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5" r:id="rId3"/>
    <p:sldMasterId id="2147483706" r:id="rId4"/>
  </p:sldMasterIdLst>
  <p:notesMasterIdLst>
    <p:notesMasterId r:id="rId42"/>
  </p:notesMasterIdLst>
  <p:sldIdLst>
    <p:sldId id="285" r:id="rId5"/>
    <p:sldId id="320" r:id="rId6"/>
    <p:sldId id="325" r:id="rId7"/>
    <p:sldId id="323" r:id="rId8"/>
    <p:sldId id="324" r:id="rId9"/>
    <p:sldId id="326" r:id="rId10"/>
    <p:sldId id="328" r:id="rId11"/>
    <p:sldId id="327" r:id="rId12"/>
    <p:sldId id="362" r:id="rId13"/>
    <p:sldId id="329" r:id="rId14"/>
    <p:sldId id="330" r:id="rId15"/>
    <p:sldId id="333" r:id="rId16"/>
    <p:sldId id="331" r:id="rId17"/>
    <p:sldId id="332" r:id="rId18"/>
    <p:sldId id="334" r:id="rId19"/>
    <p:sldId id="300" r:id="rId20"/>
    <p:sldId id="301" r:id="rId21"/>
    <p:sldId id="302" r:id="rId22"/>
    <p:sldId id="303" r:id="rId23"/>
    <p:sldId id="341" r:id="rId24"/>
    <p:sldId id="342" r:id="rId25"/>
    <p:sldId id="293" r:id="rId26"/>
    <p:sldId id="344" r:id="rId27"/>
    <p:sldId id="345" r:id="rId28"/>
    <p:sldId id="346" r:id="rId29"/>
    <p:sldId id="347" r:id="rId30"/>
    <p:sldId id="350" r:id="rId31"/>
    <p:sldId id="357" r:id="rId32"/>
    <p:sldId id="348" r:id="rId33"/>
    <p:sldId id="359" r:id="rId34"/>
    <p:sldId id="314" r:id="rId35"/>
    <p:sldId id="315" r:id="rId36"/>
    <p:sldId id="275" r:id="rId37"/>
    <p:sldId id="278" r:id="rId38"/>
    <p:sldId id="279" r:id="rId39"/>
    <p:sldId id="363" r:id="rId40"/>
    <p:sldId id="36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33E86-5ECF-4BFB-B6F3-A8D5028ED068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AF80C-74F5-4EE4-AFEF-61F25978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7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lerance.org/kit/starting-small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lerance.org/kit/starting-small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lkc.ohs.acf.hhs.gov/hslc/tta-system/cultural-linguistic/docs/dll-strategies.pdf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lkc.ohs.acf.hhs.gov/hslc/tta-system/cultural-linguistic/docs/dll-strategies.pdf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3CE-2EEC-43F4-8EFD-C4A120DE6E80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7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November 6, 12:00 – 1:00 </a:t>
            </a:r>
            <a:endParaRPr lang="en-US" i="1" dirty="0"/>
          </a:p>
          <a:p>
            <a:r>
              <a:rPr lang="en-US" b="1" dirty="0"/>
              <a:t>Topic: Creative Activities</a:t>
            </a:r>
            <a:endParaRPr lang="en-US" i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9CA91-B718-4424-A8E4-B92FF180201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61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0D53E-B960-4B09-B536-F6726FFD6130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04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4" indent="-114294"/>
            <a:endParaRPr lang="en-US" sz="11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40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4" indent="-114294" defTabSz="914350">
              <a:defRPr/>
            </a:pPr>
            <a:r>
              <a:rPr lang="en-US" dirty="0">
                <a:solidFill>
                  <a:prstClr val="black"/>
                </a:solidFill>
              </a:rPr>
              <a:t>Source: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Teaching Tolerance. (1997). </a:t>
            </a:r>
            <a:r>
              <a:rPr lang="en-US" i="1" dirty="0">
                <a:solidFill>
                  <a:prstClr val="black"/>
                </a:solidFill>
                <a:ea typeface="Calibri"/>
                <a:cs typeface="Times New Roman"/>
              </a:rPr>
              <a:t>Starting small: Teaching tolerance in preschool and the early grades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. Birmingham, AL: Southern Poverty Law Center. </a:t>
            </a:r>
            <a:r>
              <a:rPr lang="en-US" b="1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http://www.tolerance.org/kit/starting-small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4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4" indent="-114294" defTabSz="914350">
              <a:defRPr/>
            </a:pPr>
            <a:r>
              <a:rPr lang="en-US" dirty="0">
                <a:solidFill>
                  <a:prstClr val="black"/>
                </a:solidFill>
              </a:rPr>
              <a:t>Source: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Teaching Tolerance. (1997). </a:t>
            </a:r>
            <a:r>
              <a:rPr lang="en-US" i="1" dirty="0">
                <a:solidFill>
                  <a:prstClr val="black"/>
                </a:solidFill>
                <a:ea typeface="Calibri"/>
                <a:cs typeface="Times New Roman"/>
              </a:rPr>
              <a:t>Starting small: Teaching tolerance in preschool and the early grades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. Birmingham, AL: Southern Poverty Law Center. </a:t>
            </a:r>
            <a:r>
              <a:rPr lang="en-US" b="1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http://www.tolerance.org/kit/starting-small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1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4" indent="-114294" defTabSz="914350" eaLnBrk="0" fontAlgn="base" hangingPunct="0">
              <a:defRPr/>
            </a:pPr>
            <a:r>
              <a:rPr lang="en-US" dirty="0">
                <a:solidFill>
                  <a:prstClr val="black"/>
                </a:solidFill>
              </a:rPr>
              <a:t>Source: </a:t>
            </a:r>
            <a:r>
              <a:rPr lang="en-US" i="1" dirty="0">
                <a:solidFill>
                  <a:srgbClr val="000000"/>
                </a:solidFill>
              </a:rPr>
              <a:t>Strategies for supporting all dual language learners</a:t>
            </a:r>
            <a:r>
              <a:rPr lang="en-US" dirty="0">
                <a:solidFill>
                  <a:srgbClr val="000000"/>
                </a:solidFill>
              </a:rPr>
              <a:t>. Retrieved from</a:t>
            </a:r>
            <a:endParaRPr lang="en-U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4350">
              <a:defRPr/>
            </a:pPr>
            <a:r>
              <a:rPr lang="en-US" b="1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http://eclkc.ohs.acf.hhs.gov/hslc/tta-system/cultural-linguistic/docs/dll-strategies.pdf</a:t>
            </a:r>
            <a:endParaRPr lang="en-US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5D34D-1E6A-4ACB-80D6-7117A5B9E8B6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15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4" indent="-114294" defTabSz="914350" eaLnBrk="0" fontAlgn="base" hangingPunct="0">
              <a:defRPr/>
            </a:pPr>
            <a:endParaRPr lang="en-US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5D34D-1E6A-4ACB-80D6-7117A5B9E8B6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15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4" indent="-114294" defTabSz="914350" eaLnBrk="0" fontAlgn="base" hangingPunct="0">
              <a:defRPr/>
            </a:pPr>
            <a:r>
              <a:rPr lang="en-US" dirty="0">
                <a:solidFill>
                  <a:prstClr val="black"/>
                </a:solidFill>
              </a:rPr>
              <a:t>Source: </a:t>
            </a:r>
            <a:r>
              <a:rPr lang="en-US" i="1" dirty="0">
                <a:solidFill>
                  <a:srgbClr val="000000"/>
                </a:solidFill>
              </a:rPr>
              <a:t>Strategies for supporting all dual language learners</a:t>
            </a:r>
            <a:r>
              <a:rPr lang="en-US" dirty="0">
                <a:solidFill>
                  <a:srgbClr val="000000"/>
                </a:solidFill>
              </a:rPr>
              <a:t>. Retrieved from</a:t>
            </a:r>
            <a:endParaRPr lang="en-U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4350">
              <a:defRPr/>
            </a:pPr>
            <a:r>
              <a:rPr lang="en-US" b="1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http://eclkc.ohs.acf.hhs.gov/hslc/tta-system/cultural-linguistic/docs/dll-strategies.pdf</a:t>
            </a:r>
            <a:endParaRPr lang="en-US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5D34D-1E6A-4ACB-80D6-7117A5B9E8B6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1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Agenda/objectives</a:t>
            </a:r>
          </a:p>
          <a:p>
            <a:pPr defTabSz="897252">
              <a:defRPr/>
            </a:pPr>
            <a:r>
              <a:rPr lang="en-US" dirty="0" smtClean="0"/>
              <a:t>What’s in packet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0D53E-B960-4B09-B536-F6726FFD61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9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0D53E-B960-4B09-B536-F6726FFD613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4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Agenda/objectives</a:t>
            </a:r>
          </a:p>
          <a:p>
            <a:pPr defTabSz="897252">
              <a:defRPr/>
            </a:pPr>
            <a:r>
              <a:rPr lang="en-US" dirty="0" smtClean="0"/>
              <a:t>What’s in packet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0D53E-B960-4B09-B536-F6726FFD613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Agenda/objectives</a:t>
            </a:r>
          </a:p>
          <a:p>
            <a:pPr defTabSz="897252">
              <a:defRPr/>
            </a:pPr>
            <a:r>
              <a:rPr lang="en-US" dirty="0" smtClean="0"/>
              <a:t>What’s in packet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0D53E-B960-4B09-B536-F6726FFD613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15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66E622-B3AB-4EEA-BDD0-39FD6FF2D274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13</a:t>
            </a:fld>
            <a:endParaRPr 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344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66E622-B3AB-4EEA-BDD0-39FD6FF2D274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14</a:t>
            </a:fld>
            <a:endParaRPr 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950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288" indent="-114288" eaLnBrk="0" fontAlgn="base" hangingPunct="0"/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2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8936" indent="-280359" defTabSz="91272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1440" indent="-224288" defTabSz="91272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0016" indent="-224288" defTabSz="91272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8593" indent="-224288" defTabSz="91272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7168" indent="-224288" defTabSz="912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5743" indent="-224288" defTabSz="912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4320" indent="-224288" defTabSz="912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2895" indent="-224288" defTabSz="912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46CA97E-9E8D-4D1A-A55E-7F352F636029}" type="slidenum">
              <a:rPr lang="en-US" alt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98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0D53E-B960-4B09-B536-F6726FFD613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F21E-3DF1-4B03-ABB2-086A30850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91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900" y="1828800"/>
            <a:ext cx="36957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Module 1- Culture: It's In Every One of Us</a:t>
            </a: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08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6019800"/>
            <a:ext cx="7924800" cy="762000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8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448301"/>
            <a:ext cx="7924800" cy="13335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9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0" y="-152400"/>
            <a:ext cx="9144000" cy="6248400"/>
          </a:xfrm>
          <a:prstGeom prst="round2SameRect">
            <a:avLst>
              <a:gd name="adj1" fmla="val 2821"/>
              <a:gd name="adj2" fmla="val 0"/>
            </a:avLst>
          </a:prstGeom>
          <a:gradFill flip="none" rotWithShape="1">
            <a:gsLst>
              <a:gs pos="80000">
                <a:schemeClr val="accent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10200" y="3810000"/>
            <a:ext cx="5181600" cy="5181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0" y="2438400"/>
            <a:ext cx="2438400" cy="2438400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772400" cy="4191000"/>
          </a:xfrm>
        </p:spPr>
        <p:txBody>
          <a:bodyPr/>
          <a:lstStyle>
            <a:lvl1pPr algn="ctr">
              <a:defRPr sz="4800" b="0" cap="none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6196015"/>
            <a:ext cx="7772400" cy="357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468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5043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7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02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1C38-C3A2-4561-9083-0D6070C3E155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D83C-A180-4C18-AA8B-9EA89618A5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81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10200" y="3810000"/>
            <a:ext cx="5181600" cy="5181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0" y="2438400"/>
            <a:ext cx="2438400" cy="2438400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6482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3608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452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466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00800"/>
            <a:ext cx="66294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18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15" descr="fpg_masthead.gif"/>
          <p:cNvPicPr>
            <a:picLocks noChangeAspect="1"/>
          </p:cNvPicPr>
          <p:nvPr/>
        </p:nvPicPr>
        <p:blipFill>
          <a:blip r:embed="rId2" cstate="print"/>
          <a:srcRect r="31746"/>
          <a:stretch>
            <a:fillRect/>
          </a:stretch>
        </p:blipFill>
        <p:spPr bwMode="auto">
          <a:xfrm>
            <a:off x="6724651" y="6400800"/>
            <a:ext cx="24193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2" y="6411914"/>
            <a:ext cx="112883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prstClr val="white"/>
                </a:solidFill>
                <a:latin typeface="Britannic Bold" pitchFamily="34" charset="0"/>
              </a:rPr>
              <a:t>CONNECT</a:t>
            </a:r>
            <a:endParaRPr lang="en-US" sz="18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4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5486400"/>
            <a:ext cx="54864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5562600"/>
            <a:ext cx="3200400" cy="1143000"/>
          </a:xfrm>
        </p:spPr>
        <p:txBody>
          <a:bodyPr/>
          <a:lstStyle>
            <a:lvl1pPr algn="r">
              <a:defRPr sz="2800" b="0">
                <a:latin typeface="Britannic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3733800" y="5562600"/>
            <a:ext cx="48006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276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Content with Caption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-152400" y="0"/>
            <a:ext cx="9448800" cy="13716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4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3581400" y="0"/>
            <a:ext cx="54102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0"/>
            <a:ext cx="52578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26670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3733800" y="76200"/>
            <a:ext cx="5105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99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2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4862513" y="2300289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4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1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91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EF2A78B8-84B8-4893-8791-BB6CA9D2C53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E04724B3-7DFF-47E9-96FF-D9B8682483A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4619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8272463" y="-71436"/>
            <a:ext cx="800100" cy="942975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88354"/>
            <a:ext cx="7556500" cy="111601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04B025AD-6DF7-4073-BCE0-B6CE205F0CF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7"/>
            <a:ext cx="61229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1695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2F6-894A-4152-B8AD-22A9C06F2C9D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9367-538D-4714-88A4-A3B87839C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55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8" y="228602"/>
            <a:ext cx="6386513" cy="5903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1" y="174627"/>
            <a:ext cx="412751" cy="83099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ea typeface="Geneva"/>
                <a:cs typeface="Geneva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9" y="228600"/>
            <a:ext cx="2057400" cy="20383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6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5" y="3733802"/>
            <a:ext cx="6179567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9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9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6" y="6235702"/>
            <a:ext cx="13493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9A72968-EDF7-4D85-B0F8-9CA4F46E4FC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11/15/2014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2"/>
            <a:ext cx="4648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1920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508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9D32-4895-4C85-89E7-24D5CE65F6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014-B0A7-461A-AE48-B80AF4549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61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9D32-4895-4C85-89E7-24D5CE65F6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014-B0A7-461A-AE48-B80AF4549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83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9D32-4895-4C85-89E7-24D5CE65F6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014-B0A7-461A-AE48-B80AF4549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64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9D32-4895-4C85-89E7-24D5CE65F6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014-B0A7-461A-AE48-B80AF4549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59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9D32-4895-4C85-89E7-24D5CE65F6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014-B0A7-461A-AE48-B80AF4549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65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9D32-4895-4C85-89E7-24D5CE65F6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014-B0A7-461A-AE48-B80AF4549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75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9D32-4895-4C85-89E7-24D5CE65F6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014-B0A7-461A-AE48-B80AF4549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6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9D32-4895-4C85-89E7-24D5CE65F6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014-B0A7-461A-AE48-B80AF4549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2F6-894A-4152-B8AD-22A9C06F2C9D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9367-538D-4714-88A4-A3B87839C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6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9D32-4895-4C85-89E7-24D5CE65F6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014-B0A7-461A-AE48-B80AF4549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58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9D32-4895-4C85-89E7-24D5CE65F6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014-B0A7-461A-AE48-B80AF4549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59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9D32-4895-4C85-89E7-24D5CE65F6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014-B0A7-461A-AE48-B80AF4549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1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9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2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7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1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51295" y="36512"/>
                  <a:ext cx="1600094" cy="6858001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6956" y="36512"/>
                  <a:ext cx="457170" cy="6858001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65540" y="36512"/>
                  <a:ext cx="761950" cy="6858001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EFEFE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15CCDD-A04D-4528-8B95-19E28956E756}" type="slidenum">
              <a:rPr lang="en-US">
                <a:latin typeface="Arial" pitchFamily="34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1239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3255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3383" y="5255629"/>
            <a:ext cx="8610600" cy="1585806"/>
            <a:chOff x="228600" y="5410200"/>
            <a:chExt cx="8610600" cy="1585806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410200"/>
              <a:ext cx="1905000" cy="1585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924998" y="6361403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Sponsored by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361" y="5986198"/>
              <a:ext cx="11890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883275"/>
              <a:ext cx="2133600" cy="909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011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10200" y="3810000"/>
            <a:ext cx="5181600" cy="5181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Oval 14"/>
          <p:cNvSpPr/>
          <p:nvPr/>
        </p:nvSpPr>
        <p:spPr>
          <a:xfrm>
            <a:off x="8382000" y="2438400"/>
            <a:ext cx="2438400" cy="2438400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0800"/>
            <a:ext cx="66294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225" name="Picture 13" descr="fpg_masthead.gif"/>
          <p:cNvPicPr>
            <a:picLocks noChangeAspect="1"/>
          </p:cNvPicPr>
          <p:nvPr/>
        </p:nvPicPr>
        <p:blipFill>
          <a:blip r:embed="rId22" cstate="print"/>
          <a:srcRect r="31746"/>
          <a:stretch>
            <a:fillRect/>
          </a:stretch>
        </p:blipFill>
        <p:spPr bwMode="auto">
          <a:xfrm>
            <a:off x="6724651" y="6400800"/>
            <a:ext cx="24193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17"/>
          <p:cNvSpPr txBox="1">
            <a:spLocks noChangeArrowheads="1"/>
          </p:cNvSpPr>
          <p:nvPr/>
        </p:nvSpPr>
        <p:spPr bwMode="auto">
          <a:xfrm>
            <a:off x="152402" y="6411914"/>
            <a:ext cx="112883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prstClr val="white"/>
                </a:solidFill>
                <a:latin typeface="Britannic Bold" pitchFamily="34" charset="0"/>
              </a:rPr>
              <a:t>CONNECT</a:t>
            </a:r>
            <a:endParaRPr lang="en-US" sz="18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3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FFFFFF"/>
          </a:solidFill>
          <a:latin typeface="Britannic Bol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SzPct val="85000"/>
        <a:buFont typeface="Wingdings" pitchFamily="2" charset="2"/>
        <a:buChar char="§"/>
        <a:defRPr sz="3600" kern="1200">
          <a:solidFill>
            <a:srgbClr val="595959"/>
          </a:solidFill>
          <a:latin typeface="Calibri" pitchFamily="34" charset="0"/>
          <a:ea typeface="+mn-ea"/>
          <a:cs typeface="+mn-cs"/>
        </a:defRPr>
      </a:lvl1pPr>
      <a:lvl2pPr marL="547688" indent="-228600" algn="l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SzPct val="85000"/>
        <a:buFont typeface="Wingdings" pitchFamily="2" charset="2"/>
        <a:buChar char="§"/>
        <a:defRPr sz="3200" kern="1200">
          <a:solidFill>
            <a:srgbClr val="595959"/>
          </a:solidFill>
          <a:latin typeface="Calibri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Wingdings" pitchFamily="2" charset="2"/>
        <a:buChar char="§"/>
        <a:defRPr sz="2800" kern="1200">
          <a:solidFill>
            <a:srgbClr val="595959"/>
          </a:solidFill>
          <a:latin typeface="Calibri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SzPct val="100000"/>
        <a:buFont typeface="Wingdings" pitchFamily="2" charset="2"/>
        <a:buChar char="§"/>
        <a:defRPr sz="2400" kern="1200">
          <a:solidFill>
            <a:srgbClr val="595959"/>
          </a:solidFill>
          <a:latin typeface="Calibri" pitchFamily="34" charset="0"/>
          <a:ea typeface="+mn-ea"/>
          <a:cs typeface="+mn-cs"/>
        </a:defRPr>
      </a:lvl4pPr>
      <a:lvl5pPr marL="1279525" indent="-182563" algn="l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Wingdings" pitchFamily="2" charset="2"/>
        <a:buChar char="§"/>
        <a:defRPr sz="2400" kern="1200">
          <a:solidFill>
            <a:srgbClr val="595959"/>
          </a:solidFill>
          <a:latin typeface="Calibri" pitchFamily="34" charset="0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9D32-4895-4C85-89E7-24D5CE65F6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9014-B0A7-461A-AE48-B80AF4549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unc.az1.qualtrics.com/SE/?SID=SV_0vSTmJ89AYJlaNn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IEJjpVlZu0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2285999"/>
          </a:xfrm>
          <a:noFill/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From All to Each and Every: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Tools and Strategies for Preparing Early Childhood Professionals Who Can Individualize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209800"/>
            <a:ext cx="7371627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4267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Master Class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November 14, 2014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15093"/>
            <a:ext cx="8534400" cy="646907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Book Nook Project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169" y="914400"/>
            <a:ext cx="6443662" cy="57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646907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Book Nook Project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14400"/>
            <a:ext cx="6570483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375346"/>
            <a:ext cx="2657329" cy="3385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874" y="5021710"/>
            <a:ext cx="5257800" cy="14773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Circle			Art/colors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Sensory		Movement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Outdoors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16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6958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038600" cy="5060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43020"/>
            <a:ext cx="6021003" cy="1281579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3" y="102134"/>
            <a:ext cx="5582867" cy="667966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data:image/jpeg;base64,/9j/4AAQSkZJRgABAQAAAQABAAD/2wCEAAkGBhASEBUSEhQVFBQVFBQUFRUUFBgVFBQVFRYVFBUVFBIXHCYfFxkjGRUVIC8hIycpLCwsFR4xNTAqNSYrLCkBCQoKDgwOGg8PGCwlHCQsLCwpLSwsLCwsKSwqLCwsKSwsKSwsLCwsLCksLCwpKSksKSwpLCkpLCkpLCwsKSkpKf/AABEIAOEA4QMBIgACEQEDEQH/xAAbAAEAAQUBAAAAAAAAAAAAAAAABAECAwUGB//EAEAQAAEDAgMEBQkGBQQDAAAAAAEAAhEDIQQSMQUiQVEGE2FxgQcyUpGSobHB0RQzQnJzgiNTYuHwJEOishUXY//EABgBAQEBAQEAAAAAAAAAAAAAAAABAgME/8QAIhEBAQACAQUBAAMBAAAAAAAAAAECETEDEhMhQTIiUWEj/9oADAMBAAIRAxEAPwD3FERAREQEREBERAREQEREFJSVy/SB2KYXPzkU5GWHAajQgX5rHhNg1KzA/wC0m4uA0mDxBJfwPYuPku9SOnZNbtdZKSuMwPR2q81YrZerqFnmm4ABmzrarFSpYvrTToVjULRJIeQ0XjR1jHip5bOcTsn9u5RWUWkNAJkwJPM8Sr13cxERAREQEREBERAREQEREBERAREQEREBFSVVARUlWVsQ1glxDRzJhBkRaup0kw4PnHvDTHwUzC46nUEscHD3jvCzM8b6lW42cslfDteMrmhw5EAi3YVqKeHbh8S1rN1lVrrcA9txHK3BbtaHbdGnUxNClU82HuiSMxsAJHd7lnOffq4/0wsJLatNpg1cW9kjUNgOeR+0FbfAbJo0fu2AEiCdXHvJXOYHDU6ddrhYjFVqcSfMLQ0COQLh612AUw93dXL0IqOdAkrT4npXh2GJc78ot6zC3cpjzWZLeG5RavC9JMNUsH5TyeMvvNlsw5WZS8FlnKqIiqCKkqqAiIgIiICIiAiIgIiIImP2pSogl7gLExO8QOQ4rV4ajXxTRUfUNKm67KdOMxbzc/t5BXYqrhmPqDE5Zc9rm5wSHNa1uUAgcCDbn3qbsZoFMkDK1z3uY2IhpNrcJ1j+pYvu+2uI1GPo1cHlfTe57CYc15mCdLrZDpFQyh2YzE5QCSOw8Fn2xs016XVh2W4MxOnYtPT6EN/HWe4cmgN+q52Z43+HDcuNn8mDaHTHgyGj1u+gWjbjq9ZxNNj6h9KC736BdjheieFZfq8x5vJd7jb3LbMpgCAAByFh6lm9LLL9VryY4/mPNK9HEMP8Vjmz6TYB8VK2LjXUq7TNiQHDmDb5z4Ludp0A+i9pEy13rgke9ebZ3T5rvUfouGfT8eU06Y5d89vTPtlP02+0PquV6SY8NxIe0zlpbpBBAcc0E90+5c85z/Qd7J+iwVaTnQII1BmRaJ+q3l1blNaZnTmKVQ2pUNRpLpGfObDzszS53uHqXo7cdS/mM9oLySpgTTc3gCSTfUtjVSamJeJ3DqeBUx6lx49lw7nddJdpjq8rHAzOaCDblbn8lwWJruLob3CBJJ7FaMY4cPcuh6C0mvrucRJYwkSNCSBPqWLvqZ+25Jhi042bjWiTRqR+Qn4XU3Z3SOtROWSI1Y4W9k6L0gBYcRgqdQQ9jXD+oA/Fenwa9yuPl3zGlwHTCk+zxlPMXHq1CzbQ6QgACjD3OsIvc6COasxXQ3DOu3NTP9Jkey6fdCwbO6IupV2VOtzNaSYLYOhGs9qv/ThP4csjMFtAb/Wsn0DcdxdFitts7HdY24yvacr2n8Lh8uSkVHhoJOgBJ7hcrQUGYsvOIb1Ya+mx/V3OaM0NJ/C7IRfSeC3J28Mb26JFjw9YPa1w0c0OHcRKyLoyIiICIiAiIgIite4ASUHNbaZWdX3IOWBOcDL5r/NyneABPO4OgvvNlud1Tc0SJBgyLGBBtNovC0jaLTXpuzOBL3ENyiwDg5s2lszrqZA0Wx2DSawPptcTkdBDolpjQQPNtbxWJyraoiLaCIiAqQqogQuY6cHLTpuGuYieyJhdLUBIMWMWXnnS6niKRY1znVy8khomGjncrl1eNabwntj6P0W167ab7t8/2bge5ekALx3B7UqNIe0OYc2WQbieMr1Do8KnUtdUfnzAOBvIBAsZ7Vjo+vWmupPrZEIGhVRehyEREBERBa9siOa5Oi+oajqAqvGHAAADAXdWQTPWahvDSY9a6nE1MrHOiYBMc4ExK5fB0WFrn5G8Hz1b90teSSWkTeIjhl0WcljqqbAAALAAADkBYK9Y6L5AMRIBjl2LItIIiICIiAiIgLBjquWm5wEwO/skgaga+CzrX7XJLWsES94blmJ46wbCJPcpRAZTa1+GApzZzpyHdJiXD0JMG/C2qm4eG4hwyxmaDnDYzONy1zuJAFuyVbimO+0UYcBAdLdM1rwOMa30sr8XmbWpkRFw4GZcTAbl7QMx7pWVbFFQKq2giIgIiIC4LppjZxAaBdjSDYTe/Ehd1VJgwJPIcV5F0g2hXFZ3WMdmnnB7NNVy6vGnTp87RqNUZTA/FOnzlem9DseKmFaOLN0/Ee4ryKltKpfdJ8Tb6rv/ACb1azs5IinF5i77ZYHdPuWcJqtZ+47pERd3EREQEREEHbLiKJykAmBcwLuEiQCRIkSBN1EwOGeWvaTvZGMdvEjNlBIiNyzjz1lV26xtR1KkSQS4ubEC7RFyeEOOl1m2e0F9U3u6wIA3TJkECSC7PBPJZ+qz7MqF1MEkHXQl0QTbMbkjmVLWv2ZAL2ySQZExdo3RAGgGUi/JbBWIIiKgiIgIiIBWtrjNiGiSMovycfODefI2WxK1+z96rUeWwRDQcpFhwzHzuBkWupRjxnV/aqIM5odlgwLAyCOPH39iv27lbSzuJApuD5aYIIBAMnhe/Yr65d9oZDZblOY2kG+XjPA6D4LPj2zTdaYBMESCW3EjjogzUzYXnt5q5Qtj1SaLcwyuAhzfROsR4j1qaqCIiAiIgoV5n092U5uIzAnfEiXmbdnBemrifKNgGltOpcGcmp010XPqT03077ebUqDydezzl7B0J2cKWEZ6T98nXsAnsC8mpYQZtYv/AJqvb9m0Ayixg0axo9ymHLWd9JKIi6uQiIgKhVUKDVEB+Ku2zRZxaDvDUBxuLOuBrGvA37I0ecoBLyTAI4aGQLjTkrNnNJfVqWlxAFjDC2WlszvXAJIiVm2S4mnJMy50HNmmDDrgC2YO9ykFKe7XcA2A8SSG65R5xfxMuiOyeK2AWvxoIqU3SAJy3mRNzEc4AvyCnhIKoiKgiIgIiIMWJq5WOdMQ0meUDtUbZFNwpDMQSSTYk2Ohk6zr4xwWPbldracEkZnNFoBEHNIJ0iOSm4WjkY1uuUATzjip9EWq3/UNOaIYd2NQTczw4Kc5Q3gfaG7t8p3oNv6Z0vr4KYUg1ew2loqU3ODnB5MeiDoL90+K2q1dFrWYlwGrxJ3gY42bqB5x5SVtEgIiKgiIgLlPKEP4NP8AU+S6tcn5Qz/Ap/qfJYz/AC1jy87pO3v3L2vC+Y38rfgF4hh/O8V7fhPMb+VvwCzhy1myoiLq5iIiAsGOrBtN7iYhpMi5FuA4lZ1rtuVXiluWeSA0yBEbxN+MA246KUW7Oa37ODGVr2l8SXFgeJIk6mSVfsZkUhrJJkFoaWn0coECBCzVgG0jaQGmx42vKx7GA6hkctRMO/qE3vr4oK7VYDTnSCPxZRcwQ53AEaqTQqBzQ4aESO4pXbLSNZBse5YdnPJpiZsS28Zt05d6LTIKfRKREVBERAREQazHOLq9NmWW6kxMEbwvwO571sgtZg2udiKj8wLQMoAvlIMd19bc7raKRUR09cLiMplsmZmzo0jh4qWoZy9fxzZOdss6Rzm6mKog41pFSm4DiWkwD50WJmw1vzjxnKHtVp6pxES0ZoM3i40IvMR2gKRReCARcRqoMiIioIiIC5LyjH+BT/P8l1q5TyhAGjTB41PHQrOXDWPLzPDu3/3L3HCfdt/K34BeLswrGucZMtd4QvX9hY5tbDse30QCORbYj1hZw5azT0RF0cxERAWn2qxtSvRplzpDusyjzSW3bn9kkdo7VuFrqLScS9xb5rQ0EtE87O4gy639KlGTaxig88mknhLRdwB4EiR4q/ZrXCkwOscotrA4AniQICxbbP8ABdAl1sgjNLxdst4i0nsClYVgDGgGQGiDztqn1WQqDgRlc9pPERDYmRJM8XSbnuU9QHkNxAtdzSNTPOQNAIbfvHiqJ6IioIiICx16mVpJMQCZ5Qsig7XrObTOVuZx0FuBBJMkWACCzYtJvV52zFQ5xJzagA37SJ8VsViw9INaANPVrfRZVII0nrTcZcotN80m8cospKgNLPtLrnP1TZFsuXM6O2ZlT0GOswFpB0I4a+Cg7CrA0omS0lrr5rnfMkmSd4TN5lbJazZxeK1VpG7OYGRqYsIvpGvhZPo2aIioIiIC4np7jAX06UG29pMz2rtH6LyPpLiMU3EOFRt5Mb0wOEEQufUvrTeE9oORhL7BeheT/Gh1B1ObsdPg7+4K8uG0aom3+etdt5NOvfUe+A2mGw7m4m7QB4EysYeq3lw9FREXdxEREFHOi5ULZjDDnEzmceBGhIkyZkiPUFmxtUNYSYiIvpe144XV2FZDG66AmTJnjJOpUEHpE4dTvCQXNmQSANTZoJkxl/ctjSAyiBAgW5di123i7KwN41GiJiTeJJBtxI4xC2YT6vxVQtolwyub+FwmTAEkAk2uIJt3Kao2PpzTdctIEgiDBFwYNjolRJCKNs+pNNvMDKbzBbYiRY3UlUEREBa7H5nVWNkQCHlsSXi4N5sBI75WwK1eDyVK9R7dWHqyZO8Ia6I0gGb85Uo2oREVEQZ+uNhkyCDaS6TI5xEKWoDC37S7el3VtlsCAJsZ1uZ1U9QFqcQzLi2Pz5czcmU/jjNoZtGYWi9ltlqekDGimKrm5urcHC5BBJEOEaxrCUbUKqtpvBAIuDcFXKgiIgoV5l5Q9m5K4eCN8TGZ0zxm69OXE+UnZlN1NlU+cDltxGt1jOem8L7eadU7n/yXr/QXZgpYNh1dU33HnOgnsC8kbhgTC9z2VSDaFNrdBTYB3BoWcGs6lIiLq5CIiCDtMuORrYlzhYuyndIdI5xEkcRKnLWOex+KygnNTbJAIg8pGv4wZsO+FslBqttMDnUhmg550BgS0EyfNNwA7gXdq2oWo2qWnEUGuE7xIJm51AaBrGWTNoHOFtwkWqqhCqiqNbsdxBezLlaxxy2jUmQL3AgXtM9knZLWRkxMk2qCAIOoHF0x+ExI/EbrZqQERFRZWflaTrAUXZbTkl4h8lpEggBpOVoItYH1krUbb2sCalLrTTDRl3aedziQCdbAAEcZ1WDD9MWsZlNNznC0iGgjgYMkEjVYuU37a7a6tUK5J/Tl3Cj63/2WN3Tqp/Kb7R+inkxXsroMLiiari5gY1wb1b7TUgEmYuLaA8itkuKf0mcKFNwNIua8EU97MAMwjSNDrKub06qcaTfaP0U8mJ2V2aw4pu4TewkRrIvZcuzpy7jRHg/+y2FHpSHMcerIIaXRIMwCfktTPGpcbGy2S9xpNzgBwADoMgmAZDhrMypi5ulh30aLq4quzGaxaYFMyMzmBvbeDM6LomOkA8wCrKlXIiLSC5Tyhn/Ts/U+RXVrkPKSf4FP9T5FYz/Naw5ecZYPivbtn/dU/wAjP+oXiBdqvbtnfc0/02f9Qs9NvqJKIi6uQqOKqtbUL6lR7A9zGsDZywHOLhM5jMNAjQazyQXbOzl1Rz2hu+Qw2JLIDhcdpWwWp2TV6tr6T3h3VOAzmGl2ZofvCdRmj1KW7atAa1aftt+qkoiYjOcXTtLQ08RAnNJI1JsAI03p1W1C0H/kaH2vN1zIDBNxF8wAD5gXkx4rZt23hj/vU/bb9VJYtiaijN2nQOlWme57fqszazToQe4ytbRq9uZWdXVyFzmuAEBxN7mzZ4A6iL8NVtmla7bNR+QU6UCpUkMJJAblGYuJAnhHiqbPxFVpbRrBufJLXMJyuDYDhBuCJHeCs/Rs0VqLQ57pD0cdUJq0XQ4xnbAIdAgEToYt4BcHj8RXpE52QZ/E0ie4leuZxzVHlpsYPeueWMreOVjxkdIiNWNPcSFQ9Jv/AJj2/wCy9cqbJwrvOo0j302n5KM/oxgDrQpewB8FnxxrveVDpG3+V/zP0VT0pPCk3xJK9RHRPZ/8il7KzM2BgW6UKI76bT8Qr2Q73lA6S1ODGeon5rZ4DFbSqWpUyO0U4HtOsvT6GGoN8xtNv5WtHwCz9Y3mE7Inf/jm9idFHBjTiXueWxFPNNNvMRAtPAWtF104VvWDmE6wcwtzU4Yu6uRWdaOYVesHNXaLlx/lJ+4p/qfJdb1reYXKeUGpTNKm0m5fIgxoLrOf5ax5eXyZK912b9zT/TZ/1C8adRogON7GDvD6XXrOwdpMfhqTpiWNHi0ZT8FnCxrNtUWL7Q3mFX7Q3mF03GNLcXTc5hDXFpIsRqCvNNr1H0qp6x73EEZi4uuBwdB019a9N69vNQdo7Lw1cRVa13boR+4XWMpMmsbp5e7aOHc4kOY2STEm3i658VkZiKRFnt9ofVdLjfJdg3+ZUqM8Q4eogH3rV1vJCPw4ofup/Ry5XpR072uqVaZOYPAg5YLvw6aT4qw1KXpt9ofVT6nkor5Q0YiiY0JY4HumTZR//UWJ/n0f+X0TxHewtr0fTb7QUvDbQoNP3rB+4KlPyR1+Nel7LipVHyQ+liR+2n9XJ4od6c3pFhYbOIDHtMtc2XwYgy0aggmy6XY+JbXy1hmIa1zWvcMrXZi3MWs1jdFz71qNleTbB0iHPL6pHpEBvsj5ldawNAgQALADQdwXXHHTnlZVYRVzBF0YRAVQkKhVshcHRfIVCVaWjmqW5oLkIBVmYKogIoGgKqtVpUGTxRY1aSoMxKtJ7VhJVpKWrpmJC5Xpri6Zq06R/AJda972Oi6GrtehSIa6cwAJ3Sdbi/cuT2tU6yqamaeQiCBymCsZ5yTTWM9uccKe9p712nQzHh9As40zAtFnSR75XM0sI8Tutg8j8d1bLo640amZ7wGQczQDflw4FZmcWx2TiqAlYKWJa8ZmHdmyvla2jMq2WF1VU61XZpnMKkrASq5k2aZpVQ9YQ5VBU2aZC9Ussbu5Wz2Js0kBwVpcsOYq8FNml2dUVM3YiGkklVHesTh3rGT2+sLbCRPaFQvHMKKez3tSCezwRdJHWDmmdRnMdzHv+iZj/hQ0kh6GoorX9n0V7XdvwTZpmLh2KmZWOHargwcwgqXBWgSR3q4NbzCxYh2VpLYJAJA0kxz9SlVzW064fWe7m4x3Cw9wUUkKM5lcf7Z8HBYjUq/y3esLyau9u2kwuTMoQrv4scPEJ9od6Lvd9U0mnS7Cr7rm8jPrW1a5clsevUNSMhAjUkfVdE0ldsOGanZxyTMOShtxEam6vGJOkLaJMnkqZ1gNf/JVpqjtQSOtVRUUfrWpnEoJUqmVRi7ksjZRGRIVoVYTRtTN/kIr8g5ImjaW7VYqmqItsxiWN2qIpWlG6rIqogsCuREoq/RUZqiKEX09Fiqaev5IifE+tRXWFyqi5V1YanFRaiIo2mbO1P8AnJbSnqiLpjw55crnfNWcURVlSorBxREGOnqe9X1ERBkpaqUxEVRmGqtCIqjKiI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905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9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Building Effective Partnerships with Families</a:t>
            </a:r>
            <a:endParaRPr lang="en-US" altLang="en-US" sz="28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371600"/>
            <a:ext cx="66294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B75BC"/>
              </a:buClr>
              <a:buSzPct val="90000"/>
            </a:pPr>
            <a:r>
              <a:rPr lang="en-US" sz="3200" kern="0" dirty="0" smtClean="0">
                <a:solidFill>
                  <a:prstClr val="black"/>
                </a:solidFill>
              </a:rPr>
              <a:t>Enhanced communication</a:t>
            </a:r>
          </a:p>
          <a:p>
            <a:pPr marL="523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B75BC"/>
              </a:buClr>
              <a:buSzPct val="90000"/>
            </a:pPr>
            <a:endParaRPr lang="en-US" sz="3200" kern="0" dirty="0" smtClean="0">
              <a:solidFill>
                <a:prstClr val="black"/>
              </a:solidFill>
            </a:endParaRPr>
          </a:p>
          <a:p>
            <a:pPr marL="523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B75BC"/>
              </a:buClr>
              <a:buSzPct val="90000"/>
            </a:pPr>
            <a:r>
              <a:rPr lang="en-US" sz="3200" kern="0" dirty="0" smtClean="0">
                <a:solidFill>
                  <a:prstClr val="black"/>
                </a:solidFill>
              </a:rPr>
              <a:t>High expectations</a:t>
            </a:r>
          </a:p>
          <a:p>
            <a:pPr marL="523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B75BC"/>
              </a:buClr>
              <a:buSzPct val="90000"/>
            </a:pPr>
            <a:endParaRPr lang="en-US" sz="3200" kern="0" dirty="0" smtClean="0">
              <a:solidFill>
                <a:prstClr val="black"/>
              </a:solidFill>
            </a:endParaRPr>
          </a:p>
          <a:p>
            <a:pPr marL="523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B75BC"/>
              </a:buClr>
              <a:buSzPct val="90000"/>
            </a:pPr>
            <a:r>
              <a:rPr lang="en-US" sz="3200" kern="0" dirty="0" smtClean="0">
                <a:solidFill>
                  <a:prstClr val="black"/>
                </a:solidFill>
              </a:rPr>
              <a:t>Respect</a:t>
            </a:r>
          </a:p>
          <a:p>
            <a:pPr marL="523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B75BC"/>
              </a:buClr>
              <a:buSzPct val="90000"/>
            </a:pPr>
            <a:endParaRPr lang="en-US" sz="3200" kern="0" dirty="0" smtClean="0">
              <a:solidFill>
                <a:prstClr val="black"/>
              </a:solidFill>
            </a:endParaRPr>
          </a:p>
          <a:p>
            <a:pPr marL="523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B75BC"/>
              </a:buClr>
              <a:buSzPct val="90000"/>
            </a:pPr>
            <a:r>
              <a:rPr lang="en-US" sz="3200" kern="0" dirty="0" smtClean="0">
                <a:solidFill>
                  <a:prstClr val="black"/>
                </a:solidFill>
              </a:rPr>
              <a:t>Commitment</a:t>
            </a:r>
            <a:endParaRPr lang="en-US" sz="1050" kern="0" dirty="0">
              <a:solidFill>
                <a:prstClr val="black"/>
              </a:solidFill>
            </a:endParaRPr>
          </a:p>
          <a:p>
            <a:pPr marL="509588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B75BC"/>
              </a:buClr>
              <a:buSzPct val="90000"/>
              <a:buFont typeface="Arial" charset="0"/>
              <a:buChar char="•"/>
            </a:pPr>
            <a:endParaRPr lang="en-US" sz="1000" kern="0" dirty="0">
              <a:solidFill>
                <a:srgbClr val="000000"/>
              </a:solidFill>
            </a:endParaRPr>
          </a:p>
          <a:p>
            <a:pPr marL="509588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B75BC"/>
              </a:buClr>
              <a:buSzPct val="90000"/>
              <a:buFont typeface="Arial" charset="0"/>
              <a:buChar char="•"/>
            </a:pPr>
            <a:endParaRPr lang="en-US" sz="1000" kern="0" dirty="0">
              <a:solidFill>
                <a:srgbClr val="000000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348353"/>
            <a:ext cx="40068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6" y="2590800"/>
            <a:ext cx="166667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3626" y="5359063"/>
            <a:ext cx="1742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This child lives with his two fathers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67" y="2590800"/>
            <a:ext cx="36894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86744" y="5451396"/>
            <a:ext cx="337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This child  lives with her mother and her </a:t>
            </a:r>
            <a:r>
              <a:rPr lang="en-US" dirty="0" err="1">
                <a:solidFill>
                  <a:prstClr val="black"/>
                </a:solidFill>
              </a:rPr>
              <a:t>abuela</a:t>
            </a:r>
            <a:r>
              <a:rPr lang="en-US" dirty="0">
                <a:solidFill>
                  <a:prstClr val="black"/>
                </a:solidFill>
              </a:rPr>
              <a:t> (grandmother)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22" y="2575300"/>
            <a:ext cx="1897234" cy="268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80322" y="5405229"/>
            <a:ext cx="1819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This child lives with her older sister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626" y="533400"/>
            <a:ext cx="7800774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What to do about Mother’s Day?</a:t>
            </a:r>
          </a:p>
        </p:txBody>
      </p:sp>
    </p:spTree>
    <p:extLst>
      <p:ext uri="{BB962C8B-B14F-4D97-AF65-F5344CB8AC3E}">
        <p14:creationId xmlns:p14="http://schemas.microsoft.com/office/powerpoint/2010/main" val="23013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457200"/>
            <a:ext cx="780077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Considerations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843" y="1828800"/>
            <a:ext cx="749597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Why do we celebrate this holiday?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What developmental concepts do you count on addressing in your celebration of this holiday?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Are there other ways you could address those concepts?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457200"/>
            <a:ext cx="780077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Rethinking holidays</a:t>
            </a:r>
            <a:endParaRPr lang="en-US" sz="4400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9303"/>
              </p:ext>
            </p:extLst>
          </p:nvPr>
        </p:nvGraphicFramePr>
        <p:xfrm>
          <a:off x="609600" y="1828800"/>
          <a:ext cx="7800774" cy="4111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387"/>
                <a:gridCol w="3900387"/>
              </a:tblGrid>
              <a:tr h="5448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/>
                </a:tc>
              </a:tr>
              <a:tr h="1108696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Mother’s Day /</a:t>
                      </a:r>
                      <a:r>
                        <a:rPr lang="en-US" sz="2400" b="1" baseline="0" dirty="0" smtClean="0"/>
                        <a:t> Father’s Day</a:t>
                      </a:r>
                    </a:p>
                    <a:p>
                      <a:endParaRPr lang="en-US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Special Family</a:t>
                      </a:r>
                      <a:r>
                        <a:rPr lang="en-US" sz="2400" b="1" baseline="0" dirty="0" smtClean="0"/>
                        <a:t> Member Day</a:t>
                      </a:r>
                      <a:endParaRPr lang="en-US" sz="2400" b="1" dirty="0"/>
                    </a:p>
                  </a:txBody>
                  <a:tcPr/>
                </a:tc>
              </a:tr>
              <a:tr h="1108696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Halloween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Harvest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</a:tr>
              <a:tr h="1108696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Thanksgiving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Autumn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2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457200"/>
            <a:ext cx="780077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Remember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64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6 + 3 = 9</a:t>
            </a:r>
          </a:p>
          <a:p>
            <a:pPr algn="ctr"/>
            <a:r>
              <a:rPr lang="en-US" sz="4000" dirty="0">
                <a:solidFill>
                  <a:prstClr val="black"/>
                </a:solidFill>
              </a:rPr>
              <a:t>b</a:t>
            </a:r>
            <a:r>
              <a:rPr lang="en-US" sz="4000" dirty="0" smtClean="0">
                <a:solidFill>
                  <a:prstClr val="black"/>
                </a:solidFill>
              </a:rPr>
              <a:t>ut so does 5 + 4</a:t>
            </a:r>
            <a:endParaRPr lang="en-US" sz="4000" dirty="0">
              <a:solidFill>
                <a:prstClr val="black"/>
              </a:solidFill>
            </a:endParaRPr>
          </a:p>
          <a:p>
            <a:pPr algn="ctr"/>
            <a:endParaRPr lang="en-US" sz="4000" dirty="0" smtClean="0">
              <a:solidFill>
                <a:prstClr val="black"/>
              </a:solidFill>
            </a:endParaRPr>
          </a:p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The way you do things is not always </a:t>
            </a:r>
          </a:p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the only way to do them</a:t>
            </a:r>
          </a:p>
        </p:txBody>
      </p:sp>
    </p:spTree>
    <p:extLst>
      <p:ext uri="{BB962C8B-B14F-4D97-AF65-F5344CB8AC3E}">
        <p14:creationId xmlns:p14="http://schemas.microsoft.com/office/powerpoint/2010/main" val="24793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2546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18" y="1111304"/>
            <a:ext cx="8304213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6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>
            <a:spLocks/>
          </p:cNvSpPr>
          <p:nvPr/>
        </p:nvSpPr>
        <p:spPr>
          <a:xfrm>
            <a:off x="185737" y="1189037"/>
            <a:ext cx="4462463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solidFill>
                <a:prstClr val="black">
                  <a:tint val="75000"/>
                </a:prstClr>
              </a:solidFill>
              <a:latin typeface="Rockwell" pitchFamily="18" charset="0"/>
            </a:endParaRPr>
          </a:p>
          <a:p>
            <a:pPr algn="l"/>
            <a:endParaRPr lang="en-US" dirty="0">
              <a:solidFill>
                <a:prstClr val="black">
                  <a:tint val="75000"/>
                </a:prstClr>
              </a:solidFill>
              <a:latin typeface="Rockwell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-76200"/>
            <a:ext cx="9235846" cy="762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Clarifying a Vision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35210"/>
            <a:ext cx="29686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1447800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Rockwell" panose="02060603020205020403" pitchFamily="18" charset="0"/>
              </a:rPr>
              <a:t>Identify the qualities of an effective early childhood teacher</a:t>
            </a:r>
          </a:p>
          <a:p>
            <a:endParaRPr lang="en-US" sz="2800" dirty="0">
              <a:solidFill>
                <a:prstClr val="black"/>
              </a:solidFill>
              <a:latin typeface="Rockwell" panose="02060603020205020403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Rockwell" panose="02060603020205020403" pitchFamily="18" charset="0"/>
              </a:rPr>
              <a:t>Identify the knowledge</a:t>
            </a:r>
            <a:r>
              <a:rPr lang="en-US" sz="2800" dirty="0">
                <a:solidFill>
                  <a:prstClr val="black"/>
                </a:solidFill>
                <a:latin typeface="Rockwell" panose="02060603020205020403" pitchFamily="18" charset="0"/>
              </a:rPr>
              <a:t>, skills, and dispositions you want your </a:t>
            </a:r>
            <a:r>
              <a:rPr lang="en-US" sz="2800" dirty="0" smtClean="0">
                <a:solidFill>
                  <a:prstClr val="black"/>
                </a:solidFill>
                <a:latin typeface="Rockwell" panose="02060603020205020403" pitchFamily="18" charset="0"/>
              </a:rPr>
              <a:t>graduates </a:t>
            </a:r>
            <a:r>
              <a:rPr lang="en-US" sz="2800" dirty="0">
                <a:solidFill>
                  <a:prstClr val="black"/>
                </a:solidFill>
                <a:latin typeface="Rockwell" panose="02060603020205020403" pitchFamily="18" charset="0"/>
              </a:rPr>
              <a:t>to have when they leave your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431234"/>
            <a:ext cx="2779744" cy="44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1000" cy="5334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191000"/>
            <a:ext cx="5581650" cy="227647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733925" y="342900"/>
            <a:ext cx="3733800" cy="3505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What’s the connection?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41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6477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810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To support each child’s full participation, what will you do to. .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Engage their families?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Reflect each child in your environment and materials?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Build on each child’s strengths?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Maintain high expectations and support each child in achieving them?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36" y="7620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09600"/>
            <a:ext cx="51054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You have a new group of preschool age children to work with.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Several of the children qualify for free/reduced meals.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Several of the children speak Spanish exclusively at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Several of the children are from different New Mexico tribes.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51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72127"/>
            <a:ext cx="8940801" cy="6687446"/>
            <a:chOff x="-38100" y="153888"/>
            <a:chExt cx="8991600" cy="6697063"/>
          </a:xfrm>
        </p:grpSpPr>
        <p:grpSp>
          <p:nvGrpSpPr>
            <p:cNvPr id="2" name="Group 1"/>
            <p:cNvGrpSpPr/>
            <p:nvPr/>
          </p:nvGrpSpPr>
          <p:grpSpPr>
            <a:xfrm>
              <a:off x="-38100" y="153888"/>
              <a:ext cx="8991600" cy="6627912"/>
              <a:chOff x="-38100" y="153888"/>
              <a:chExt cx="8991600" cy="662791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14300" y="153888"/>
                <a:ext cx="8839200" cy="6627912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3022143" y="945834"/>
                <a:ext cx="4072513" cy="3390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prstClr val="white"/>
                    </a:solidFill>
                    <a:ea typeface="Calibri" pitchFamily="34" charset="0"/>
                    <a:cs typeface="Times New Roman" pitchFamily="18" charset="0"/>
                  </a:rPr>
                  <a:t>Co-sponsored by                             and     </a:t>
                </a:r>
                <a:endParaRPr lang="en-US" alt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-38100" y="2720196"/>
                <a:ext cx="185781" cy="369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-38100" y="2720196"/>
                <a:ext cx="185781" cy="369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610" y="6461922"/>
                <a:ext cx="2129658" cy="224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6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324" y="158735"/>
                <a:ext cx="3120744" cy="482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101599" y="976555"/>
                <a:ext cx="8851901" cy="261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242852">
                        <a:lumMod val="60000"/>
                        <a:lumOff val="40000"/>
                      </a:srgbClr>
                    </a:solidFill>
                    <a:latin typeface="Bookman Old Style" panose="02050604050505020204" pitchFamily="18" charset="0"/>
                  </a:rPr>
                  <a:t>FREE 2015 Webinar Series: Resources, Activities, &amp; Strategies to Support Your Courses            </a:t>
                </a:r>
                <a:endParaRPr lang="en-US" sz="1100" dirty="0">
                  <a:solidFill>
                    <a:srgbClr val="242852">
                      <a:lumMod val="60000"/>
                      <a:lumOff val="40000"/>
                    </a:srgbClr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08208" y="1184688"/>
                <a:ext cx="8745292" cy="523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9D90A0">
                        <a:lumMod val="50000"/>
                      </a:srgbClr>
                    </a:solidFill>
                    <a:latin typeface="Perpetua" panose="02020502060401020303" pitchFamily="18" charset="0"/>
                  </a:rPr>
                  <a:t>Looking for course-specific resources, activities, &amp; strategies to support student learning around inclusion and diversity? Join us for a series of webinars designed specifically for early childhood community college faculty. </a:t>
                </a:r>
              </a:p>
            </p:txBody>
          </p:sp>
          <p:pic>
            <p:nvPicPr>
              <p:cNvPr id="35" name="Picture 34" descr="image001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42460" y="6427719"/>
                <a:ext cx="704122" cy="292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57956" y="6056145"/>
                <a:ext cx="5010954" cy="431507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b="1" dirty="0">
                    <a:solidFill>
                      <a:srgbClr val="7F8FA9">
                        <a:lumMod val="75000"/>
                      </a:srgbClr>
                    </a:solidFill>
                    <a:latin typeface="Perpetua" panose="02020502060401020303" pitchFamily="18" charset="0"/>
                  </a:rPr>
                  <a:t>Presenter: Camille Catlett</a:t>
                </a:r>
              </a:p>
              <a:p>
                <a:r>
                  <a:rPr lang="en-US" sz="1100" b="1" dirty="0">
                    <a:solidFill>
                      <a:srgbClr val="7F8FA9">
                        <a:lumMod val="75000"/>
                      </a:srgbClr>
                    </a:solidFill>
                    <a:latin typeface="Perpetua" panose="02020502060401020303" pitchFamily="18" charset="0"/>
                  </a:rPr>
                  <a:t>FPG Child Development  Institute/SCRIPT-NC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481910" y="5804877"/>
                <a:ext cx="8088333" cy="1"/>
              </a:xfrm>
              <a:prstGeom prst="line">
                <a:avLst/>
              </a:prstGeom>
              <a:ln w="571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8231" y="1758030"/>
                <a:ext cx="7974033" cy="0"/>
              </a:xfrm>
              <a:prstGeom prst="line">
                <a:avLst/>
              </a:prstGeom>
              <a:ln w="571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5389656" y="6203691"/>
              <a:ext cx="3491884" cy="6472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white"/>
                  </a:solidFill>
                  <a:latin typeface="Calibri" panose="020F0502020204030204" pitchFamily="34" charset="0"/>
                </a:rPr>
                <a:t>Register HERE: </a:t>
              </a:r>
              <a:r>
                <a:rPr lang="en-US" sz="1200" dirty="0">
                  <a:solidFill>
                    <a:prstClr val="white"/>
                  </a:solidFill>
                  <a:latin typeface="Calibri" panose="020F0502020204030204" pitchFamily="34" charset="0"/>
                  <a:hlinkClick r:id="rId6"/>
                </a:rPr>
                <a:t>https://unc.az1.qualtrics.com/SE/?SID=SV_0vSTmJ89AYJlaNn</a:t>
              </a:r>
              <a:r>
                <a:rPr lang="en-US" sz="1200" dirty="0">
                  <a:solidFill>
                    <a:prstClr val="white"/>
                  </a:solidFill>
                  <a:latin typeface="Calibri" panose="020F0502020204030204" pitchFamily="34" charset="0"/>
                </a:rPr>
                <a:t>  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23881" y="1981201"/>
          <a:ext cx="8135826" cy="4686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7913"/>
                <a:gridCol w="4067913"/>
              </a:tblGrid>
              <a:tr h="328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February 3, 2:00 – 3:00 pm EST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Introduction to Early Childhood Education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August 4, 2:00- 3:00 pm EST.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Health, Safety, and Nutrition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</a:tr>
              <a:tr h="328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March 3, 2:00 – 3:00 pm EST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Child Development (Birth to Age 8)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September 1, 2:00- 3:30 pm EST.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Children with </a:t>
                      </a:r>
                      <a:r>
                        <a:rPr lang="en-US" sz="1400" kern="1200" dirty="0" smtClean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Exceptionalities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</a:tr>
              <a:tr h="328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April 7, 2:00 – 3:00 pm EST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Infants, Toddlers, and Twos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October 6, 2:00- 3:30 pm EST.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Creative Activities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</a:tr>
              <a:tr h="328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May 5, 2:00 – 3:00 pm EST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Child, Family and Community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November 3, 2:00- 3:00 pm EST.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Early Childhood Practicum</a:t>
                      </a: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</a:tr>
              <a:tr h="328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June 2, 2:00 – 3:00 pm EST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Language and Literacy Experiences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December 1, 2:00- 3:00 pm EST.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Educational Technology</a:t>
                      </a: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</a:tr>
              <a:tr h="328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July 7, 2:00- 3:00 pm EST.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1F497D"/>
                          </a:solidFill>
                          <a:effectLst/>
                          <a:latin typeface="Bookman Old Style"/>
                          <a:ea typeface="Times New Roman"/>
                        </a:rPr>
                        <a:t>Child Guidance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</a:tr>
              <a:tr h="2274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</a:tr>
              <a:tr h="2433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</a:tr>
              <a:tr h="2274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</a:tr>
              <a:tr h="2274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</a:tr>
              <a:tr h="227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8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 marL="69850" indent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Quality Sections (2)</a:t>
            </a:r>
          </a:p>
          <a:p>
            <a:r>
              <a:rPr lang="en-US" dirty="0" smtClean="0">
                <a:latin typeface="Calibri" panose="020F0502020204030204" pitchFamily="34" charset="0"/>
                <a:cs typeface="Aharoni" panose="02010803020104030203" pitchFamily="2" charset="-79"/>
              </a:rPr>
              <a:t>Foundations of Early Childhood Quality</a:t>
            </a:r>
          </a:p>
          <a:p>
            <a:endParaRPr lang="en-US" dirty="0"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r>
              <a:rPr lang="en-US" dirty="0" smtClean="0">
                <a:latin typeface="Calibri" panose="020F0502020204030204" pitchFamily="34" charset="0"/>
                <a:cs typeface="Aharoni" panose="02010803020104030203" pitchFamily="2" charset="-79"/>
              </a:rPr>
              <a:t>Foundations of Early Childhood Quality in Delaware</a:t>
            </a:r>
            <a:endParaRPr lang="en-US" dirty="0"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pPr marL="6985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Content Sections (11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haroni" panose="02010803020104030203" pitchFamily="2" charset="-79"/>
              </a:rPr>
              <a:t>Ability Diversity/Inclusion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haroni" panose="02010803020104030203" pitchFamily="2" charset="-79"/>
              </a:rPr>
              <a:t>Approaches to Learning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haroni" panose="02010803020104030203" pitchFamily="2" charset="-79"/>
              </a:rPr>
              <a:t>Creative Expression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haroni" panose="02010803020104030203" pitchFamily="2" charset="-79"/>
              </a:rPr>
              <a:t>Cultural Diversity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haroni" panose="02010803020104030203" pitchFamily="2" charset="-79"/>
              </a:rPr>
              <a:t>Family Engagement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haroni" panose="02010803020104030203" pitchFamily="2" charset="-79"/>
              </a:rPr>
              <a:t>Health, Safety, Nutrition, and Physical Development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haroni" panose="02010803020104030203" pitchFamily="2" charset="-79"/>
              </a:rPr>
              <a:t>Language and Literacy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haroni" panose="02010803020104030203" pitchFamily="2" charset="-79"/>
              </a:rPr>
              <a:t>Etc.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76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Toolkit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34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486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0" y="76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Table of Contents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76734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627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0" y="76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Content Sections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2" y="762000"/>
            <a:ext cx="457745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16002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Evidence sources</a:t>
            </a:r>
          </a:p>
          <a:p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Books</a:t>
            </a:r>
          </a:p>
          <a:p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Articles</a:t>
            </a:r>
          </a:p>
          <a:p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Audiovisual Resources</a:t>
            </a:r>
          </a:p>
          <a:p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Web Resources</a:t>
            </a:r>
          </a:p>
        </p:txBody>
      </p:sp>
    </p:spTree>
    <p:extLst>
      <p:ext uri="{BB962C8B-B14F-4D97-AF65-F5344CB8AC3E}">
        <p14:creationId xmlns:p14="http://schemas.microsoft.com/office/powerpoint/2010/main" val="1026616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4776"/>
            <a:ext cx="7772400" cy="5337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81000"/>
            <a:ext cx="876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www.youtube.com/watch?v=AIEJjpVlZu0</a:t>
            </a: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46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"/>
            <a:ext cx="473435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97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>
            <a:spLocks/>
          </p:cNvSpPr>
          <p:nvPr/>
        </p:nvSpPr>
        <p:spPr>
          <a:xfrm>
            <a:off x="185737" y="1189037"/>
            <a:ext cx="4462463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solidFill>
                <a:prstClr val="black">
                  <a:tint val="75000"/>
                </a:prstClr>
              </a:solidFill>
              <a:latin typeface="Rockwell" pitchFamily="18" charset="0"/>
            </a:endParaRPr>
          </a:p>
          <a:p>
            <a:pPr algn="l"/>
            <a:endParaRPr lang="en-US" dirty="0">
              <a:solidFill>
                <a:prstClr val="black">
                  <a:tint val="75000"/>
                </a:prstClr>
              </a:solidFill>
              <a:latin typeface="Rockwell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35210"/>
            <a:ext cx="29686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1"/>
            <a:ext cx="9144000" cy="76200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Focusing on assets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9" y="1240506"/>
            <a:ext cx="3871001" cy="50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086" y="1240506"/>
            <a:ext cx="3913763" cy="50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15093"/>
            <a:ext cx="8534400" cy="646907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Parts of a Whole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60" y="1143000"/>
            <a:ext cx="8291279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3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Perspective Taking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905001"/>
          <a:ext cx="7696200" cy="426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1458581"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are her strengths?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are his strengths?</a:t>
                      </a:r>
                      <a:endParaRPr lang="en-US" dirty="0"/>
                    </a:p>
                  </a:txBody>
                  <a:tcPr/>
                </a:tc>
              </a:tr>
              <a:tr h="1587479">
                <a:tc>
                  <a:txBody>
                    <a:bodyPr/>
                    <a:lstStyle/>
                    <a:p>
                      <a:r>
                        <a:rPr lang="en-US" dirty="0" smtClean="0"/>
                        <a:t>What’s important to her?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What’s important to him?</a:t>
                      </a:r>
                      <a:endParaRPr lang="en-US" dirty="0"/>
                    </a:p>
                  </a:txBody>
                  <a:tcPr/>
                </a:tc>
              </a:tr>
              <a:tr h="122113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</a:t>
                      </a:r>
                      <a:r>
                        <a:rPr lang="en-US" baseline="0" dirty="0" smtClean="0"/>
                        <a:t> could they start?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8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4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Starting Small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ts val="400"/>
              </a:spcBef>
              <a:buSzPct val="120000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Free DVD + book with examples</a:t>
            </a:r>
          </a:p>
          <a:p>
            <a:pPr marL="0" indent="0">
              <a:spcBef>
                <a:spcPts val="400"/>
              </a:spcBef>
              <a:buSzPct val="120000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of anti-bias practices from six </a:t>
            </a:r>
          </a:p>
          <a:p>
            <a:pPr marL="0" indent="0">
              <a:spcBef>
                <a:spcPts val="400"/>
              </a:spcBef>
              <a:buSzPct val="120000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early childhood classrooms </a:t>
            </a:r>
          </a:p>
          <a:p>
            <a:pPr marL="0" indent="0">
              <a:spcBef>
                <a:spcPts val="400"/>
              </a:spcBef>
              <a:buSzPct val="120000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across the country</a:t>
            </a: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25" y="2057400"/>
            <a:ext cx="3381677" cy="33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3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480392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760748" cy="44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25900"/>
            <a:ext cx="16525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514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29" y="2590800"/>
            <a:ext cx="3513571" cy="384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4419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Meet Marta.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She’s </a:t>
            </a:r>
            <a:r>
              <a:rPr lang="en-US" b="1" dirty="0">
                <a:solidFill>
                  <a:prstClr val="black"/>
                </a:solidFill>
              </a:rPr>
              <a:t>four</a:t>
            </a:r>
            <a:r>
              <a:rPr lang="en-US" dirty="0">
                <a:solidFill>
                  <a:prstClr val="black"/>
                </a:solidFill>
              </a:rPr>
              <a:t> and new to a child care program in her neighborhood.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She is a </a:t>
            </a:r>
            <a:r>
              <a:rPr lang="en-US" b="1" dirty="0">
                <a:solidFill>
                  <a:prstClr val="black"/>
                </a:solidFill>
              </a:rPr>
              <a:t>sequential dual language learner</a:t>
            </a:r>
            <a:r>
              <a:rPr lang="en-US" dirty="0">
                <a:solidFill>
                  <a:prstClr val="black"/>
                </a:solidFill>
              </a:rPr>
              <a:t>. She has grown up in a home where Spanish is the language spoken. She is now learning English from her teacher.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During her first few days in the program, Marta tried to speak Spanish. She is now silent because no one has responded to 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She follows simple commands if there are other children to model what to 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She’s not interested in the books the teacher reads in English, but her family says she loves books and music</a:t>
            </a:r>
          </a:p>
        </p:txBody>
      </p:sp>
    </p:spTree>
    <p:extLst>
      <p:ext uri="{BB962C8B-B14F-4D97-AF65-F5344CB8AC3E}">
        <p14:creationId xmlns:p14="http://schemas.microsoft.com/office/powerpoint/2010/main" val="14905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29" y="2133600"/>
            <a:ext cx="3931171" cy="430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329" y="457200"/>
            <a:ext cx="4419600" cy="206210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What would you do to support Marta in the areas of listening and emergent literacy?</a:t>
            </a:r>
          </a:p>
        </p:txBody>
      </p:sp>
    </p:spTree>
    <p:extLst>
      <p:ext uri="{BB962C8B-B14F-4D97-AF65-F5344CB8AC3E}">
        <p14:creationId xmlns:p14="http://schemas.microsoft.com/office/powerpoint/2010/main" val="24845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29" y="2133600"/>
            <a:ext cx="3931171" cy="430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609600"/>
            <a:ext cx="4117714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What would you do to support Marta?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861" y="152400"/>
            <a:ext cx="403860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Ask Marta’s family to share and tape record some key words to use in the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Use tunes and gestures to help Marta understand new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Create opportunities for Marta to participate in non-verbal ways while she’s adjusting to the English-speaking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Encourage Marta’s peers to model the way for 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Find out what books Marta enjoys at home and make copies available in the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Ask all children, including Marta, to bring in photos of family members so each child can take turns naming their “peeps”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914400"/>
            <a:ext cx="7162236" cy="5785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93" y="228600"/>
            <a:ext cx="51149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85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9571"/>
            <a:ext cx="7010400" cy="64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1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90600"/>
            <a:ext cx="4191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spc="-100" dirty="0">
                <a:solidFill>
                  <a:prstClr val="black"/>
                </a:solidFill>
                <a:latin typeface="Calibri" panose="020F0502020204030204" pitchFamily="34" charset="0"/>
              </a:rPr>
              <a:t>Knowledge</a:t>
            </a:r>
          </a:p>
          <a:p>
            <a:pPr lvl="0"/>
            <a:r>
              <a:rPr lang="en-US" sz="4000" spc="-100" dirty="0">
                <a:solidFill>
                  <a:prstClr val="black"/>
                </a:solidFill>
                <a:latin typeface="Calibri" panose="020F0502020204030204" pitchFamily="34" charset="0"/>
              </a:rPr>
              <a:t>acquisition  +</a:t>
            </a:r>
          </a:p>
          <a:p>
            <a:pPr lvl="0"/>
            <a:endParaRPr lang="en-US" spc="-1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4000" spc="-100" dirty="0">
                <a:solidFill>
                  <a:prstClr val="black"/>
                </a:solidFill>
                <a:latin typeface="Calibri" panose="020F0502020204030204" pitchFamily="34" charset="0"/>
              </a:rPr>
              <a:t>Knowledge application  =</a:t>
            </a:r>
          </a:p>
          <a:p>
            <a:pPr lvl="0"/>
            <a:endParaRPr lang="en-US" spc="-1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4000" spc="-100" dirty="0">
                <a:solidFill>
                  <a:prstClr val="black"/>
                </a:solidFill>
                <a:latin typeface="Calibri" panose="020F0502020204030204" pitchFamily="34" charset="0"/>
              </a:rPr>
              <a:t>Effective professional development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95582"/>
            <a:ext cx="4495800" cy="380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7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9" y="990600"/>
            <a:ext cx="8297863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3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27113"/>
            <a:ext cx="7000875" cy="649287"/>
          </a:xfr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In your group . . . 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772400" cy="3775075"/>
          </a:xfrm>
        </p:spPr>
        <p:txBody>
          <a:bodyPr>
            <a:normAutofit/>
          </a:bodyPr>
          <a:lstStyle/>
          <a:p>
            <a:endParaRPr lang="en-US" sz="30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Pretend your apple is bright red</a:t>
            </a:r>
          </a:p>
          <a:p>
            <a:pPr marL="69850" indent="0">
              <a:buNone/>
            </a:pPr>
            <a:endParaRPr lang="en-US" sz="3600" dirty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Create the longest possible </a:t>
            </a:r>
            <a:r>
              <a:rPr lang="en-US" sz="3600" i="1" dirty="0" smtClean="0">
                <a:solidFill>
                  <a:prstClr val="black"/>
                </a:solidFill>
              </a:rPr>
              <a:t>numbered </a:t>
            </a:r>
            <a:r>
              <a:rPr lang="en-US" sz="3600" dirty="0" smtClean="0">
                <a:solidFill>
                  <a:prstClr val="black"/>
                </a:solidFill>
              </a:rPr>
              <a:t>list of descriptors </a:t>
            </a:r>
            <a:endParaRPr lang="en-US" sz="3600" dirty="0">
              <a:solidFill>
                <a:prstClr val="black"/>
              </a:solidFill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404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76708"/>
            <a:ext cx="5486400" cy="57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8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113"/>
            <a:ext cx="7229475" cy="2630488"/>
          </a:xfrm>
        </p:spPr>
        <p:txBody>
          <a:bodyPr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apple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2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>
            <a:spLocks/>
          </p:cNvSpPr>
          <p:nvPr/>
        </p:nvSpPr>
        <p:spPr>
          <a:xfrm>
            <a:off x="185737" y="1189037"/>
            <a:ext cx="4462463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>
              <a:solidFill>
                <a:prstClr val="black">
                  <a:tint val="75000"/>
                </a:prstClr>
              </a:solidFill>
              <a:latin typeface="Rockwell" pitchFamily="18" charset="0"/>
            </a:endParaRPr>
          </a:p>
          <a:p>
            <a:pPr algn="l"/>
            <a:endParaRPr lang="en-US" dirty="0">
              <a:solidFill>
                <a:prstClr val="black">
                  <a:tint val="75000"/>
                </a:prstClr>
              </a:solidFill>
              <a:latin typeface="Rockwell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35210"/>
            <a:ext cx="29686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1"/>
            <a:ext cx="9144000" cy="76200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Universal Design for Learning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2216"/>
            <a:ext cx="409733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543800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Default Theme">
  <a:themeElements>
    <a:clrScheme name="Custom 5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IDEO VERSION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FFFFFF"/>
      </a:hlink>
      <a:folHlink>
        <a:srgbClr val="FFFFFF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976</Words>
  <Application>Microsoft Office PowerPoint</Application>
  <PresentationFormat>On-screen Show (4:3)</PresentationFormat>
  <Paragraphs>201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ＭＳ Ｐゴシック</vt:lpstr>
      <vt:lpstr>ＭＳ Ｐゴシック</vt:lpstr>
      <vt:lpstr>Aharoni</vt:lpstr>
      <vt:lpstr>Arial</vt:lpstr>
      <vt:lpstr>Arial Black</vt:lpstr>
      <vt:lpstr>Bookman Old Style</vt:lpstr>
      <vt:lpstr>Britannic Bold</vt:lpstr>
      <vt:lpstr>Calibri</vt:lpstr>
      <vt:lpstr>Century Gothic</vt:lpstr>
      <vt:lpstr>Geneva</vt:lpstr>
      <vt:lpstr>Perpetua</vt:lpstr>
      <vt:lpstr>Rockwell</vt:lpstr>
      <vt:lpstr>Times New Roman</vt:lpstr>
      <vt:lpstr>Wingdings</vt:lpstr>
      <vt:lpstr>Wingdings 2</vt:lpstr>
      <vt:lpstr>1_Default Theme</vt:lpstr>
      <vt:lpstr>1_Office Theme</vt:lpstr>
      <vt:lpstr>1_VIDEO VERSION</vt:lpstr>
      <vt:lpstr>2_Office Theme</vt:lpstr>
      <vt:lpstr>From All to Each and Every:  Tools and Strategies for Preparing Early Childhood Professionals Who Can Individualize </vt:lpstr>
      <vt:lpstr>PowerPoint Presentation</vt:lpstr>
      <vt:lpstr>Parts of a Whole</vt:lpstr>
      <vt:lpstr>PowerPoint Presentation</vt:lpstr>
      <vt:lpstr>PowerPoint Presentation</vt:lpstr>
      <vt:lpstr>In your group . . . .</vt:lpstr>
      <vt:lpstr>PowerPoint Presentation</vt:lpstr>
      <vt:lpstr>apple</vt:lpstr>
      <vt:lpstr>Universal Design for Learning</vt:lpstr>
      <vt:lpstr>Book Nook Project</vt:lpstr>
      <vt:lpstr>Book Nook Project</vt:lpstr>
      <vt:lpstr>PowerPoint Presentation</vt:lpstr>
      <vt:lpstr>PowerPoint Presentation</vt:lpstr>
      <vt:lpstr>PowerPoint Presentation</vt:lpstr>
      <vt:lpstr>Building Effective Partnerships with Families</vt:lpstr>
      <vt:lpstr>PowerPoint Presentation</vt:lpstr>
      <vt:lpstr>PowerPoint Presentation</vt:lpstr>
      <vt:lpstr>PowerPoint Presentation</vt:lpstr>
      <vt:lpstr>PowerPoint Presentation</vt:lpstr>
      <vt:lpstr>Clarifying a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Focusing on assets</vt:lpstr>
      <vt:lpstr>Perspective Taking</vt:lpstr>
      <vt:lpstr>Starting Small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FPG Child Development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Plans for the Today</dc:title>
  <dc:creator>fpg</dc:creator>
  <cp:lastModifiedBy>Catlett, Camille</cp:lastModifiedBy>
  <cp:revision>15</cp:revision>
  <dcterms:created xsi:type="dcterms:W3CDTF">2014-11-11T01:28:24Z</dcterms:created>
  <dcterms:modified xsi:type="dcterms:W3CDTF">2014-11-15T07:22:35Z</dcterms:modified>
</cp:coreProperties>
</file>