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 id="2147483713" r:id="rId3"/>
  </p:sldMasterIdLst>
  <p:notesMasterIdLst>
    <p:notesMasterId r:id="rId35"/>
  </p:notesMasterIdLst>
  <p:handoutMasterIdLst>
    <p:handoutMasterId r:id="rId36"/>
  </p:handoutMasterIdLst>
  <p:sldIdLst>
    <p:sldId id="278" r:id="rId4"/>
    <p:sldId id="403" r:id="rId5"/>
    <p:sldId id="404" r:id="rId6"/>
    <p:sldId id="345" r:id="rId7"/>
    <p:sldId id="407" r:id="rId8"/>
    <p:sldId id="344" r:id="rId9"/>
    <p:sldId id="408" r:id="rId10"/>
    <p:sldId id="409" r:id="rId11"/>
    <p:sldId id="355" r:id="rId12"/>
    <p:sldId id="357" r:id="rId13"/>
    <p:sldId id="359" r:id="rId14"/>
    <p:sldId id="356" r:id="rId15"/>
    <p:sldId id="360" r:id="rId16"/>
    <p:sldId id="361" r:id="rId17"/>
    <p:sldId id="367" r:id="rId18"/>
    <p:sldId id="391" r:id="rId19"/>
    <p:sldId id="412" r:id="rId20"/>
    <p:sldId id="414" r:id="rId21"/>
    <p:sldId id="415" r:id="rId22"/>
    <p:sldId id="416" r:id="rId23"/>
    <p:sldId id="417" r:id="rId24"/>
    <p:sldId id="392" r:id="rId25"/>
    <p:sldId id="394" r:id="rId26"/>
    <p:sldId id="396" r:id="rId27"/>
    <p:sldId id="397" r:id="rId28"/>
    <p:sldId id="374" r:id="rId29"/>
    <p:sldId id="393" r:id="rId30"/>
    <p:sldId id="380" r:id="rId31"/>
    <p:sldId id="381" r:id="rId32"/>
    <p:sldId id="400" r:id="rId33"/>
    <p:sldId id="387"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1E0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p:scale>
          <a:sx n="71" d="100"/>
          <a:sy n="71" d="100"/>
        </p:scale>
        <p:origin x="-126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6B8EDF-90EA-45FF-A65E-97F6F15A996C}" type="datetimeFigureOut">
              <a:rPr lang="en-US" smtClean="0"/>
              <a:t>9/28/2012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02C0B-857A-49BD-AE5D-F4C908DF871E}" type="slidenum">
              <a:rPr lang="en-US" smtClean="0"/>
              <a:t>‹#›</a:t>
            </a:fld>
            <a:endParaRPr lang="en-US"/>
          </a:p>
        </p:txBody>
      </p:sp>
    </p:spTree>
    <p:extLst>
      <p:ext uri="{BB962C8B-B14F-4D97-AF65-F5344CB8AC3E}">
        <p14:creationId xmlns:p14="http://schemas.microsoft.com/office/powerpoint/2010/main" val="1809384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1C2CF-8138-41CC-A254-92967E4C8B03}" type="datetimeFigureOut">
              <a:rPr lang="en-US" smtClean="0"/>
              <a:t>9/28/2012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3E7BA-3104-43DB-A6B2-E395B945C1F7}" type="slidenum">
              <a:rPr lang="en-US" smtClean="0"/>
              <a:t>‹#›</a:t>
            </a:fld>
            <a:endParaRPr lang="en-US"/>
          </a:p>
        </p:txBody>
      </p:sp>
    </p:spTree>
    <p:extLst>
      <p:ext uri="{BB962C8B-B14F-4D97-AF65-F5344CB8AC3E}">
        <p14:creationId xmlns:p14="http://schemas.microsoft.com/office/powerpoint/2010/main" val="286922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A181F-D047-C542-9506-EDA5D1E73E64}" type="slidenum">
              <a:rPr lang="en-US" smtClean="0"/>
              <a:t>2</a:t>
            </a:fld>
            <a:endParaRPr lang="en-US"/>
          </a:p>
        </p:txBody>
      </p:sp>
    </p:spTree>
    <p:extLst>
      <p:ext uri="{BB962C8B-B14F-4D97-AF65-F5344CB8AC3E}">
        <p14:creationId xmlns:p14="http://schemas.microsoft.com/office/powerpoint/2010/main" val="350027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86" eaLnBrk="0" hangingPunct="0">
              <a:defRPr>
                <a:solidFill>
                  <a:schemeClr val="tx1"/>
                </a:solidFill>
                <a:latin typeface="Arial" pitchFamily="34" charset="0"/>
                <a:ea typeface="ＭＳ Ｐゴシック" pitchFamily="34" charset="-128"/>
              </a:defRPr>
            </a:lvl1pPr>
            <a:lvl2pPr marL="722147" indent="-277749" defTabSz="913486" eaLnBrk="0" hangingPunct="0">
              <a:defRPr>
                <a:solidFill>
                  <a:schemeClr val="tx1"/>
                </a:solidFill>
                <a:latin typeface="Arial" pitchFamily="34" charset="0"/>
                <a:ea typeface="ＭＳ Ｐゴシック" pitchFamily="34" charset="-128"/>
              </a:defRPr>
            </a:lvl2pPr>
            <a:lvl3pPr marL="1110996" indent="-222199" defTabSz="913486" eaLnBrk="0" hangingPunct="0">
              <a:defRPr>
                <a:solidFill>
                  <a:schemeClr val="tx1"/>
                </a:solidFill>
                <a:latin typeface="Arial" pitchFamily="34" charset="0"/>
                <a:ea typeface="ＭＳ Ｐゴシック" pitchFamily="34" charset="-128"/>
              </a:defRPr>
            </a:lvl3pPr>
            <a:lvl4pPr marL="1555394" indent="-222199" defTabSz="913486" eaLnBrk="0" hangingPunct="0">
              <a:defRPr>
                <a:solidFill>
                  <a:schemeClr val="tx1"/>
                </a:solidFill>
                <a:latin typeface="Arial" pitchFamily="34" charset="0"/>
                <a:ea typeface="ＭＳ Ｐゴシック" pitchFamily="34" charset="-128"/>
              </a:defRPr>
            </a:lvl4pPr>
            <a:lvl5pPr marL="1999793" indent="-222199" defTabSz="913486" eaLnBrk="0" hangingPunct="0">
              <a:defRPr>
                <a:solidFill>
                  <a:schemeClr val="tx1"/>
                </a:solidFill>
                <a:latin typeface="Arial" pitchFamily="34" charset="0"/>
                <a:ea typeface="ＭＳ Ｐゴシック" pitchFamily="34" charset="-128"/>
              </a:defRPr>
            </a:lvl5pPr>
            <a:lvl6pPr marL="2444191" indent="-222199" defTabSz="913486" eaLnBrk="0" fontAlgn="base" hangingPunct="0">
              <a:spcBef>
                <a:spcPct val="0"/>
              </a:spcBef>
              <a:spcAft>
                <a:spcPct val="0"/>
              </a:spcAft>
              <a:defRPr>
                <a:solidFill>
                  <a:schemeClr val="tx1"/>
                </a:solidFill>
                <a:latin typeface="Arial" pitchFamily="34" charset="0"/>
                <a:ea typeface="ＭＳ Ｐゴシック" pitchFamily="34" charset="-128"/>
              </a:defRPr>
            </a:lvl6pPr>
            <a:lvl7pPr marL="2888590" indent="-222199" defTabSz="913486" eaLnBrk="0" fontAlgn="base" hangingPunct="0">
              <a:spcBef>
                <a:spcPct val="0"/>
              </a:spcBef>
              <a:spcAft>
                <a:spcPct val="0"/>
              </a:spcAft>
              <a:defRPr>
                <a:solidFill>
                  <a:schemeClr val="tx1"/>
                </a:solidFill>
                <a:latin typeface="Arial" pitchFamily="34" charset="0"/>
                <a:ea typeface="ＭＳ Ｐゴシック" pitchFamily="34" charset="-128"/>
              </a:defRPr>
            </a:lvl7pPr>
            <a:lvl8pPr marL="3332988" indent="-222199" defTabSz="913486" eaLnBrk="0" fontAlgn="base" hangingPunct="0">
              <a:spcBef>
                <a:spcPct val="0"/>
              </a:spcBef>
              <a:spcAft>
                <a:spcPct val="0"/>
              </a:spcAft>
              <a:defRPr>
                <a:solidFill>
                  <a:schemeClr val="tx1"/>
                </a:solidFill>
                <a:latin typeface="Arial" pitchFamily="34" charset="0"/>
                <a:ea typeface="ＭＳ Ｐゴシック" pitchFamily="34" charset="-128"/>
              </a:defRPr>
            </a:lvl8pPr>
            <a:lvl9pPr marL="3777386" indent="-222199" defTabSz="91348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34625AF-9F5A-4693-B468-5D0256A0CDFB}" type="slidenum">
              <a:rPr lang="en-US" smtClean="0"/>
              <a:pPr eaLnBrk="1" hangingPunct="1"/>
              <a:t>25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61E288E-1946-46DC-AC18-1A067F87A23C}" type="slidenum">
              <a:rPr lang="en-US" smtClean="0">
                <a:solidFill>
                  <a:srgbClr val="000000"/>
                </a:solidFill>
              </a:rPr>
              <a:pPr/>
              <a:t>26</a:t>
            </a:fld>
            <a:endParaRPr lang="en-US" smtClean="0">
              <a:solidFill>
                <a:srgbClr val="000000"/>
              </a:solidFill>
            </a:endParaRPr>
          </a:p>
        </p:txBody>
      </p:sp>
      <p:sp>
        <p:nvSpPr>
          <p:cNvPr id="81923" name="Slide Image Placeholder 1"/>
          <p:cNvSpPr>
            <a:spLocks noGrp="1" noRot="1" noChangeAspect="1" noTextEdit="1"/>
          </p:cNvSpPr>
          <p:nvPr>
            <p:ph type="sldImg"/>
          </p:nvPr>
        </p:nvSpPr>
        <p:spPr>
          <a:xfrm>
            <a:off x="1144588" y="685800"/>
            <a:ext cx="4572000" cy="3429000"/>
          </a:xfrm>
          <a:ln/>
        </p:spPr>
      </p:sp>
      <p:sp>
        <p:nvSpPr>
          <p:cNvPr id="81924" name="Notes Placeholder 2"/>
          <p:cNvSpPr>
            <a:spLocks noGrp="1"/>
          </p:cNvSpPr>
          <p:nvPr>
            <p:ph type="body" idx="1"/>
          </p:nvPr>
        </p:nvSpPr>
        <p:spPr>
          <a:noFill/>
          <a:ln/>
        </p:spPr>
        <p:txBody>
          <a:bodyPr lIns="91426" tIns="45714" rIns="91426" bIns="45714"/>
          <a:lstStyle/>
          <a:p>
            <a:pPr eaLnBrk="1" hangingPunct="1"/>
            <a:r>
              <a:rPr lang="en-US" dirty="0">
                <a:solidFill>
                  <a:srgbClr val="002060"/>
                </a:solidFill>
                <a:latin typeface="Calibri" pitchFamily="34" charset="0"/>
              </a:rPr>
              <a:t>Video 1.12: Routine in a Program-Rolling with Friends</a:t>
            </a:r>
            <a:endParaRPr lang="en-US" dirty="0" smtClean="0"/>
          </a:p>
        </p:txBody>
      </p:sp>
      <p:sp>
        <p:nvSpPr>
          <p:cNvPr id="8192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6" tIns="45714" rIns="91426" bIns="45714" anchor="b"/>
          <a:lstStyle/>
          <a:p>
            <a:pPr algn="r" fontAlgn="base">
              <a:spcBef>
                <a:spcPct val="0"/>
              </a:spcBef>
              <a:spcAft>
                <a:spcPct val="0"/>
              </a:spcAft>
            </a:pPr>
            <a:fld id="{96A5C613-D176-4A1D-8B48-3AA4D28F996E}" type="slidenum">
              <a:rPr lang="en-US" sz="1200">
                <a:solidFill>
                  <a:srgbClr val="000000"/>
                </a:solidFill>
                <a:latin typeface="Arial" charset="0"/>
                <a:ea typeface="ＭＳ Ｐゴシック" pitchFamily="-109" charset="-128"/>
              </a:rPr>
              <a:pPr algn="r" fontAlgn="base">
                <a:spcBef>
                  <a:spcPct val="0"/>
                </a:spcBef>
                <a:spcAft>
                  <a:spcPct val="0"/>
                </a:spcAft>
              </a:pPr>
              <a:t>26</a:t>
            </a:fld>
            <a:endParaRPr lang="en-US" sz="1200">
              <a:solidFill>
                <a:srgbClr val="000000"/>
              </a:solidFill>
              <a:latin typeface="Arial" charset="0"/>
              <a:ea typeface="ＭＳ Ｐゴシック" pitchFamily="-10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A181F-D047-C542-9506-EDA5D1E73E64}" type="slidenum">
              <a:rPr lang="en-US" smtClean="0"/>
              <a:t>27</a:t>
            </a:fld>
            <a:endParaRPr lang="en-US"/>
          </a:p>
        </p:txBody>
      </p:sp>
    </p:spTree>
    <p:extLst>
      <p:ext uri="{BB962C8B-B14F-4D97-AF65-F5344CB8AC3E}">
        <p14:creationId xmlns:p14="http://schemas.microsoft.com/office/powerpoint/2010/main" val="136243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A181F-D047-C542-9506-EDA5D1E73E64}" type="slidenum">
              <a:rPr lang="en-US" smtClean="0"/>
              <a:t>3</a:t>
            </a:fld>
            <a:endParaRPr lang="en-US"/>
          </a:p>
        </p:txBody>
      </p:sp>
    </p:spTree>
    <p:extLst>
      <p:ext uri="{BB962C8B-B14F-4D97-AF65-F5344CB8AC3E}">
        <p14:creationId xmlns:p14="http://schemas.microsoft.com/office/powerpoint/2010/main" val="350027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043B7DE-7ACF-411A-9119-A5F4F78BCD2E}" type="slidenum">
              <a:rPr lang="en-US" smtClean="0">
                <a:solidFill>
                  <a:prstClr val="black"/>
                </a:solidFill>
              </a:rPr>
              <a:pPr>
                <a:defRPr/>
              </a:pPr>
              <a:t>4</a:t>
            </a:fld>
            <a:endParaRPr lang="en-US" smtClean="0">
              <a:solidFill>
                <a:prstClr val="black"/>
              </a:solidFill>
            </a:endParaRPr>
          </a:p>
        </p:txBody>
      </p:sp>
      <p:sp>
        <p:nvSpPr>
          <p:cNvPr id="37891"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numCol="1" anchor="t" anchorCtr="0" compatLnSpc="1">
            <a:prstTxWarp prst="textNoShape">
              <a:avLst/>
            </a:prstTxWarp>
          </a:bodyPr>
          <a:lstStyle/>
          <a:p>
            <a:pPr eaLnBrk="1" hangingPunct="1">
              <a:spcBef>
                <a:spcPct val="0"/>
              </a:spcBef>
            </a:pPr>
            <a:endParaRPr lang="en-US" dirty="0" smtClean="0">
              <a:ea typeface="Geneva"/>
              <a:cs typeface="Geneva"/>
            </a:endParaRPr>
          </a:p>
        </p:txBody>
      </p:sp>
      <p:sp>
        <p:nvSpPr>
          <p:cNvPr id="37893"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48F0524D-3584-4A30-B22F-4DF744A8DF7D}" type="slidenum">
              <a:rPr lang="en-US" sz="1200">
                <a:solidFill>
                  <a:prstClr val="black"/>
                </a:solidFill>
                <a:latin typeface="Calibri" pitchFamily="34" charset="0"/>
                <a:cs typeface="Arial" pitchFamily="34" charset="0"/>
              </a:rPr>
              <a:pPr algn="r" eaLnBrk="1" fontAlgn="base" hangingPunct="1">
                <a:spcBef>
                  <a:spcPct val="0"/>
                </a:spcBef>
                <a:spcAft>
                  <a:spcPct val="0"/>
                </a:spcAft>
              </a:pPr>
              <a:t>4</a:t>
            </a:fld>
            <a:endParaRPr lang="en-US" sz="1200">
              <a:solidFill>
                <a:prstClr val="black"/>
              </a:solidFill>
              <a:latin typeface="Calibri"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74" eaLnBrk="0" hangingPunct="0">
              <a:defRPr sz="3100">
                <a:solidFill>
                  <a:schemeClr val="tx1"/>
                </a:solidFill>
                <a:latin typeface="Arial" pitchFamily="34" charset="0"/>
              </a:defRPr>
            </a:lvl1pPr>
            <a:lvl2pPr marL="728165" indent="-280064" defTabSz="914874" eaLnBrk="0" hangingPunct="0">
              <a:defRPr sz="3100">
                <a:solidFill>
                  <a:schemeClr val="tx1"/>
                </a:solidFill>
                <a:latin typeface="Arial" pitchFamily="34" charset="0"/>
              </a:defRPr>
            </a:lvl2pPr>
            <a:lvl3pPr marL="1120254" indent="-224051" defTabSz="914874" eaLnBrk="0" hangingPunct="0">
              <a:defRPr sz="3100">
                <a:solidFill>
                  <a:schemeClr val="tx1"/>
                </a:solidFill>
                <a:latin typeface="Arial" pitchFamily="34" charset="0"/>
              </a:defRPr>
            </a:lvl3pPr>
            <a:lvl4pPr marL="1568356" indent="-224051" defTabSz="914874" eaLnBrk="0" hangingPunct="0">
              <a:defRPr sz="3100">
                <a:solidFill>
                  <a:schemeClr val="tx1"/>
                </a:solidFill>
                <a:latin typeface="Arial" pitchFamily="34" charset="0"/>
              </a:defRPr>
            </a:lvl4pPr>
            <a:lvl5pPr marL="2016458" indent="-224051" defTabSz="914874" eaLnBrk="0" hangingPunct="0">
              <a:defRPr sz="3100">
                <a:solidFill>
                  <a:schemeClr val="tx1"/>
                </a:solidFill>
                <a:latin typeface="Arial" pitchFamily="34" charset="0"/>
              </a:defRPr>
            </a:lvl5pPr>
            <a:lvl6pPr marL="2464559" indent="-224051" defTabSz="914874" eaLnBrk="0" fontAlgn="base" hangingPunct="0">
              <a:spcBef>
                <a:spcPct val="0"/>
              </a:spcBef>
              <a:spcAft>
                <a:spcPct val="0"/>
              </a:spcAft>
              <a:defRPr sz="3100">
                <a:solidFill>
                  <a:schemeClr val="tx1"/>
                </a:solidFill>
                <a:latin typeface="Arial" pitchFamily="34" charset="0"/>
              </a:defRPr>
            </a:lvl6pPr>
            <a:lvl7pPr marL="2912661" indent="-224051" defTabSz="914874" eaLnBrk="0" fontAlgn="base" hangingPunct="0">
              <a:spcBef>
                <a:spcPct val="0"/>
              </a:spcBef>
              <a:spcAft>
                <a:spcPct val="0"/>
              </a:spcAft>
              <a:defRPr sz="3100">
                <a:solidFill>
                  <a:schemeClr val="tx1"/>
                </a:solidFill>
                <a:latin typeface="Arial" pitchFamily="34" charset="0"/>
              </a:defRPr>
            </a:lvl7pPr>
            <a:lvl8pPr marL="3360763" indent="-224051" defTabSz="914874" eaLnBrk="0" fontAlgn="base" hangingPunct="0">
              <a:spcBef>
                <a:spcPct val="0"/>
              </a:spcBef>
              <a:spcAft>
                <a:spcPct val="0"/>
              </a:spcAft>
              <a:defRPr sz="3100">
                <a:solidFill>
                  <a:schemeClr val="tx1"/>
                </a:solidFill>
                <a:latin typeface="Arial" pitchFamily="34" charset="0"/>
              </a:defRPr>
            </a:lvl8pPr>
            <a:lvl9pPr marL="3808865" indent="-224051" defTabSz="914874" eaLnBrk="0" fontAlgn="base" hangingPunct="0">
              <a:spcBef>
                <a:spcPct val="0"/>
              </a:spcBef>
              <a:spcAft>
                <a:spcPct val="0"/>
              </a:spcAft>
              <a:defRPr sz="3100">
                <a:solidFill>
                  <a:schemeClr val="tx1"/>
                </a:solidFill>
                <a:latin typeface="Arial" pitchFamily="34" charset="0"/>
              </a:defRPr>
            </a:lvl9pPr>
          </a:lstStyle>
          <a:p>
            <a:pPr eaLnBrk="1" hangingPunct="1"/>
            <a:fld id="{1FD315BD-676C-486C-9DE1-8DCC4CDAF2DD}" type="slidenum">
              <a:rPr lang="en-US" sz="1200">
                <a:solidFill>
                  <a:srgbClr val="000000"/>
                </a:solidFill>
              </a:rPr>
              <a:pPr eaLnBrk="1" hangingPunct="1"/>
              <a:t>6</a:t>
            </a:fld>
            <a:endParaRPr lang="en-US" sz="1200">
              <a:solidFill>
                <a:srgbClr val="000000"/>
              </a:solidFill>
            </a:endParaRPr>
          </a:p>
        </p:txBody>
      </p:sp>
      <p:sp>
        <p:nvSpPr>
          <p:cNvPr id="59395" name="Rectangle 7"/>
          <p:cNvSpPr txBox="1">
            <a:spLocks noGrp="1" noChangeArrowheads="1"/>
          </p:cNvSpPr>
          <p:nvPr/>
        </p:nvSpPr>
        <p:spPr bwMode="auto">
          <a:xfrm>
            <a:off x="3884960" y="8685396"/>
            <a:ext cx="2971490" cy="45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1" rIns="91404" bIns="45701" anchor="b"/>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r" eaLnBrk="1" hangingPunct="1"/>
            <a:fld id="{788F0CE9-C35F-4205-881A-F42C777F276E}" type="slidenum">
              <a:rPr lang="en-US" sz="1200">
                <a:solidFill>
                  <a:srgbClr val="000000"/>
                </a:solidFill>
                <a:latin typeface="Calibri" pitchFamily="34" charset="0"/>
                <a:ea typeface="Geneva"/>
                <a:cs typeface="Geneva"/>
              </a:rPr>
              <a:pPr algn="r" eaLnBrk="1" hangingPunct="1"/>
              <a:t>6</a:t>
            </a:fld>
            <a:endParaRPr lang="en-US" sz="1200">
              <a:solidFill>
                <a:srgbClr val="000000"/>
              </a:solidFill>
              <a:latin typeface="Calibri" pitchFamily="34" charset="0"/>
              <a:ea typeface="Geneva"/>
              <a:cs typeface="Geneva"/>
            </a:endParaRPr>
          </a:p>
        </p:txBody>
      </p:sp>
      <p:sp>
        <p:nvSpPr>
          <p:cNvPr id="59396" name="Rectangle 2"/>
          <p:cNvSpPr>
            <a:spLocks noGrp="1" noRot="1" noChangeAspect="1" noChangeArrowheads="1" noTextEdit="1"/>
          </p:cNvSpPr>
          <p:nvPr>
            <p:ph type="sldImg"/>
          </p:nvPr>
        </p:nvSpPr>
        <p:spPr>
          <a:xfrm>
            <a:off x="1146175" y="685800"/>
            <a:ext cx="4572000" cy="3429000"/>
          </a:xfrm>
          <a:ln/>
        </p:spPr>
      </p:sp>
      <p:sp>
        <p:nvSpPr>
          <p:cNvPr id="59397" name="Rectangle 3"/>
          <p:cNvSpPr>
            <a:spLocks noGrp="1" noChangeArrowheads="1"/>
          </p:cNvSpPr>
          <p:nvPr>
            <p:ph type="body" idx="1"/>
          </p:nvPr>
        </p:nvSpPr>
        <p:spPr>
          <a:xfrm>
            <a:off x="915021" y="4342699"/>
            <a:ext cx="5027959" cy="41149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1" rIns="91404" bIns="45701"/>
          <a:lstStyle/>
          <a:p>
            <a:pPr eaLnBrk="1" hangingPunct="1"/>
            <a:r>
              <a:rPr lang="en-US" smtClean="0">
                <a:latin typeface="Arial" pitchFamily="34"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15AD02-43B9-4E90-B254-FA349346BFCB}" type="slidenum">
              <a:rPr lang="en-US" smtClean="0">
                <a:solidFill>
                  <a:srgbClr val="000000"/>
                </a:solidFill>
                <a:latin typeface="Arial" pitchFamily="34" charset="0"/>
                <a:ea typeface="ＭＳ Ｐゴシック"/>
                <a:cs typeface="ＭＳ Ｐゴシック"/>
              </a:rPr>
              <a:pPr fontAlgn="base">
                <a:spcBef>
                  <a:spcPct val="0"/>
                </a:spcBef>
                <a:spcAft>
                  <a:spcPct val="0"/>
                </a:spcAft>
              </a:pPr>
              <a:t>13</a:t>
            </a:fld>
            <a:endParaRPr lang="en-US" smtClean="0">
              <a:solidFill>
                <a:srgbClr val="000000"/>
              </a:solidFill>
              <a:latin typeface="Arial" pitchFamily="34" charset="0"/>
              <a:ea typeface="ＭＳ Ｐゴシック"/>
              <a:cs typeface="ＭＳ Ｐゴシック"/>
            </a:endParaRPr>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3" tIns="45706" rIns="91413" bIns="45706" anchor="b"/>
          <a:lstStyle/>
          <a:p>
            <a:pPr algn="r"/>
            <a:fld id="{BD20140E-A622-4FDE-B3C7-DD094109FD2C}" type="slidenum">
              <a:rPr lang="en-US" sz="1200">
                <a:solidFill>
                  <a:srgbClr val="000000"/>
                </a:solidFill>
                <a:cs typeface="Arial" pitchFamily="34" charset="0"/>
              </a:rPr>
              <a:pPr algn="r"/>
              <a:t>13</a:t>
            </a:fld>
            <a:endParaRPr lang="en-US" sz="1200">
              <a:solidFill>
                <a:srgbClr val="000000"/>
              </a:solidFill>
              <a:cs typeface="Arial" pitchFamily="34" charset="0"/>
            </a:endParaRPr>
          </a:p>
        </p:txBody>
      </p:sp>
      <p:sp>
        <p:nvSpPr>
          <p:cNvPr id="72708" name="Slide Image Placeholder 1"/>
          <p:cNvSpPr>
            <a:spLocks noGrp="1" noRot="1" noChangeAspect="1" noTextEdit="1"/>
          </p:cNvSpPr>
          <p:nvPr>
            <p:ph type="sldImg"/>
          </p:nvPr>
        </p:nvSpPr>
        <p:spPr bwMode="auto">
          <a:xfrm>
            <a:off x="1146175" y="685800"/>
            <a:ext cx="4572000" cy="3429000"/>
          </a:xfrm>
          <a:noFill/>
          <a:ln>
            <a:solidFill>
              <a:srgbClr val="000000"/>
            </a:solidFill>
            <a:miter lim="800000"/>
            <a:headEnd/>
            <a:tailEnd/>
          </a:ln>
        </p:spPr>
      </p:sp>
      <p:sp>
        <p:nvSpPr>
          <p:cNvPr id="72709" name="Notes Placeholder 2"/>
          <p:cNvSpPr>
            <a:spLocks noGrp="1"/>
          </p:cNvSpPr>
          <p:nvPr>
            <p:ph type="body" idx="1"/>
          </p:nvPr>
        </p:nvSpPr>
        <p:spPr bwMode="auto">
          <a:noFill/>
        </p:spPr>
        <p:txBody>
          <a:bodyPr wrap="square" lIns="91404" tIns="45701" rIns="91404" bIns="45701" numCol="1" anchor="t" anchorCtr="0" compatLnSpc="1">
            <a:prstTxWarp prst="textNoShape">
              <a:avLst/>
            </a:prstTxWarp>
          </a:bodyPr>
          <a:lstStyle/>
          <a:p>
            <a:pPr eaLnBrk="1" hangingPunct="1">
              <a:spcBef>
                <a:spcPct val="0"/>
              </a:spcBef>
            </a:pPr>
            <a:endParaRPr lang="en-US" dirty="0" smtClean="0">
              <a:latin typeface="Arial" pitchFamily="34" charset="0"/>
              <a:ea typeface="ＭＳ Ｐゴシック"/>
              <a:cs typeface="ＭＳ Ｐゴシック"/>
            </a:endParaRPr>
          </a:p>
        </p:txBody>
      </p:sp>
      <p:sp>
        <p:nvSpPr>
          <p:cNvPr id="7271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04" tIns="45701" rIns="91404" bIns="45701" anchor="b"/>
          <a:lstStyle/>
          <a:p>
            <a:pPr algn="r"/>
            <a:fld id="{6E81BBDC-E501-41AB-8196-7AD3B2DC5EB2}" type="slidenum">
              <a:rPr lang="en-US" sz="1200">
                <a:solidFill>
                  <a:srgbClr val="000000"/>
                </a:solidFill>
                <a:cs typeface="Arial" pitchFamily="34" charset="0"/>
              </a:rPr>
              <a:pPr algn="r"/>
              <a:t>13</a:t>
            </a:fld>
            <a:endParaRPr lang="en-US" sz="1200">
              <a:solidFill>
                <a:srgbClr val="000000"/>
              </a:solidFill>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a:cs typeface="ＭＳ Ｐゴシック"/>
            </a:endParaRP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A93553-790D-42E6-9266-54080741EF98}" type="slidenum">
              <a:rPr lang="en-US" smtClean="0">
                <a:solidFill>
                  <a:prstClr val="black"/>
                </a:solidFill>
                <a:latin typeface="Arial" pitchFamily="34" charset="0"/>
                <a:ea typeface="ＭＳ Ｐゴシック"/>
                <a:cs typeface="ＭＳ Ｐゴシック"/>
              </a:rPr>
              <a:pPr fontAlgn="base">
                <a:spcBef>
                  <a:spcPct val="0"/>
                </a:spcBef>
                <a:spcAft>
                  <a:spcPct val="0"/>
                </a:spcAft>
              </a:pPr>
              <a:t>15</a:t>
            </a:fld>
            <a:endParaRPr lang="en-US" smtClean="0">
              <a:solidFill>
                <a:prstClr val="black"/>
              </a:solidFill>
              <a:latin typeface="Arial" pitchFamily="34"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FC6699D-E5D3-4B13-8055-2E786DA6A0AF}" type="slidenum">
              <a:rPr lang="en-US" smtClean="0"/>
              <a:pPr eaLnBrk="1" hangingPunct="1"/>
              <a:t>17</a:t>
            </a:fld>
            <a:endParaRPr lang="en-US" smtClean="0"/>
          </a:p>
        </p:txBody>
      </p:sp>
      <p:sp>
        <p:nvSpPr>
          <p:cNvPr id="167939" name="Rectangle 2"/>
          <p:cNvSpPr>
            <a:spLocks noGrp="1" noRot="1" noChangeAspect="1" noChangeArrowheads="1" noTextEdit="1"/>
          </p:cNvSpPr>
          <p:nvPr>
            <p:ph type="sldImg"/>
          </p:nvPr>
        </p:nvSpPr>
        <p:spPr>
          <a:xfrm>
            <a:off x="1144588" y="685800"/>
            <a:ext cx="4572000" cy="3429000"/>
          </a:xfrm>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a:xfrm>
            <a:off x="1144588" y="685800"/>
            <a:ext cx="4572000" cy="3429000"/>
          </a:xfrm>
          <a:ln/>
        </p:spPr>
      </p:sp>
      <p:sp>
        <p:nvSpPr>
          <p:cNvPr id="16998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Railings have been attached to a step stool to support the child in reaching the sink.  Orange pliers were attached to the handle so she can independently turn the water on and off.  A hose was secured to the faucet to direct the water closer to her.</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86" eaLnBrk="0" hangingPunct="0">
              <a:defRPr>
                <a:solidFill>
                  <a:schemeClr val="tx1"/>
                </a:solidFill>
                <a:latin typeface="Arial" pitchFamily="34" charset="0"/>
                <a:ea typeface="ＭＳ Ｐゴシック" pitchFamily="34" charset="-128"/>
              </a:defRPr>
            </a:lvl1pPr>
            <a:lvl2pPr marL="722147" indent="-277749" defTabSz="913486" eaLnBrk="0" hangingPunct="0">
              <a:defRPr>
                <a:solidFill>
                  <a:schemeClr val="tx1"/>
                </a:solidFill>
                <a:latin typeface="Arial" pitchFamily="34" charset="0"/>
                <a:ea typeface="ＭＳ Ｐゴシック" pitchFamily="34" charset="-128"/>
              </a:defRPr>
            </a:lvl2pPr>
            <a:lvl3pPr marL="1110996" indent="-222199" defTabSz="913486" eaLnBrk="0" hangingPunct="0">
              <a:defRPr>
                <a:solidFill>
                  <a:schemeClr val="tx1"/>
                </a:solidFill>
                <a:latin typeface="Arial" pitchFamily="34" charset="0"/>
                <a:ea typeface="ＭＳ Ｐゴシック" pitchFamily="34" charset="-128"/>
              </a:defRPr>
            </a:lvl3pPr>
            <a:lvl4pPr marL="1555394" indent="-222199" defTabSz="913486" eaLnBrk="0" hangingPunct="0">
              <a:defRPr>
                <a:solidFill>
                  <a:schemeClr val="tx1"/>
                </a:solidFill>
                <a:latin typeface="Arial" pitchFamily="34" charset="0"/>
                <a:ea typeface="ＭＳ Ｐゴシック" pitchFamily="34" charset="-128"/>
              </a:defRPr>
            </a:lvl4pPr>
            <a:lvl5pPr marL="1999793" indent="-222199" defTabSz="913486" eaLnBrk="0" hangingPunct="0">
              <a:defRPr>
                <a:solidFill>
                  <a:schemeClr val="tx1"/>
                </a:solidFill>
                <a:latin typeface="Arial" pitchFamily="34" charset="0"/>
                <a:ea typeface="ＭＳ Ｐゴシック" pitchFamily="34" charset="-128"/>
              </a:defRPr>
            </a:lvl5pPr>
            <a:lvl6pPr marL="2444191" indent="-222199" defTabSz="913486" eaLnBrk="0" fontAlgn="base" hangingPunct="0">
              <a:spcBef>
                <a:spcPct val="0"/>
              </a:spcBef>
              <a:spcAft>
                <a:spcPct val="0"/>
              </a:spcAft>
              <a:defRPr>
                <a:solidFill>
                  <a:schemeClr val="tx1"/>
                </a:solidFill>
                <a:latin typeface="Arial" pitchFamily="34" charset="0"/>
                <a:ea typeface="ＭＳ Ｐゴシック" pitchFamily="34" charset="-128"/>
              </a:defRPr>
            </a:lvl6pPr>
            <a:lvl7pPr marL="2888590" indent="-222199" defTabSz="913486" eaLnBrk="0" fontAlgn="base" hangingPunct="0">
              <a:spcBef>
                <a:spcPct val="0"/>
              </a:spcBef>
              <a:spcAft>
                <a:spcPct val="0"/>
              </a:spcAft>
              <a:defRPr>
                <a:solidFill>
                  <a:schemeClr val="tx1"/>
                </a:solidFill>
                <a:latin typeface="Arial" pitchFamily="34" charset="0"/>
                <a:ea typeface="ＭＳ Ｐゴシック" pitchFamily="34" charset="-128"/>
              </a:defRPr>
            </a:lvl7pPr>
            <a:lvl8pPr marL="3332988" indent="-222199" defTabSz="913486" eaLnBrk="0" fontAlgn="base" hangingPunct="0">
              <a:spcBef>
                <a:spcPct val="0"/>
              </a:spcBef>
              <a:spcAft>
                <a:spcPct val="0"/>
              </a:spcAft>
              <a:defRPr>
                <a:solidFill>
                  <a:schemeClr val="tx1"/>
                </a:solidFill>
                <a:latin typeface="Arial" pitchFamily="34" charset="0"/>
                <a:ea typeface="ＭＳ Ｐゴシック" pitchFamily="34" charset="-128"/>
              </a:defRPr>
            </a:lvl8pPr>
            <a:lvl9pPr marL="3777386" indent="-222199" defTabSz="91348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0FC066B-E9BF-4D9F-A818-7356FC0F9C3B}" type="slidenum">
              <a:rPr lang="en-US" smtClean="0"/>
              <a:pPr eaLnBrk="1" hangingPunct="1"/>
              <a:t>24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D757281-A4EB-487E-B413-82C8E71FC1A6}" type="datetimeFigureOut">
              <a:rPr lang="en-US" smtClean="0"/>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16457-98C6-4AFB-B07B-4BFF1A2952AA}"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D757281-A4EB-487E-B413-82C8E71FC1A6}" type="datetimeFigureOut">
              <a:rPr lang="en-US" smtClean="0"/>
              <a:t>9/28/2012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8F16457-98C6-4AFB-B07B-4BFF1A2952A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757281-A4EB-487E-B413-82C8E71FC1A6}" type="datetimeFigureOut">
              <a:rPr lang="en-US" smtClean="0"/>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16457-98C6-4AFB-B07B-4BFF1A2952A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757281-A4EB-487E-B413-82C8E71FC1A6}" type="datetimeFigureOut">
              <a:rPr lang="en-US" smtClean="0"/>
              <a:t>9/28/2012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8F16457-98C6-4AFB-B07B-4BFF1A2952A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10D293-0BB1-46A1-B31F-536BDD7B84D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chemeClr val="tx1"/>
                </a:solidFill>
                <a:latin typeface="Arial" pitchFamily="34" charset="0"/>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defRPr>
            </a:lvl1pPr>
          </a:lstStyle>
          <a:p>
            <a:pPr>
              <a:defRPr/>
            </a:pPr>
            <a:fld id="{92352B58-BE71-4788-9B90-9ED2FF095D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9507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53418D-5D24-4CBD-95C8-603523FE81EA}" type="datetimeFigureOut">
              <a:rPr lang="en-US" smtClean="0">
                <a:solidFill>
                  <a:prstClr val="black">
                    <a:tint val="95000"/>
                  </a:prstClr>
                </a:solidFill>
              </a:rPr>
              <a:pPr/>
              <a:t>9/28/2012</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9ADC63AA-180C-4AAF-A0A3-C8731B567E10}"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53418D-5D24-4CBD-95C8-603523FE81EA}" type="datetimeFigureOut">
              <a:rPr lang="en-US" smtClean="0">
                <a:solidFill>
                  <a:prstClr val="black">
                    <a:tint val="95000"/>
                  </a:prstClr>
                </a:solidFill>
              </a:rPr>
              <a:pPr/>
              <a:t>9/28/2012</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9ADC63AA-180C-4AAF-A0A3-C8731B567E10}"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14EF9-7542-413C-8C3A-D023D13AD3FD}" type="datetimeFigureOut">
              <a:rPr lang="en-US" smtClean="0"/>
              <a:pPr/>
              <a:t>9/28/2012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41A09-7232-4E2C-9569-FA3C05A8E2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757281-A4EB-487E-B413-82C8E71FC1A6}" type="datetimeFigureOut">
              <a:rPr lang="en-US" smtClean="0"/>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16457-98C6-4AFB-B07B-4BFF1A2952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INTERACTION">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3124200" y="0"/>
            <a:ext cx="60198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152400"/>
            <a:ext cx="2971800" cy="2667000"/>
          </a:xfrm>
        </p:spPr>
        <p:txBody>
          <a:bodyPr anchor="t">
            <a:scene3d>
              <a:camera prst="orthographicFront"/>
              <a:lightRig rig="threePt" dir="t">
                <a:rot lat="0" lon="0" rev="4800000"/>
              </a:lightRig>
            </a:scene3d>
            <a:sp3d prstMaterial="matte"/>
          </a:bodyPr>
          <a:lstStyle>
            <a:lvl1pPr>
              <a:defRPr>
                <a:solidFill>
                  <a:schemeClr val="bg1"/>
                </a:solidFill>
              </a:defRPr>
            </a:lvl1pPr>
            <a:extLst/>
          </a:lstStyle>
          <a:p>
            <a:r>
              <a:rPr kumimoji="0" lang="en-US" smtClean="0"/>
              <a:t>Click to edit Master title style</a:t>
            </a:r>
            <a:endParaRPr kumimoji="0" lang="en-US" dirty="0"/>
          </a:p>
        </p:txBody>
      </p:sp>
      <p:sp>
        <p:nvSpPr>
          <p:cNvPr id="3" name="Content Placeholder 2"/>
          <p:cNvSpPr>
            <a:spLocks noGrp="1"/>
          </p:cNvSpPr>
          <p:nvPr>
            <p:ph idx="1"/>
          </p:nvPr>
        </p:nvSpPr>
        <p:spPr>
          <a:xfrm>
            <a:off x="3200400" y="3048000"/>
            <a:ext cx="5486400" cy="358140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218795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757281-A4EB-487E-B413-82C8E71FC1A6}" type="datetimeFigureOut">
              <a:rPr lang="en-US" smtClean="0"/>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16457-98C6-4AFB-B07B-4BFF1A2952A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757281-A4EB-487E-B413-82C8E71FC1A6}" type="datetimeFigureOut">
              <a:rPr lang="en-US" smtClean="0"/>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16457-98C6-4AFB-B07B-4BFF1A2952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757281-A4EB-487E-B413-82C8E71FC1A6}" type="datetimeFigureOut">
              <a:rPr lang="en-US" smtClean="0"/>
              <a:t>9/28/2012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16457-98C6-4AFB-B07B-4BFF1A2952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757281-A4EB-487E-B413-82C8E71FC1A6}" type="datetimeFigureOut">
              <a:rPr lang="en-US" smtClean="0"/>
              <a:t>9/28/2012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16457-98C6-4AFB-B07B-4BFF1A2952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57281-A4EB-487E-B413-82C8E71FC1A6}" type="datetimeFigureOut">
              <a:rPr lang="en-US" smtClean="0"/>
              <a:t>9/28/2012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16457-98C6-4AFB-B07B-4BFF1A2952A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757281-A4EB-487E-B413-82C8E71FC1A6}" type="datetimeFigureOut">
              <a:rPr lang="en-US" smtClean="0"/>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16457-98C6-4AFB-B07B-4BFF1A2952AA}"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D757281-A4EB-487E-B413-82C8E71FC1A6}" type="datetimeFigureOut">
              <a:rPr lang="en-US" smtClean="0"/>
              <a:t>9/28/2012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8F16457-98C6-4AFB-B07B-4BFF1A2952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15" r:id="rId13"/>
    <p:sldLayoutId id="2147483716" r:id="rId14"/>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53418D-5D24-4CBD-95C8-603523FE81EA}" type="datetimeFigureOut">
              <a:rPr lang="en-US" smtClean="0">
                <a:solidFill>
                  <a:prstClr val="black">
                    <a:tint val="95000"/>
                  </a:prstClr>
                </a:solidFill>
              </a:rPr>
              <a:pPr/>
              <a:t>9/28/2012</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ADC63AA-180C-4AAF-A0A3-C8731B567E10}"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712" r:id="rId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53418D-5D24-4CBD-95C8-603523FE81EA}" type="datetimeFigureOut">
              <a:rPr lang="en-US" smtClean="0">
                <a:solidFill>
                  <a:prstClr val="black">
                    <a:tint val="95000"/>
                  </a:prstClr>
                </a:solidFill>
              </a:rPr>
              <a:pPr/>
              <a:t>9/28/2012</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ADC63AA-180C-4AAF-A0A3-C8731B567E10}"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714" r:id="rId1"/>
    <p:sldLayoutId id="2147483717" r:id="rId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earlyliteracylearning.org/" TargetMode="External"/><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hyperlink" Target="http://www.earlyliteracylearning.org/pgparents.ph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colorincolorado.org/" TargetMode="External"/><Relationship Id="rId1" Type="http://schemas.openxmlformats.org/officeDocument/2006/relationships/slideLayout" Target="../slideLayouts/slideLayout14.xml"/><Relationship Id="rId4" Type="http://schemas.openxmlformats.org/officeDocument/2006/relationships/hyperlink" Target="http://community.fpg.unc.edu/connect-modules/learners/module-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readingrockets.org/" TargetMode="External"/><Relationship Id="rId2" Type="http://schemas.openxmlformats.org/officeDocument/2006/relationships/hyperlink" Target="http://www.readingrockets.org/audience/parents/" TargetMode="External"/><Relationship Id="rId1" Type="http://schemas.openxmlformats.org/officeDocument/2006/relationships/slideLayout" Target="../slideLayouts/slideLayout13.xml"/><Relationship Id="rId6" Type="http://schemas.openxmlformats.org/officeDocument/2006/relationships/hyperlink" Target="http://www.readingrockets.org/podcasts" TargetMode="External"/><Relationship Id="rId5" Type="http://schemas.openxmlformats.org/officeDocument/2006/relationships/image" Target="../media/image25.jpeg"/><Relationship Id="rId4" Type="http://schemas.openxmlformats.org/officeDocument/2006/relationships/image" Target="../media/image24.gi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eclkc.ohs.acf.hhs.gov/hslc"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hyperlink" Target="http://www.fpg.unc.edu/sites/default/files/resources/presentations-and-webinars/EB%20Practices%20that%20Support%20Inclusion%20handout%20set.docx"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2.edc.org/NCIP/tour/toc.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hyperlink" Target="http://depts.washington.edu/hscenter/elo"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hyperlink" Target="http://eclkc.ohs.acf.hhs.gov/hslc/tta-system/teaching/Disabilities/Staff%20Support%20and%20Supervision/Orientation/specialquest-training-library/training-library.html"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hyperlink" Target="http://www.californiatomorrow.org/media/ccompetecy.pdf"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eclkc.ohs.acf.hhs.gov/hslc/tta-system/teaching"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eclkc.ohs.acf.hhs.gov/hslc/hs/resources/ECLKC_Bookstore/PDFs/Revisiting%20Multicultural%20Principles%20for%20Head%20Start_English.pdf"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9.jpeg"/><Relationship Id="rId18" Type="http://schemas.openxmlformats.org/officeDocument/2006/relationships/hyperlink" Target="http://connect.fpg.unc.edu/" TargetMode="Externa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tags" Target="../tags/tag3.xml"/><Relationship Id="rId16" Type="http://schemas.openxmlformats.org/officeDocument/2006/relationships/image" Target="../media/image12.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7.jpeg"/><Relationship Id="rId5" Type="http://schemas.openxmlformats.org/officeDocument/2006/relationships/tags" Target="../tags/tag6.xml"/><Relationship Id="rId15" Type="http://schemas.openxmlformats.org/officeDocument/2006/relationships/image" Target="../media/image11.jpeg"/><Relationship Id="rId10" Type="http://schemas.openxmlformats.org/officeDocument/2006/relationships/notesSlide" Target="../notesSlides/notesSlide3.xml"/><Relationship Id="rId4" Type="http://schemas.openxmlformats.org/officeDocument/2006/relationships/tags" Target="../tags/tag5.xml"/><Relationship Id="rId9" Type="http://schemas.openxmlformats.org/officeDocument/2006/relationships/slideLayout" Target="../slideLayouts/slideLayout8.xml"/><Relationship Id="rId1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fredrogerscenter.org/resources/toolki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pg.unc.edu/~scpp/nat_allies/na_resources.cf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csefel.vanderbilt.edu/"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www.challengingbehavior.org/communities/families.htm" TargetMode="External"/><Relationship Id="rId2" Type="http://schemas.openxmlformats.org/officeDocument/2006/relationships/hyperlink" Target="http://www.challengingbehavior.org/" TargetMode="Externa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cde.state.co.us/resultsmatter/RMVideoSeries.htm"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0"/>
            <a:ext cx="9067800" cy="1314450"/>
          </a:xfrm>
        </p:spPr>
        <p:txBody>
          <a:bodyPr>
            <a:noAutofit/>
          </a:bodyPr>
          <a:lstStyle/>
          <a:p>
            <a:pPr algn="ctr"/>
            <a:r>
              <a:rPr lang="en-US" sz="5400" dirty="0" smtClean="0"/>
              <a:t>Welcome to Extending Your Reach: A Master Class</a:t>
            </a:r>
            <a:r>
              <a:rPr lang="en-US" sz="4000" dirty="0" smtClean="0"/>
              <a:t/>
            </a:r>
            <a:br>
              <a:rPr lang="en-US" sz="4000" dirty="0" smtClean="0"/>
            </a:br>
            <a:endParaRPr lang="en-US" sz="2800" dirty="0"/>
          </a:p>
        </p:txBody>
      </p:sp>
      <p:sp>
        <p:nvSpPr>
          <p:cNvPr id="3" name="Subtitle 2"/>
          <p:cNvSpPr>
            <a:spLocks noGrp="1"/>
          </p:cNvSpPr>
          <p:nvPr>
            <p:ph type="subTitle" idx="1"/>
          </p:nvPr>
        </p:nvSpPr>
        <p:spPr>
          <a:xfrm>
            <a:off x="381000" y="5181600"/>
            <a:ext cx="8077200" cy="1499616"/>
          </a:xfrm>
        </p:spPr>
        <p:txBody>
          <a:bodyPr>
            <a:normAutofit/>
          </a:bodyPr>
          <a:lstStyle/>
          <a:p>
            <a:pPr algn="ctr"/>
            <a:r>
              <a:rPr lang="en-US" sz="2800" b="1" dirty="0" smtClean="0"/>
              <a:t>      Camille Catlett		Peggy Gallagher</a:t>
            </a:r>
            <a:r>
              <a:rPr lang="en-US" sz="2800" b="1" dirty="0"/>
              <a:t> </a:t>
            </a:r>
            <a:r>
              <a:rPr lang="en-US" sz="2800" b="1" dirty="0" smtClean="0"/>
              <a:t>  </a:t>
            </a:r>
          </a:p>
          <a:p>
            <a:r>
              <a:rPr lang="en-US" sz="2800" b="1" dirty="0"/>
              <a:t> </a:t>
            </a:r>
            <a:r>
              <a:rPr lang="en-US" sz="2800" b="1" dirty="0" smtClean="0"/>
              <a:t>                  </a:t>
            </a:r>
            <a:r>
              <a:rPr lang="en-US" sz="2800" b="1" dirty="0" err="1" smtClean="0"/>
              <a:t>Nichell</a:t>
            </a:r>
            <a:r>
              <a:rPr lang="en-US" sz="2800" b="1" dirty="0" smtClean="0"/>
              <a:t> Moore	                Cindy Vail</a:t>
            </a:r>
          </a:p>
          <a:p>
            <a:endParaRPr lang="en-US" dirty="0"/>
          </a:p>
          <a:p>
            <a:endParaRPr lang="en-US" dirty="0" smtClean="0"/>
          </a:p>
        </p:txBody>
      </p:sp>
      <p:sp>
        <p:nvSpPr>
          <p:cNvPr id="6" name="Rectangle 5"/>
          <p:cNvSpPr/>
          <p:nvPr/>
        </p:nvSpPr>
        <p:spPr>
          <a:xfrm>
            <a:off x="38100" y="4303058"/>
            <a:ext cx="9144000" cy="762000"/>
          </a:xfrm>
          <a:prstGeom prst="rect">
            <a:avLst/>
          </a:prstGeom>
          <a:solidFill>
            <a:schemeClr val="tx1"/>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42672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5032704"/>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026" name="Picture 2" descr="http://build.fpg.unc.edu/sites/build.fpg.unc.edu/files/imce/images/learningtable-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8001000" cy="12192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924" y="4499392"/>
            <a:ext cx="9126070" cy="369332"/>
          </a:xfrm>
          <a:prstGeom prst="rect">
            <a:avLst/>
          </a:prstGeom>
          <a:noFill/>
        </p:spPr>
        <p:txBody>
          <a:bodyPr wrap="square" rtlCol="0" anchor="ctr">
            <a:spAutoFit/>
          </a:bodyPr>
          <a:lstStyle/>
          <a:p>
            <a:pPr algn="ctr"/>
            <a:r>
              <a:rPr lang="en-US" b="1" dirty="0" smtClean="0">
                <a:solidFill>
                  <a:schemeClr val="bg1"/>
                </a:solidFill>
              </a:rPr>
              <a:t>Supported by Bright from the Start: Georgia Department of Early Care and Learning</a:t>
            </a:r>
            <a:endParaRPr lang="en-US" b="1" dirty="0">
              <a:solidFill>
                <a:schemeClr val="bg1"/>
              </a:solidFill>
            </a:endParaRPr>
          </a:p>
        </p:txBody>
      </p:sp>
    </p:spTree>
    <p:extLst>
      <p:ext uri="{BB962C8B-B14F-4D97-AF65-F5344CB8AC3E}">
        <p14:creationId xmlns:p14="http://schemas.microsoft.com/office/powerpoint/2010/main" val="2517489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Box 7"/>
          <p:cNvSpPr txBox="1">
            <a:spLocks noChangeArrowheads="1"/>
          </p:cNvSpPr>
          <p:nvPr/>
        </p:nvSpPr>
        <p:spPr bwMode="auto">
          <a:xfrm>
            <a:off x="1828800" y="2133601"/>
            <a:ext cx="6629400" cy="1384995"/>
          </a:xfrm>
          <a:prstGeom prst="rect">
            <a:avLst/>
          </a:prstGeom>
          <a:noFill/>
          <a:ln w="9525">
            <a:noFill/>
            <a:miter lim="800000"/>
            <a:headEnd/>
            <a:tailEnd/>
          </a:ln>
        </p:spPr>
        <p:txBody>
          <a:bodyPr wrap="square">
            <a:spAutoFit/>
          </a:bodyPr>
          <a:lstStyle/>
          <a:p>
            <a:pPr algn="r" fontAlgn="base">
              <a:spcBef>
                <a:spcPct val="0"/>
              </a:spcBef>
              <a:spcAft>
                <a:spcPct val="0"/>
              </a:spcAft>
            </a:pPr>
            <a:r>
              <a:rPr lang="en-US" sz="2800" b="1" dirty="0">
                <a:solidFill>
                  <a:srgbClr val="000000"/>
                </a:solidFill>
                <a:hlinkClick r:id="rId2"/>
              </a:rPr>
              <a:t>http://www.earlyliteracylearning.org/</a:t>
            </a:r>
            <a:endParaRPr lang="en-US" sz="2800" b="1" dirty="0">
              <a:solidFill>
                <a:srgbClr val="000000"/>
              </a:solidFill>
            </a:endParaRPr>
          </a:p>
          <a:p>
            <a:pPr fontAlgn="base">
              <a:spcBef>
                <a:spcPct val="0"/>
              </a:spcBef>
              <a:spcAft>
                <a:spcPct val="0"/>
              </a:spcAft>
            </a:pPr>
            <a:endParaRPr lang="en-US" sz="2800" b="1" dirty="0">
              <a:solidFill>
                <a:srgbClr val="000000"/>
              </a:solidFill>
            </a:endParaRPr>
          </a:p>
          <a:p>
            <a:pPr fontAlgn="base">
              <a:spcBef>
                <a:spcPct val="0"/>
              </a:spcBef>
              <a:spcAft>
                <a:spcPct val="0"/>
              </a:spcAft>
            </a:pPr>
            <a:endParaRPr lang="en-US" sz="2800" dirty="0">
              <a:solidFill>
                <a:srgbClr val="00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152400" y="609601"/>
            <a:ext cx="8572500" cy="1371600"/>
          </a:xfrm>
          <a:prstGeom prst="rect">
            <a:avLst/>
          </a:prstGeom>
          <a:noFill/>
          <a:ln w="9525">
            <a:noFill/>
            <a:miter lim="800000"/>
            <a:headEnd/>
            <a:tailEnd/>
          </a:ln>
        </p:spPr>
      </p:pic>
      <p:sp>
        <p:nvSpPr>
          <p:cNvPr id="8" name="TextBox 7"/>
          <p:cNvSpPr txBox="1"/>
          <p:nvPr/>
        </p:nvSpPr>
        <p:spPr>
          <a:xfrm>
            <a:off x="609600" y="3429000"/>
            <a:ext cx="2895600" cy="1815882"/>
          </a:xfrm>
          <a:prstGeom prst="rect">
            <a:avLst/>
          </a:prstGeom>
          <a:noFill/>
        </p:spPr>
        <p:txBody>
          <a:bodyPr wrap="square" rtlCol="0">
            <a:spAutoFit/>
          </a:bodyPr>
          <a:lstStyle/>
          <a:p>
            <a:pPr fontAlgn="base">
              <a:spcBef>
                <a:spcPct val="0"/>
              </a:spcBef>
              <a:spcAft>
                <a:spcPct val="0"/>
              </a:spcAft>
            </a:pPr>
            <a:r>
              <a:rPr lang="en-US" sz="2800" b="1" dirty="0">
                <a:solidFill>
                  <a:srgbClr val="000000"/>
                </a:solidFill>
                <a:hlinkClick r:id="rId4"/>
              </a:rPr>
              <a:t>General Practice Guides Especially for Parents</a:t>
            </a:r>
            <a:endParaRPr lang="en-US" sz="2800" b="1" dirty="0">
              <a:solidFill>
                <a:srgbClr val="000000"/>
              </a:solidFill>
            </a:endParaRPr>
          </a:p>
        </p:txBody>
      </p:sp>
      <p:pic>
        <p:nvPicPr>
          <p:cNvPr id="10" name="Picture 9" descr="200359315-001.jpg"/>
          <p:cNvPicPr>
            <a:picLocks noChangeAspect="1"/>
          </p:cNvPicPr>
          <p:nvPr/>
        </p:nvPicPr>
        <p:blipFill>
          <a:blip r:embed="rId5" cstate="print"/>
          <a:stretch>
            <a:fillRect/>
          </a:stretch>
        </p:blipFill>
        <p:spPr>
          <a:xfrm>
            <a:off x="3810000" y="2940050"/>
            <a:ext cx="2514600" cy="3562350"/>
          </a:xfrm>
          <a:prstGeom prst="rect">
            <a:avLst/>
          </a:prstGeom>
        </p:spPr>
      </p:pic>
    </p:spTree>
    <p:extLst>
      <p:ext uri="{BB962C8B-B14F-4D97-AF65-F5344CB8AC3E}">
        <p14:creationId xmlns:p14="http://schemas.microsoft.com/office/powerpoint/2010/main" val="1691822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Trebuchet MS"/>
                <a:hlinkClick r:id="rId2"/>
              </a:rPr>
              <a:t>¡</a:t>
            </a:r>
            <a:r>
              <a:rPr lang="en-US" b="1" dirty="0" err="1" smtClean="0">
                <a:solidFill>
                  <a:srgbClr val="002060"/>
                </a:solidFill>
                <a:hlinkClick r:id="rId2"/>
              </a:rPr>
              <a:t>Color</a:t>
            </a:r>
            <a:r>
              <a:rPr lang="en-US" b="1" dirty="0" err="1" smtClean="0">
                <a:solidFill>
                  <a:srgbClr val="002060"/>
                </a:solidFill>
                <a:latin typeface="Trebuchet MS"/>
                <a:hlinkClick r:id="rId2"/>
              </a:rPr>
              <a:t>í</a:t>
            </a:r>
            <a:r>
              <a:rPr lang="en-US" b="1" dirty="0" err="1" smtClean="0">
                <a:solidFill>
                  <a:srgbClr val="002060"/>
                </a:solidFill>
                <a:hlinkClick r:id="rId2"/>
              </a:rPr>
              <a:t>n</a:t>
            </a:r>
            <a:r>
              <a:rPr lang="en-US" b="1" dirty="0" smtClean="0">
                <a:solidFill>
                  <a:srgbClr val="002060"/>
                </a:solidFill>
                <a:hlinkClick r:id="rId2"/>
              </a:rPr>
              <a:t> </a:t>
            </a:r>
            <a:r>
              <a:rPr lang="en-US" b="1" dirty="0" err="1" smtClean="0">
                <a:solidFill>
                  <a:srgbClr val="FF0000"/>
                </a:solidFill>
                <a:hlinkClick r:id="rId2"/>
              </a:rPr>
              <a:t>colorado</a:t>
            </a:r>
            <a:r>
              <a:rPr lang="en-US" b="1" dirty="0" smtClean="0">
                <a:solidFill>
                  <a:srgbClr val="FF0000"/>
                </a:solidFill>
                <a:hlinkClick r:id="rId2"/>
              </a:rPr>
              <a:t>!</a:t>
            </a:r>
            <a:endParaRPr lang="en-US" b="1" dirty="0">
              <a:solidFill>
                <a:srgbClr val="FF0000"/>
              </a:solidFill>
            </a:endParaRPr>
          </a:p>
        </p:txBody>
      </p:sp>
      <p:pic>
        <p:nvPicPr>
          <p:cNvPr id="104450" name="Picture 2" descr="Tenisha"/>
          <p:cNvPicPr>
            <a:picLocks noChangeAspect="1" noChangeArrowheads="1"/>
          </p:cNvPicPr>
          <p:nvPr/>
        </p:nvPicPr>
        <p:blipFill>
          <a:blip r:embed="rId3" cstate="print"/>
          <a:srcRect/>
          <a:stretch>
            <a:fillRect/>
          </a:stretch>
        </p:blipFill>
        <p:spPr bwMode="auto">
          <a:xfrm>
            <a:off x="228600" y="3886200"/>
            <a:ext cx="3810000" cy="2571752"/>
          </a:xfrm>
          <a:prstGeom prst="rect">
            <a:avLst/>
          </a:prstGeom>
          <a:noFill/>
        </p:spPr>
      </p:pic>
      <p:sp>
        <p:nvSpPr>
          <p:cNvPr id="12" name="TextBox 11"/>
          <p:cNvSpPr txBox="1"/>
          <p:nvPr/>
        </p:nvSpPr>
        <p:spPr>
          <a:xfrm>
            <a:off x="3962400" y="2209800"/>
            <a:ext cx="4648200" cy="2800767"/>
          </a:xfrm>
          <a:prstGeom prst="rect">
            <a:avLst/>
          </a:prstGeom>
          <a:noFill/>
        </p:spPr>
        <p:txBody>
          <a:bodyPr wrap="square" rtlCol="0">
            <a:spAutoFit/>
          </a:bodyPr>
          <a:lstStyle/>
          <a:p>
            <a:pPr fontAlgn="base">
              <a:spcBef>
                <a:spcPct val="0"/>
              </a:spcBef>
              <a:spcAft>
                <a:spcPct val="0"/>
              </a:spcAft>
            </a:pPr>
            <a:r>
              <a:rPr lang="en-US" dirty="0">
                <a:solidFill>
                  <a:srgbClr val="000000"/>
                </a:solidFill>
              </a:rPr>
              <a:t>Meet </a:t>
            </a:r>
            <a:r>
              <a:rPr lang="en-US" dirty="0" err="1">
                <a:solidFill>
                  <a:srgbClr val="000000"/>
                </a:solidFill>
              </a:rPr>
              <a:t>Tenisha</a:t>
            </a:r>
            <a:r>
              <a:rPr lang="en-US" dirty="0">
                <a:solidFill>
                  <a:srgbClr val="000000"/>
                </a:solidFill>
              </a:rPr>
              <a:t>, a pre-K teacher who wants to maximize the benefits of storybook reading for the children in her class. Learn about how to use dialogic reading practices to engage children and help them develop early language and literacy skills.</a:t>
            </a:r>
          </a:p>
          <a:p>
            <a:pPr fontAlgn="base">
              <a:spcBef>
                <a:spcPct val="0"/>
              </a:spcBef>
              <a:spcAft>
                <a:spcPct val="0"/>
              </a:spcAft>
            </a:pPr>
            <a:endParaRPr lang="en-US" dirty="0">
              <a:solidFill>
                <a:srgbClr val="000000"/>
              </a:solidFill>
              <a:hlinkClick r:id="rId4"/>
            </a:endParaRPr>
          </a:p>
          <a:p>
            <a:pPr fontAlgn="base">
              <a:spcBef>
                <a:spcPct val="0"/>
              </a:spcBef>
              <a:spcAft>
                <a:spcPct val="0"/>
              </a:spcAft>
            </a:pPr>
            <a:r>
              <a:rPr lang="en-US" sz="3200" b="1" dirty="0">
                <a:solidFill>
                  <a:srgbClr val="000000"/>
                </a:solidFill>
                <a:hlinkClick r:id="rId4"/>
              </a:rPr>
              <a:t>   CONNECT Module 6</a:t>
            </a:r>
            <a:endParaRPr lang="en-US" sz="3200" b="1" dirty="0">
              <a:solidFill>
                <a:srgbClr val="000000"/>
              </a:solidFill>
            </a:endParaRPr>
          </a:p>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1759014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p:txBody>
          <a:bodyPr/>
          <a:lstStyle/>
          <a:p>
            <a:r>
              <a:rPr lang="en-US" sz="4400" dirty="0" smtClean="0">
                <a:latin typeface="Bookman Old Style" pitchFamily="18" charset="0"/>
                <a:hlinkClick r:id="rId2"/>
              </a:rPr>
              <a:t>For Parents</a:t>
            </a:r>
            <a:endParaRPr lang="en-US" sz="4400" dirty="0" smtClean="0">
              <a:latin typeface="Bookman Old Style" pitchFamily="18" charset="0"/>
            </a:endParaRPr>
          </a:p>
          <a:p>
            <a:pPr>
              <a:buNone/>
            </a:pPr>
            <a:endParaRPr lang="en-US" sz="4400" dirty="0">
              <a:latin typeface="Bookman Old Style" pitchFamily="18" charset="0"/>
            </a:endParaRPr>
          </a:p>
        </p:txBody>
      </p:sp>
      <p:pic>
        <p:nvPicPr>
          <p:cNvPr id="2050" name="Picture 2" descr="Reading Rockets Home">
            <a:hlinkClick r:id="rId3" tooltip="Reading Rockets Home"/>
          </p:cNvPr>
          <p:cNvPicPr>
            <a:picLocks noChangeAspect="1" noChangeArrowheads="1" noCrop="1"/>
          </p:cNvPicPr>
          <p:nvPr/>
        </p:nvPicPr>
        <p:blipFill>
          <a:blip r:embed="rId4" cstate="print"/>
          <a:srcRect/>
          <a:stretch>
            <a:fillRect/>
          </a:stretch>
        </p:blipFill>
        <p:spPr bwMode="auto">
          <a:xfrm>
            <a:off x="381000" y="304800"/>
            <a:ext cx="1895475" cy="1238250"/>
          </a:xfrm>
          <a:prstGeom prst="rect">
            <a:avLst/>
          </a:prstGeom>
          <a:noFill/>
        </p:spPr>
      </p:pic>
      <p:sp>
        <p:nvSpPr>
          <p:cNvPr id="6" name="TextBox 5"/>
          <p:cNvSpPr txBox="1"/>
          <p:nvPr/>
        </p:nvSpPr>
        <p:spPr>
          <a:xfrm>
            <a:off x="2743200" y="381000"/>
            <a:ext cx="5943600" cy="923330"/>
          </a:xfrm>
          <a:prstGeom prst="rect">
            <a:avLst/>
          </a:prstGeom>
          <a:noFill/>
        </p:spPr>
        <p:txBody>
          <a:bodyPr wrap="square" rtlCol="0">
            <a:spAutoFit/>
          </a:bodyPr>
          <a:lstStyle/>
          <a:p>
            <a:pPr fontAlgn="base">
              <a:spcBef>
                <a:spcPct val="0"/>
              </a:spcBef>
              <a:spcAft>
                <a:spcPct val="0"/>
              </a:spcAft>
            </a:pPr>
            <a:r>
              <a:rPr lang="en-US" sz="5400" dirty="0">
                <a:solidFill>
                  <a:srgbClr val="002060"/>
                </a:solidFill>
                <a:latin typeface="Antique Olive" pitchFamily="34" charset="0"/>
                <a:hlinkClick r:id="rId3"/>
              </a:rPr>
              <a:t>R</a:t>
            </a:r>
            <a:r>
              <a:rPr lang="en-US" sz="4800" dirty="0">
                <a:solidFill>
                  <a:srgbClr val="002060"/>
                </a:solidFill>
                <a:latin typeface="Antique Olive" pitchFamily="34" charset="0"/>
                <a:hlinkClick r:id="rId3"/>
              </a:rPr>
              <a:t>EADING</a:t>
            </a:r>
            <a:r>
              <a:rPr lang="en-US" sz="5400" dirty="0">
                <a:solidFill>
                  <a:srgbClr val="000000"/>
                </a:solidFill>
                <a:latin typeface="Antique Olive" pitchFamily="34" charset="0"/>
                <a:hlinkClick r:id="rId3"/>
              </a:rPr>
              <a:t> </a:t>
            </a:r>
            <a:r>
              <a:rPr lang="en-US" sz="5400" dirty="0">
                <a:solidFill>
                  <a:srgbClr val="DAEDEF">
                    <a:lumMod val="25000"/>
                  </a:srgbClr>
                </a:solidFill>
                <a:latin typeface="Antique Olive" pitchFamily="34" charset="0"/>
                <a:hlinkClick r:id="rId3"/>
              </a:rPr>
              <a:t>rockets</a:t>
            </a:r>
            <a:endParaRPr lang="en-US" sz="5400" dirty="0">
              <a:solidFill>
                <a:srgbClr val="DAEDEF">
                  <a:lumMod val="25000"/>
                </a:srgbClr>
              </a:solidFill>
              <a:latin typeface="Antique Olive" pitchFamily="34" charset="0"/>
            </a:endParaRPr>
          </a:p>
        </p:txBody>
      </p:sp>
      <p:pic>
        <p:nvPicPr>
          <p:cNvPr id="7" name="Picture 6" descr="56467716.jpg"/>
          <p:cNvPicPr>
            <a:picLocks noChangeAspect="1"/>
          </p:cNvPicPr>
          <p:nvPr/>
        </p:nvPicPr>
        <p:blipFill>
          <a:blip r:embed="rId5" cstate="print"/>
          <a:stretch>
            <a:fillRect/>
          </a:stretch>
        </p:blipFill>
        <p:spPr>
          <a:xfrm>
            <a:off x="1295400" y="2362200"/>
            <a:ext cx="2514600" cy="3783027"/>
          </a:xfrm>
          <a:prstGeom prst="rect">
            <a:avLst/>
          </a:prstGeom>
        </p:spPr>
      </p:pic>
      <p:sp>
        <p:nvSpPr>
          <p:cNvPr id="8" name="TextBox 7"/>
          <p:cNvSpPr txBox="1"/>
          <p:nvPr/>
        </p:nvSpPr>
        <p:spPr>
          <a:xfrm>
            <a:off x="4800600" y="1828800"/>
            <a:ext cx="3352800" cy="1446550"/>
          </a:xfrm>
          <a:prstGeom prst="rect">
            <a:avLst/>
          </a:prstGeom>
          <a:noFill/>
        </p:spPr>
        <p:txBody>
          <a:bodyPr wrap="square" rtlCol="0">
            <a:spAutoFit/>
          </a:bodyPr>
          <a:lstStyle/>
          <a:p>
            <a:pPr fontAlgn="base">
              <a:spcBef>
                <a:spcPct val="0"/>
              </a:spcBef>
              <a:spcAft>
                <a:spcPct val="0"/>
              </a:spcAft>
            </a:pPr>
            <a:r>
              <a:rPr lang="en-US" sz="4400" dirty="0">
                <a:solidFill>
                  <a:srgbClr val="DAEDEF">
                    <a:lumMod val="25000"/>
                  </a:srgbClr>
                </a:solidFill>
                <a:latin typeface="Bookman Old Style" pitchFamily="18" charset="0"/>
                <a:hlinkClick r:id="rId6"/>
              </a:rPr>
              <a:t>Videos and Podcasts</a:t>
            </a:r>
            <a:endParaRPr lang="en-US" sz="4400" dirty="0">
              <a:solidFill>
                <a:srgbClr val="DAEDEF">
                  <a:lumMod val="25000"/>
                </a:srgbClr>
              </a:solidFill>
              <a:latin typeface="Bookman Old Style" pitchFamily="18" charset="0"/>
            </a:endParaRPr>
          </a:p>
        </p:txBody>
      </p:sp>
    </p:spTree>
    <p:extLst>
      <p:ext uri="{BB962C8B-B14F-4D97-AF65-F5344CB8AC3E}">
        <p14:creationId xmlns:p14="http://schemas.microsoft.com/office/powerpoint/2010/main" val="3703734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Early-Childhood-Inclusion-2009-Final.pdf"/>
          <p:cNvPicPr>
            <a:picLocks noChangeAspect="1"/>
          </p:cNvPicPr>
          <p:nvPr/>
        </p:nvPicPr>
        <p:blipFill>
          <a:blip r:embed="rId3" cstate="print"/>
          <a:srcRect/>
          <a:stretch>
            <a:fillRect/>
          </a:stretch>
        </p:blipFill>
        <p:spPr bwMode="auto">
          <a:xfrm>
            <a:off x="4038600" y="990600"/>
            <a:ext cx="4910138" cy="5599113"/>
          </a:xfrm>
          <a:prstGeom prst="rect">
            <a:avLst/>
          </a:prstGeom>
          <a:noFill/>
          <a:ln w="9525">
            <a:solidFill>
              <a:schemeClr val="tx1"/>
            </a:solidFill>
            <a:miter lim="800000"/>
            <a:headEnd/>
            <a:tailEnd/>
          </a:ln>
        </p:spPr>
      </p:pic>
      <p:sp>
        <p:nvSpPr>
          <p:cNvPr id="4" name="Title 3"/>
          <p:cNvSpPr>
            <a:spLocks noGrp="1"/>
          </p:cNvSpPr>
          <p:nvPr>
            <p:ph type="title"/>
          </p:nvPr>
        </p:nvSpPr>
        <p:spPr>
          <a:xfrm>
            <a:off x="152400" y="228600"/>
            <a:ext cx="8229600" cy="1251062"/>
          </a:xfrm>
        </p:spPr>
        <p:txBody>
          <a:bodyPr/>
          <a:lstStyle/>
          <a:p>
            <a:r>
              <a:rPr lang="en-US" dirty="0" smtClean="0"/>
              <a:t>What do we mean by inclusion?</a:t>
            </a:r>
            <a:endParaRPr lang="en-US" dirty="0"/>
          </a:p>
        </p:txBody>
      </p:sp>
      <p:sp>
        <p:nvSpPr>
          <p:cNvPr id="6" name="Content Placeholder 5"/>
          <p:cNvSpPr>
            <a:spLocks noGrp="1"/>
          </p:cNvSpPr>
          <p:nvPr>
            <p:ph sz="half" idx="1"/>
          </p:nvPr>
        </p:nvSpPr>
        <p:spPr>
          <a:xfrm>
            <a:off x="0" y="1773936"/>
            <a:ext cx="4495800" cy="4623816"/>
          </a:xfrm>
        </p:spPr>
        <p:txBody>
          <a:bodyPr>
            <a:normAutofit/>
          </a:bodyPr>
          <a:lstStyle/>
          <a:p>
            <a:r>
              <a:rPr lang="en-US" sz="3600" b="1" dirty="0" smtClean="0"/>
              <a:t>ACCESS</a:t>
            </a:r>
          </a:p>
          <a:p>
            <a:pPr marL="118872" indent="0">
              <a:buNone/>
            </a:pPr>
            <a:endParaRPr lang="en-US" sz="3600" b="1" dirty="0" smtClean="0"/>
          </a:p>
          <a:p>
            <a:r>
              <a:rPr lang="en-US" sz="3600" b="1" dirty="0" smtClean="0"/>
              <a:t>PARTICIPATION</a:t>
            </a:r>
          </a:p>
          <a:p>
            <a:pPr marL="118872" indent="0">
              <a:buNone/>
            </a:pPr>
            <a:endParaRPr lang="en-US" sz="3600" b="1" dirty="0" smtClean="0"/>
          </a:p>
          <a:p>
            <a:r>
              <a:rPr lang="en-US" sz="3600" b="1" dirty="0" smtClean="0"/>
              <a:t>[SYSTEMIC] SUPPORTS</a:t>
            </a:r>
            <a:endParaRPr lang="en-US" sz="3600" b="1" dirty="0"/>
          </a:p>
        </p:txBody>
      </p:sp>
    </p:spTree>
    <p:extLst>
      <p:ext uri="{BB962C8B-B14F-4D97-AF65-F5344CB8AC3E}">
        <p14:creationId xmlns:p14="http://schemas.microsoft.com/office/powerpoint/2010/main" val="19283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274638"/>
            <a:ext cx="8229600" cy="1143000"/>
          </a:xfrm>
          <a:prstGeom prst="rect">
            <a:avLst/>
          </a:prstGeom>
        </p:spPr>
        <p:txBody>
          <a:bodyPr>
            <a:normAutofit/>
          </a:bodyPr>
          <a:lstStyle/>
          <a:p>
            <a:pPr>
              <a:defRPr/>
            </a:pPr>
            <a:endParaRPr lang="en-US" sz="4800" dirty="0">
              <a:solidFill>
                <a:prstClr val="black"/>
              </a:solidFill>
              <a:latin typeface="Britannic Bold" pitchFamily="34" charset="0"/>
            </a:endParaRPr>
          </a:p>
        </p:txBody>
      </p:sp>
      <p:sp>
        <p:nvSpPr>
          <p:cNvPr id="27652" name="Content Placeholder 2"/>
          <p:cNvSpPr txBox="1">
            <a:spLocks/>
          </p:cNvSpPr>
          <p:nvPr/>
        </p:nvSpPr>
        <p:spPr bwMode="auto">
          <a:xfrm>
            <a:off x="228600" y="1676400"/>
            <a:ext cx="4724400" cy="4648200"/>
          </a:xfrm>
          <a:prstGeom prst="rect">
            <a:avLst/>
          </a:prstGeom>
          <a:noFill/>
          <a:ln w="9525">
            <a:noFill/>
            <a:miter lim="800000"/>
            <a:headEnd/>
            <a:tailEnd/>
          </a:ln>
        </p:spPr>
        <p:txBody>
          <a:bodyPr/>
          <a:lstStyle/>
          <a:p>
            <a:pPr marL="342900" indent="-342900">
              <a:spcBef>
                <a:spcPct val="20000"/>
              </a:spcBef>
            </a:pPr>
            <a:r>
              <a:rPr lang="en-US" sz="3200" b="1">
                <a:solidFill>
                  <a:srgbClr val="CC0000"/>
                </a:solidFill>
                <a:ea typeface="ＭＳ Ｐゴシック"/>
                <a:cs typeface="ＭＳ Ｐゴシック"/>
              </a:rPr>
              <a:t>	</a:t>
            </a:r>
            <a:endParaRPr lang="en-US" sz="3200">
              <a:solidFill>
                <a:prstClr val="black"/>
              </a:solidFill>
              <a:ea typeface="ＭＳ Ｐゴシック"/>
              <a:cs typeface="ＭＳ Ｐゴシック"/>
            </a:endParaRPr>
          </a:p>
        </p:txBody>
      </p:sp>
      <p:pic>
        <p:nvPicPr>
          <p:cNvPr id="7" name="Picture 4" descr="MPj01749660000[1]"/>
          <p:cNvPicPr>
            <a:picLocks noChangeAspect="1" noChangeArrowheads="1"/>
          </p:cNvPicPr>
          <p:nvPr/>
        </p:nvPicPr>
        <p:blipFill>
          <a:blip r:embed="rId2" cstate="print"/>
          <a:srcRect/>
          <a:stretch>
            <a:fillRect/>
          </a:stretch>
        </p:blipFill>
        <p:spPr bwMode="auto">
          <a:xfrm>
            <a:off x="7772400" y="152400"/>
            <a:ext cx="1257300" cy="838200"/>
          </a:xfrm>
          <a:prstGeom prst="rect">
            <a:avLst/>
          </a:prstGeom>
          <a:ln>
            <a:headEnd/>
            <a:tailEnd/>
          </a:ln>
          <a:effectLst>
            <a:softEdge rad="228600"/>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pic>
      <p:sp>
        <p:nvSpPr>
          <p:cNvPr id="8" name="Content Placeholder 2"/>
          <p:cNvSpPr txBox="1">
            <a:spLocks/>
          </p:cNvSpPr>
          <p:nvPr/>
        </p:nvSpPr>
        <p:spPr>
          <a:xfrm>
            <a:off x="533400" y="1524000"/>
            <a:ext cx="8153400" cy="4602163"/>
          </a:xfrm>
          <a:prstGeom prst="rect">
            <a:avLst/>
          </a:prstGeom>
        </p:spPr>
        <p:txBody>
          <a:bodyPr>
            <a:normAutofit lnSpcReduction="10000"/>
          </a:bodyPr>
          <a:lstStyle/>
          <a:p>
            <a:pPr marL="342900" indent="-342900">
              <a:spcBef>
                <a:spcPct val="20000"/>
              </a:spcBef>
              <a:defRPr/>
            </a:pPr>
            <a:r>
              <a:rPr lang="en-US" sz="2400" dirty="0">
                <a:solidFill>
                  <a:prstClr val="black"/>
                </a:solidFill>
              </a:rPr>
              <a:t>	</a:t>
            </a:r>
            <a:r>
              <a:rPr lang="en-US" sz="2400" b="1" dirty="0">
                <a:solidFill>
                  <a:prstClr val="black"/>
                </a:solidFill>
              </a:rPr>
              <a:t>Early childhood inclusion embodies the values, policies, and practices that support the right of every infant and young child and his or her family, regardless of ability, to participate in a broad range of activities and contexts as full members of families, communities, and society. The desired results of inclusive experiences for children with and without disabilities and their families include a sense of belonging and membership, positive social relationships and friendships, and development and learning to reach their full potential. </a:t>
            </a:r>
            <a:r>
              <a:rPr lang="en-US" sz="2400" b="1" dirty="0">
                <a:solidFill>
                  <a:srgbClr val="A6A6A6"/>
                </a:solidFill>
              </a:rPr>
              <a:t>The defining features of inclusion that can be used to identify high quality early childhood programs and services are access, participation, and supports.</a:t>
            </a:r>
          </a:p>
        </p:txBody>
      </p:sp>
      <p:sp>
        <p:nvSpPr>
          <p:cNvPr id="3" name="Title 2"/>
          <p:cNvSpPr>
            <a:spLocks noGrp="1"/>
          </p:cNvSpPr>
          <p:nvPr>
            <p:ph type="title"/>
          </p:nvPr>
        </p:nvSpPr>
        <p:spPr/>
        <p:txBody>
          <a:bodyPr/>
          <a:lstStyle/>
          <a:p>
            <a:r>
              <a:rPr lang="en-US" dirty="0" smtClean="0"/>
              <a:t>Definition of Inclusion</a:t>
            </a:r>
            <a:endParaRPr lang="en-US" dirty="0"/>
          </a:p>
        </p:txBody>
      </p:sp>
    </p:spTree>
    <p:extLst>
      <p:ext uri="{BB962C8B-B14F-4D97-AF65-F5344CB8AC3E}">
        <p14:creationId xmlns:p14="http://schemas.microsoft.com/office/powerpoint/2010/main" val="1645870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0" y="0"/>
            <a:ext cx="9144000" cy="685800"/>
          </a:xfrm>
          <a:solidFill>
            <a:schemeClr val="accent1"/>
          </a:solidFill>
        </p:spPr>
        <p:txBody>
          <a:bodyPr/>
          <a:lstStyle/>
          <a:p>
            <a:pPr eaLnBrk="1" hangingPunct="1"/>
            <a:r>
              <a:rPr lang="en-US" sz="3600" b="1" smtClean="0">
                <a:solidFill>
                  <a:schemeClr val="bg1"/>
                </a:solidFill>
                <a:latin typeface="Britannic Bold" pitchFamily="34" charset="0"/>
                <a:ea typeface="ＭＳ Ｐゴシック"/>
                <a:cs typeface="ＭＳ Ｐゴシック"/>
              </a:rPr>
              <a:t>Additional Resources</a:t>
            </a:r>
          </a:p>
        </p:txBody>
      </p:sp>
      <p:pic>
        <p:nvPicPr>
          <p:cNvPr id="33795" name="Picture 4" descr="C:\Documents and Settings\hollingsworth\Desktop\IPS screen shot.png"/>
          <p:cNvPicPr>
            <a:picLocks noChangeAspect="1" noChangeArrowheads="1"/>
          </p:cNvPicPr>
          <p:nvPr/>
        </p:nvPicPr>
        <p:blipFill>
          <a:blip r:embed="rId3" cstate="print"/>
          <a:srcRect t="8250" r="4646"/>
          <a:stretch>
            <a:fillRect/>
          </a:stretch>
        </p:blipFill>
        <p:spPr bwMode="auto">
          <a:xfrm rot="314202">
            <a:off x="846138" y="984250"/>
            <a:ext cx="6996112" cy="5489575"/>
          </a:xfrm>
          <a:prstGeom prst="rect">
            <a:avLst/>
          </a:prstGeom>
          <a:noFill/>
          <a:ln w="9525">
            <a:noFill/>
            <a:miter lim="800000"/>
            <a:headEnd/>
            <a:tailEnd/>
          </a:ln>
        </p:spPr>
      </p:pic>
    </p:spTree>
    <p:extLst>
      <p:ext uri="{BB962C8B-B14F-4D97-AF65-F5344CB8AC3E}">
        <p14:creationId xmlns:p14="http://schemas.microsoft.com/office/powerpoint/2010/main" val="1013295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715000" y="1066800"/>
            <a:ext cx="3505200" cy="4525963"/>
          </a:xfrm>
        </p:spPr>
        <p:txBody>
          <a:bodyPr/>
          <a:lstStyle/>
          <a:p>
            <a:r>
              <a:rPr lang="en-US" sz="3600" dirty="0" smtClean="0">
                <a:solidFill>
                  <a:schemeClr val="tx2"/>
                </a:solidFill>
                <a:ea typeface="ＭＳ Ｐゴシック" pitchFamily="34" charset="-128"/>
              </a:rPr>
              <a:t>Research Synthesis Points on Quality Inclusive Practices</a:t>
            </a: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09815">
            <a:off x="762000" y="533400"/>
            <a:ext cx="4524375"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rtlCol="0">
            <a:normAutofit/>
          </a:bodyPr>
          <a:lstStyle/>
          <a:p>
            <a:pPr eaLnBrk="1" fontAlgn="auto" hangingPunct="1">
              <a:spcAft>
                <a:spcPts val="0"/>
              </a:spcAft>
              <a:defRPr/>
            </a:pPr>
            <a:r>
              <a:rPr lang="en-US" sz="4000" b="1" dirty="0" smtClean="0">
                <a:solidFill>
                  <a:schemeClr val="accent2"/>
                </a:solidFill>
              </a:rPr>
              <a:t>Adaptations Help All Children</a:t>
            </a:r>
          </a:p>
        </p:txBody>
      </p:sp>
      <p:sp>
        <p:nvSpPr>
          <p:cNvPr id="102403" name="Rectangle 3"/>
          <p:cNvSpPr>
            <a:spLocks noGrp="1" noChangeArrowheads="1"/>
          </p:cNvSpPr>
          <p:nvPr>
            <p:ph type="body" idx="1"/>
          </p:nvPr>
        </p:nvSpPr>
        <p:spPr>
          <a:xfrm>
            <a:off x="457200" y="1778000"/>
            <a:ext cx="7948613" cy="4170363"/>
          </a:xfrm>
        </p:spPr>
        <p:txBody>
          <a:bodyPr/>
          <a:lstStyle/>
          <a:p>
            <a:pPr eaLnBrk="1" hangingPunct="1">
              <a:buClr>
                <a:schemeClr val="bg1"/>
              </a:buClr>
            </a:pPr>
            <a:r>
              <a:rPr lang="en-US" sz="2400" b="1" smtClean="0"/>
              <a:t>Adaptations allow teachers to do the same things that they would do with all children—facilitate their participation in activities and routines. Adaptations can be used to:</a:t>
            </a:r>
          </a:p>
          <a:p>
            <a:pPr eaLnBrk="1" hangingPunct="1">
              <a:buClr>
                <a:schemeClr val="bg1"/>
              </a:buClr>
            </a:pPr>
            <a:endParaRPr lang="en-US" sz="2400" b="1" smtClean="0"/>
          </a:p>
          <a:p>
            <a:pPr eaLnBrk="1" hangingPunct="1"/>
            <a:r>
              <a:rPr lang="en-US" sz="2400" b="1" smtClean="0"/>
              <a:t>Make situations better </a:t>
            </a:r>
            <a:br>
              <a:rPr lang="en-US" sz="2400" b="1" smtClean="0"/>
            </a:br>
            <a:r>
              <a:rPr lang="en-US" sz="2400" b="1" smtClean="0"/>
              <a:t>for a particular child.</a:t>
            </a:r>
          </a:p>
          <a:p>
            <a:pPr eaLnBrk="1" hangingPunct="1"/>
            <a:r>
              <a:rPr lang="en-US" sz="2400" b="1" smtClean="0"/>
              <a:t>Improve situations for </a:t>
            </a:r>
            <a:br>
              <a:rPr lang="en-US" sz="2400" b="1" smtClean="0"/>
            </a:br>
            <a:r>
              <a:rPr lang="en-US" sz="2400" b="1" smtClean="0"/>
              <a:t>the entire group.</a:t>
            </a:r>
            <a:endParaRPr lang="en-US" sz="2400" smtClean="0"/>
          </a:p>
        </p:txBody>
      </p:sp>
      <p:pic>
        <p:nvPicPr>
          <p:cNvPr id="10240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84675" y="3138488"/>
            <a:ext cx="4021138" cy="2543175"/>
          </a:xfrm>
          <a:effectLst>
            <a:outerShdw dist="107763" dir="2700000" algn="ctr" rotWithShape="0">
              <a:srgbClr val="870E15"/>
            </a:outerShdw>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715962"/>
          </a:xfrm>
        </p:spPr>
        <p:txBody>
          <a:bodyPr rtlCol="0">
            <a:normAutofit fontScale="90000"/>
          </a:bodyPr>
          <a:lstStyle/>
          <a:p>
            <a:pPr eaLnBrk="1" fontAlgn="auto" hangingPunct="1">
              <a:spcAft>
                <a:spcPts val="0"/>
              </a:spcAft>
              <a:defRPr/>
            </a:pPr>
            <a:r>
              <a:rPr lang="en-US" b="1" dirty="0" smtClean="0">
                <a:latin typeface="Arial-Bold"/>
              </a:rPr>
              <a:t/>
            </a:r>
            <a:br>
              <a:rPr lang="en-US" b="1" dirty="0" smtClean="0">
                <a:latin typeface="Arial-Bold"/>
              </a:rPr>
            </a:br>
            <a:r>
              <a:rPr lang="en-US" sz="7300" b="1" dirty="0" smtClean="0">
                <a:solidFill>
                  <a:schemeClr val="accent2"/>
                </a:solidFill>
              </a:rPr>
              <a:t>CARA’s Kit</a:t>
            </a:r>
          </a:p>
        </p:txBody>
      </p:sp>
      <p:sp>
        <p:nvSpPr>
          <p:cNvPr id="104451" name="Rectangle 3"/>
          <p:cNvSpPr>
            <a:spLocks noGrp="1" noChangeArrowheads="1"/>
          </p:cNvSpPr>
          <p:nvPr>
            <p:ph type="body" sz="half" idx="1"/>
          </p:nvPr>
        </p:nvSpPr>
        <p:spPr>
          <a:xfrm>
            <a:off x="457200" y="1778000"/>
            <a:ext cx="7948613" cy="4170363"/>
          </a:xfrm>
        </p:spPr>
        <p:txBody>
          <a:bodyPr/>
          <a:lstStyle/>
          <a:p>
            <a:pPr eaLnBrk="1" hangingPunct="1">
              <a:buClr>
                <a:schemeClr val="bg1"/>
              </a:buClr>
            </a:pPr>
            <a:r>
              <a:rPr lang="en-US" sz="2800" u="sng" dirty="0" smtClean="0">
                <a:solidFill>
                  <a:schemeClr val="hlink"/>
                </a:solidFill>
                <a:latin typeface="Arial-Bold"/>
              </a:rPr>
              <a:t>C</a:t>
            </a:r>
            <a:r>
              <a:rPr lang="en-US" sz="2800" b="1" dirty="0" smtClean="0">
                <a:solidFill>
                  <a:schemeClr val="hlink"/>
                </a:solidFill>
              </a:rPr>
              <a:t>reating </a:t>
            </a:r>
            <a:r>
              <a:rPr lang="en-US" sz="2800" u="sng" dirty="0" smtClean="0">
                <a:solidFill>
                  <a:schemeClr val="hlink"/>
                </a:solidFill>
                <a:latin typeface="Arial-Bold"/>
              </a:rPr>
              <a:t>A</a:t>
            </a:r>
            <a:r>
              <a:rPr lang="en-US" sz="2800" b="1" dirty="0" smtClean="0">
                <a:solidFill>
                  <a:schemeClr val="hlink"/>
                </a:solidFill>
              </a:rPr>
              <a:t>daptations for </a:t>
            </a:r>
          </a:p>
          <a:p>
            <a:pPr eaLnBrk="1" hangingPunct="1">
              <a:buClr>
                <a:schemeClr val="bg1"/>
              </a:buClr>
            </a:pPr>
            <a:r>
              <a:rPr lang="en-US" sz="2800" u="sng" dirty="0" smtClean="0">
                <a:solidFill>
                  <a:schemeClr val="hlink"/>
                </a:solidFill>
                <a:latin typeface="Arial-Bold"/>
              </a:rPr>
              <a:t>R</a:t>
            </a:r>
            <a:r>
              <a:rPr lang="en-US" sz="2800" b="1" dirty="0" smtClean="0">
                <a:solidFill>
                  <a:schemeClr val="hlink"/>
                </a:solidFill>
              </a:rPr>
              <a:t>outines and </a:t>
            </a:r>
            <a:r>
              <a:rPr lang="en-US" sz="2800" u="sng" dirty="0" smtClean="0">
                <a:solidFill>
                  <a:schemeClr val="hlink"/>
                </a:solidFill>
                <a:latin typeface="Arial-Bold"/>
              </a:rPr>
              <a:t>A</a:t>
            </a:r>
            <a:r>
              <a:rPr lang="en-US" sz="2800" b="1" dirty="0" smtClean="0">
                <a:solidFill>
                  <a:schemeClr val="hlink"/>
                </a:solidFill>
              </a:rPr>
              <a:t>ctivities </a:t>
            </a:r>
            <a:r>
              <a:rPr lang="en-US" sz="2800" b="1" dirty="0" smtClean="0">
                <a:solidFill>
                  <a:schemeClr val="hlink"/>
                </a:solidFill>
                <a:cs typeface="Arial" pitchFamily="34" charset="0"/>
              </a:rPr>
              <a:t> -  </a:t>
            </a:r>
          </a:p>
          <a:p>
            <a:pPr eaLnBrk="1" hangingPunct="1">
              <a:buClr>
                <a:schemeClr val="bg1"/>
              </a:buClr>
            </a:pPr>
            <a:r>
              <a:rPr lang="en-US" sz="2800" b="1" dirty="0" smtClean="0">
                <a:solidFill>
                  <a:schemeClr val="hlink"/>
                </a:solidFill>
                <a:latin typeface="Arial-Bold"/>
              </a:rPr>
              <a:t>adaptations</a:t>
            </a:r>
            <a:r>
              <a:rPr lang="en-US" sz="2800" b="1" dirty="0" smtClean="0">
                <a:solidFill>
                  <a:schemeClr val="hlink"/>
                </a:solidFill>
              </a:rPr>
              <a:t> to increase </a:t>
            </a:r>
          </a:p>
          <a:p>
            <a:pPr eaLnBrk="1" hangingPunct="1">
              <a:buClr>
                <a:schemeClr val="bg1"/>
              </a:buClr>
            </a:pPr>
            <a:r>
              <a:rPr lang="en-US" sz="2800" b="1" dirty="0" smtClean="0">
                <a:solidFill>
                  <a:schemeClr val="hlink"/>
                </a:solidFill>
              </a:rPr>
              <a:t>children’s engagement </a:t>
            </a:r>
          </a:p>
          <a:p>
            <a:pPr eaLnBrk="1" hangingPunct="1">
              <a:buClr>
                <a:schemeClr val="bg1"/>
              </a:buClr>
            </a:pPr>
            <a:r>
              <a:rPr lang="en-US" sz="2800" b="1" dirty="0" smtClean="0">
                <a:solidFill>
                  <a:schemeClr val="hlink"/>
                </a:solidFill>
              </a:rPr>
              <a:t>and participation in </a:t>
            </a:r>
            <a:br>
              <a:rPr lang="en-US" sz="2800" b="1" dirty="0" smtClean="0">
                <a:solidFill>
                  <a:schemeClr val="hlink"/>
                </a:solidFill>
              </a:rPr>
            </a:br>
            <a:r>
              <a:rPr lang="en-US" sz="2800" b="1" dirty="0" smtClean="0">
                <a:solidFill>
                  <a:schemeClr val="hlink"/>
                </a:solidFill>
              </a:rPr>
              <a:t>classroom activities </a:t>
            </a:r>
            <a:br>
              <a:rPr lang="en-US" sz="2800" b="1" dirty="0" smtClean="0">
                <a:solidFill>
                  <a:schemeClr val="hlink"/>
                </a:solidFill>
              </a:rPr>
            </a:br>
            <a:r>
              <a:rPr lang="en-US" sz="2800" b="1" dirty="0" smtClean="0">
                <a:solidFill>
                  <a:schemeClr val="hlink"/>
                </a:solidFill>
              </a:rPr>
              <a:t>and routines.</a:t>
            </a:r>
            <a:r>
              <a:rPr lang="en-US" sz="2000" b="1" dirty="0" smtClean="0"/>
              <a:t> </a:t>
            </a:r>
          </a:p>
        </p:txBody>
      </p:sp>
      <p:pic>
        <p:nvPicPr>
          <p:cNvPr id="104452" name="Picture 4" descr="98_Small-modificatio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0"/>
            <a:ext cx="27162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6705600" y="1066800"/>
            <a:ext cx="533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54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
            <a:ext cx="4714875"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2-05-03 at 8.05.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3299"/>
            <a:ext cx="9144000" cy="152241"/>
          </a:xfrm>
          <a:prstGeom prst="rect">
            <a:avLst/>
          </a:prstGeom>
        </p:spPr>
      </p:pic>
      <p:pic>
        <p:nvPicPr>
          <p:cNvPr id="12" name="Picture 11" descr="Screen shot 2012-05-03 at 8.43.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00" y="1600345"/>
            <a:ext cx="5047123" cy="4049847"/>
          </a:xfrm>
          <a:prstGeom prst="rect">
            <a:avLst/>
          </a:prstGeom>
          <a:ln>
            <a:solidFill>
              <a:schemeClr val="tx1">
                <a:lumMod val="65000"/>
                <a:lumOff val="35000"/>
              </a:schemeClr>
            </a:solidFill>
          </a:ln>
          <a:effectLst>
            <a:outerShdw blurRad="50800" dist="38100" dir="2700000" algn="tl" rotWithShape="0">
              <a:srgbClr val="000000">
                <a:alpha val="43000"/>
              </a:srgbClr>
            </a:outerShdw>
          </a:effectLst>
        </p:spPr>
      </p:pic>
      <p:pic>
        <p:nvPicPr>
          <p:cNvPr id="4" name="Picture 3" descr="Screen shot 2012-05-03 at 4.18.1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162" y="3009343"/>
            <a:ext cx="5324838" cy="3561765"/>
          </a:xfrm>
          <a:prstGeom prst="rect">
            <a:avLst/>
          </a:prstGeom>
          <a:ln>
            <a:solidFill>
              <a:schemeClr val="bg1">
                <a:lumMod val="50000"/>
              </a:schemeClr>
            </a:solidFill>
          </a:ln>
          <a:effectLst>
            <a:outerShdw blurRad="50800" dist="38100" dir="2700000" algn="tl" rotWithShape="0">
              <a:srgbClr val="000000">
                <a:alpha val="43000"/>
              </a:srgbClr>
            </a:outerShdw>
          </a:effectLst>
        </p:spPr>
      </p:pic>
      <p:cxnSp>
        <p:nvCxnSpPr>
          <p:cNvPr id="15" name="Straight Arrow Connector 14"/>
          <p:cNvCxnSpPr/>
          <p:nvPr/>
        </p:nvCxnSpPr>
        <p:spPr>
          <a:xfrm>
            <a:off x="4749226" y="2400517"/>
            <a:ext cx="2139761" cy="1252444"/>
          </a:xfrm>
          <a:prstGeom prst="straightConnector1">
            <a:avLst/>
          </a:prstGeom>
          <a:ln>
            <a:solidFill>
              <a:srgbClr val="0080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155448"/>
            <a:ext cx="9144000" cy="1252728"/>
          </a:xfrm>
          <a:ln>
            <a:solidFill>
              <a:schemeClr val="accent1"/>
            </a:solidFill>
          </a:ln>
        </p:spPr>
        <p:txBody>
          <a:bodyPr>
            <a:noAutofit/>
          </a:bodyPr>
          <a:lstStyle/>
          <a:p>
            <a:r>
              <a:rPr lang="en-US" sz="3200" dirty="0" smtClean="0">
                <a:hlinkClick r:id="rId6"/>
              </a:rPr>
              <a:t>Early Childhood Learning and Knowledge Center</a:t>
            </a:r>
            <a:endParaRPr lang="en-US" sz="32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56560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46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en-US" sz="3600" kern="0" dirty="0">
                <a:solidFill>
                  <a:prstClr val="white"/>
                </a:solidFill>
                <a:latin typeface="Britannic Bold" pitchFamily="34" charset="0"/>
              </a:rPr>
              <a:t>Meet Drew</a:t>
            </a:r>
          </a:p>
        </p:txBody>
      </p:sp>
      <p:pic>
        <p:nvPicPr>
          <p:cNvPr id="106499" name="Picture 4" descr="C:\Users\ccatlett\AppData\Local\Microsoft\Windows\Temporary Internet Files\Content.IE5\FYS8I5DZ\MP90042285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113" y="4114800"/>
            <a:ext cx="3544887"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extBox 1"/>
          <p:cNvSpPr txBox="1">
            <a:spLocks noChangeArrowheads="1"/>
          </p:cNvSpPr>
          <p:nvPr/>
        </p:nvSpPr>
        <p:spPr bwMode="auto">
          <a:xfrm>
            <a:off x="381000" y="1066800"/>
            <a:ext cx="81534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sz="2000" b="1"/>
              <a:t>3 years old</a:t>
            </a:r>
          </a:p>
          <a:p>
            <a:pPr eaLnBrk="1" hangingPunct="1">
              <a:buFont typeface="Arial" pitchFamily="34" charset="0"/>
              <a:buChar char="•"/>
            </a:pPr>
            <a:r>
              <a:rPr lang="en-US" sz="2000" b="1"/>
              <a:t>Lives with parents and two brothers, one older and one younger</a:t>
            </a:r>
          </a:p>
          <a:p>
            <a:pPr eaLnBrk="1" hangingPunct="1">
              <a:buFont typeface="Arial" pitchFamily="34" charset="0"/>
              <a:buChar char="•"/>
            </a:pPr>
            <a:r>
              <a:rPr lang="en-US" sz="2000" b="1"/>
              <a:t>Diagnosed with autism at 30 months</a:t>
            </a:r>
          </a:p>
          <a:p>
            <a:pPr eaLnBrk="1" hangingPunct="1">
              <a:buFont typeface="Arial" pitchFamily="34" charset="0"/>
              <a:buChar char="•"/>
            </a:pPr>
            <a:r>
              <a:rPr lang="en-US" sz="2000" b="1"/>
              <a:t>Cognitive skills are near age-appropriate</a:t>
            </a:r>
          </a:p>
          <a:p>
            <a:pPr eaLnBrk="1" hangingPunct="1">
              <a:buFont typeface="Arial" pitchFamily="34" charset="0"/>
              <a:buChar char="•"/>
            </a:pPr>
            <a:r>
              <a:rPr lang="en-US" sz="2000" b="1"/>
              <a:t>Significant delays in social and communication skills</a:t>
            </a:r>
          </a:p>
          <a:p>
            <a:pPr eaLnBrk="1" hangingPunct="1">
              <a:buFont typeface="Arial" pitchFamily="34" charset="0"/>
              <a:buChar char="•"/>
            </a:pPr>
            <a:r>
              <a:rPr lang="en-US" sz="2000" b="1"/>
              <a:t>Rarely initiates or engages in social conversation</a:t>
            </a:r>
          </a:p>
          <a:p>
            <a:pPr eaLnBrk="1" hangingPunct="1">
              <a:buFont typeface="Arial" pitchFamily="34" charset="0"/>
              <a:buChar char="•"/>
            </a:pPr>
            <a:r>
              <a:rPr lang="en-US" sz="2000" b="1"/>
              <a:t>Favorite toys: trains, Disney figurines, markers</a:t>
            </a:r>
          </a:p>
          <a:p>
            <a:pPr eaLnBrk="1" hangingPunct="1">
              <a:buFont typeface="Arial" pitchFamily="34" charset="0"/>
              <a:buChar char="•"/>
            </a:pPr>
            <a:r>
              <a:rPr lang="en-US" sz="2000" b="1"/>
              <a:t>Tendency to tantrum</a:t>
            </a:r>
          </a:p>
          <a:p>
            <a:pPr eaLnBrk="1" hangingPunct="1">
              <a:buFont typeface="Arial" pitchFamily="34" charset="0"/>
              <a:buChar char="•"/>
            </a:pPr>
            <a:r>
              <a:rPr lang="en-US" sz="2000" b="1"/>
              <a:t>Difficult time following directions</a:t>
            </a:r>
          </a:p>
          <a:p>
            <a:pPr eaLnBrk="1" hangingPunct="1">
              <a:buFont typeface="Arial" pitchFamily="34" charset="0"/>
              <a:buChar char="•"/>
            </a:pPr>
            <a:r>
              <a:rPr lang="en-US" sz="2000" b="1"/>
              <a:t>Reacts strongly when told “no”</a:t>
            </a:r>
          </a:p>
        </p:txBody>
      </p:sp>
      <p:pic>
        <p:nvPicPr>
          <p:cNvPr id="1065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2987">
            <a:off x="3827463" y="4657725"/>
            <a:ext cx="14890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b="1" smtClean="0">
                <a:latin typeface="Arial-Bold"/>
              </a:rPr>
              <a:t>Putting It All Together</a:t>
            </a:r>
          </a:p>
        </p:txBody>
      </p:sp>
      <p:sp>
        <p:nvSpPr>
          <p:cNvPr id="107523" name="Rectangle 3"/>
          <p:cNvSpPr>
            <a:spLocks noGrp="1" noChangeArrowheads="1"/>
          </p:cNvSpPr>
          <p:nvPr>
            <p:ph type="body" idx="1"/>
          </p:nvPr>
        </p:nvSpPr>
        <p:spPr>
          <a:xfrm>
            <a:off x="685800" y="1676400"/>
            <a:ext cx="7772400" cy="4267200"/>
          </a:xfrm>
        </p:spPr>
        <p:txBody>
          <a:bodyPr/>
          <a:lstStyle/>
          <a:p>
            <a:pPr marL="0" indent="0" eaLnBrk="1" hangingPunct="1">
              <a:buFontTx/>
              <a:buNone/>
            </a:pPr>
            <a:r>
              <a:rPr lang="en-US" sz="4000" dirty="0" smtClean="0">
                <a:solidFill>
                  <a:srgbClr val="870E15"/>
                </a:solidFill>
              </a:rPr>
              <a:t>Drew can find transitions to be very challenging. </a:t>
            </a:r>
            <a:r>
              <a:rPr lang="en-US" sz="4000" dirty="0">
                <a:solidFill>
                  <a:srgbClr val="870E15"/>
                </a:solidFill>
              </a:rPr>
              <a:t>U</a:t>
            </a:r>
            <a:r>
              <a:rPr lang="en-US" sz="4000" dirty="0" smtClean="0">
                <a:solidFill>
                  <a:srgbClr val="870E15"/>
                </a:solidFill>
              </a:rPr>
              <a:t>se the Adaptation Notes to think about ways in which you can help him be successful during transitions.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629400" y="1066800"/>
            <a:ext cx="2590800" cy="4525963"/>
          </a:xfrm>
        </p:spPr>
        <p:txBody>
          <a:bodyPr/>
          <a:lstStyle/>
          <a:p>
            <a:r>
              <a:rPr lang="en-US" sz="3600" dirty="0" smtClean="0">
                <a:solidFill>
                  <a:schemeClr val="tx2"/>
                </a:solidFill>
                <a:ea typeface="ＭＳ Ｐゴシック" pitchFamily="34" charset="-128"/>
                <a:hlinkClick r:id="rId2"/>
              </a:rPr>
              <a:t>Handouts on EBP </a:t>
            </a:r>
            <a:r>
              <a:rPr lang="en-US" sz="3600" dirty="0" smtClean="0">
                <a:solidFill>
                  <a:schemeClr val="tx2"/>
                </a:solidFill>
                <a:ea typeface="ＭＳ Ｐゴシック" pitchFamily="34" charset="-128"/>
                <a:hlinkClick r:id="rId2"/>
              </a:rPr>
              <a:t>that Support Inclusion</a:t>
            </a:r>
            <a:endParaRPr lang="en-US" sz="3600" dirty="0" smtClean="0">
              <a:solidFill>
                <a:schemeClr val="tx2"/>
              </a:solidFill>
              <a:ea typeface="ＭＳ Ｐゴシック" pitchFamily="34" charset="-128"/>
            </a:endParaRPr>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533400"/>
            <a:ext cx="61293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r"/>
            <a:r>
              <a:rPr lang="en-US" smtClean="0">
                <a:ea typeface="ＭＳ Ｐゴシック" pitchFamily="34" charset="-128"/>
              </a:rPr>
              <a:t>Read About It </a:t>
            </a:r>
          </a:p>
        </p:txBody>
      </p:sp>
      <p:pic>
        <p:nvPicPr>
          <p:cNvPr id="37891"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rot="20713918">
            <a:off x="867595" y="602842"/>
            <a:ext cx="4266226" cy="564877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ea typeface="ＭＳ Ｐゴシック" pitchFamily="34" charset="-128"/>
              </a:rPr>
              <a:t>See For Yourself</a:t>
            </a:r>
          </a:p>
        </p:txBody>
      </p:sp>
      <p:pic>
        <p:nvPicPr>
          <p:cNvPr id="39939" name="Picture 2" descr="bi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08225"/>
            <a:ext cx="5638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ea typeface="ＭＳ Ｐゴシック" pitchFamily="34" charset="-128"/>
              </a:rPr>
              <a:t>Find It Online</a:t>
            </a:r>
          </a:p>
        </p:txBody>
      </p:sp>
      <p:pic>
        <p:nvPicPr>
          <p:cNvPr id="40963" name="Picture 2" descr="Tour Begins this 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7832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2"/>
          <p:cNvSpPr txBox="1">
            <a:spLocks noChangeArrowheads="1"/>
          </p:cNvSpPr>
          <p:nvPr/>
        </p:nvSpPr>
        <p:spPr bwMode="auto">
          <a:xfrm>
            <a:off x="762000" y="4495800"/>
            <a:ext cx="441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800">
                <a:hlinkClick r:id="rId4"/>
              </a:rPr>
              <a:t>National Center to Improve Practice Early Childhood Guided Tour</a:t>
            </a:r>
            <a:endParaRPr lang="en-US" sz="2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4294967295"/>
          </p:nvPr>
        </p:nvSpPr>
        <p:spPr/>
        <p:txBody>
          <a:bodyPr/>
          <a:lstStyle/>
          <a:p>
            <a:pPr>
              <a:buFontTx/>
              <a:buNone/>
            </a:pPr>
            <a:r>
              <a:rPr lang="en-US" sz="2400" b="1" dirty="0" smtClean="0">
                <a:solidFill>
                  <a:srgbClr val="CC0000"/>
                </a:solidFill>
              </a:rPr>
              <a:t>	</a:t>
            </a:r>
          </a:p>
          <a:p>
            <a:pPr>
              <a:buFontTx/>
              <a:buNone/>
            </a:pPr>
            <a:r>
              <a:rPr lang="en-US" sz="2400" b="1" dirty="0" smtClean="0">
                <a:solidFill>
                  <a:srgbClr val="CC0000"/>
                </a:solidFill>
              </a:rPr>
              <a:t>	</a:t>
            </a:r>
            <a:endParaRPr lang="en-US" sz="2400" dirty="0" smtClean="0"/>
          </a:p>
        </p:txBody>
      </p:sp>
      <p:pic>
        <p:nvPicPr>
          <p:cNvPr id="6" name="Picture 2"/>
          <p:cNvPicPr>
            <a:picLocks noChangeAspect="1" noChangeArrowheads="1"/>
          </p:cNvPicPr>
          <p:nvPr/>
        </p:nvPicPr>
        <p:blipFill>
          <a:blip r:embed="rId3" cstate="print"/>
          <a:srcRect/>
          <a:stretch>
            <a:fillRect/>
          </a:stretch>
        </p:blipFill>
        <p:spPr bwMode="auto">
          <a:xfrm>
            <a:off x="0" y="1600200"/>
            <a:ext cx="9144000" cy="2295525"/>
          </a:xfrm>
          <a:prstGeom prst="rect">
            <a:avLst/>
          </a:prstGeom>
          <a:noFill/>
          <a:ln w="9525">
            <a:noFill/>
            <a:miter lim="800000"/>
            <a:headEnd/>
            <a:tailEnd/>
          </a:ln>
        </p:spPr>
      </p:pic>
      <p:sp>
        <p:nvSpPr>
          <p:cNvPr id="7" name="TextBox 2"/>
          <p:cNvSpPr txBox="1">
            <a:spLocks noChangeArrowheads="1"/>
          </p:cNvSpPr>
          <p:nvPr/>
        </p:nvSpPr>
        <p:spPr bwMode="auto">
          <a:xfrm>
            <a:off x="0" y="4038600"/>
            <a:ext cx="8839200" cy="1569660"/>
          </a:xfrm>
          <a:prstGeom prst="rect">
            <a:avLst/>
          </a:prstGeom>
          <a:noFill/>
          <a:ln w="9525">
            <a:noFill/>
            <a:miter lim="800000"/>
            <a:headEnd/>
            <a:tailEnd/>
          </a:ln>
        </p:spPr>
        <p:txBody>
          <a:bodyPr wrap="square">
            <a:spAutoFit/>
          </a:bodyPr>
          <a:lstStyle/>
          <a:p>
            <a:pPr fontAlgn="base">
              <a:spcBef>
                <a:spcPct val="0"/>
              </a:spcBef>
              <a:spcAft>
                <a:spcPct val="0"/>
              </a:spcAft>
              <a:buFont typeface="Arial" pitchFamily="34" charset="0"/>
              <a:buChar char="•"/>
            </a:pPr>
            <a:r>
              <a:rPr lang="en-US" sz="2400" dirty="0">
                <a:solidFill>
                  <a:srgbClr val="000000"/>
                </a:solidFill>
                <a:hlinkClick r:id="rId4"/>
              </a:rPr>
              <a:t>Embedded Learning Opportunities videos</a:t>
            </a:r>
            <a:endParaRPr lang="en-US" sz="2400" dirty="0">
              <a:solidFill>
                <a:srgbClr val="000000"/>
              </a:solidFill>
            </a:endParaRPr>
          </a:p>
          <a:p>
            <a:pPr fontAlgn="base">
              <a:spcBef>
                <a:spcPct val="0"/>
              </a:spcBef>
              <a:spcAft>
                <a:spcPct val="0"/>
              </a:spcAft>
            </a:pPr>
            <a:endParaRPr lang="en-US" sz="2400" dirty="0">
              <a:solidFill>
                <a:srgbClr val="000000"/>
              </a:solidFill>
            </a:endParaRPr>
          </a:p>
          <a:p>
            <a:pPr fontAlgn="base">
              <a:spcBef>
                <a:spcPct val="0"/>
              </a:spcBef>
              <a:spcAft>
                <a:spcPct val="0"/>
              </a:spcAft>
              <a:buFont typeface="Arial" pitchFamily="34" charset="0"/>
              <a:buChar char="•"/>
            </a:pPr>
            <a:r>
              <a:rPr lang="en-US" sz="2400" dirty="0">
                <a:solidFill>
                  <a:srgbClr val="000000"/>
                </a:solidFill>
                <a:hlinkClick r:id="rId4"/>
              </a:rPr>
              <a:t>Embedded Learning Opportunities resources </a:t>
            </a:r>
            <a:r>
              <a:rPr lang="en-US" sz="2400" dirty="0">
                <a:solidFill>
                  <a:srgbClr val="000000"/>
                </a:solidFill>
              </a:rPr>
              <a:t>(</a:t>
            </a:r>
            <a:r>
              <a:rPr lang="en-US" sz="2400" dirty="0" err="1">
                <a:solidFill>
                  <a:srgbClr val="000000"/>
                </a:solidFill>
              </a:rPr>
              <a:t>PowerPoints</a:t>
            </a:r>
            <a:r>
              <a:rPr lang="en-US" sz="2400" dirty="0">
                <a:solidFill>
                  <a:srgbClr val="000000"/>
                </a:solidFill>
              </a:rPr>
              <a:t>, presenter notes, handouts)</a:t>
            </a:r>
          </a:p>
        </p:txBody>
      </p:sp>
    </p:spTree>
    <p:extLst>
      <p:ext uri="{BB962C8B-B14F-4D97-AF65-F5344CB8AC3E}">
        <p14:creationId xmlns:p14="http://schemas.microsoft.com/office/powerpoint/2010/main" val="1361474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2-05-03 at 5.28.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283" y="1649231"/>
            <a:ext cx="6219451" cy="4980567"/>
          </a:xfrm>
          <a:prstGeom prst="rect">
            <a:avLst/>
          </a:prstGeom>
          <a:ln>
            <a:solidFill>
              <a:schemeClr val="bg1">
                <a:lumMod val="50000"/>
              </a:schemeClr>
            </a:solidFill>
          </a:ln>
          <a:effectLst>
            <a:outerShdw blurRad="50800" dist="38100" dir="2700000" algn="tl" rotWithShape="0">
              <a:srgbClr val="000000">
                <a:alpha val="43000"/>
              </a:srgbClr>
            </a:outerShdw>
          </a:effectLst>
        </p:spPr>
      </p:pic>
      <p:pic>
        <p:nvPicPr>
          <p:cNvPr id="10" name="Picture 9" descr="Screen shot 2012-05-03 at 8.05.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63299"/>
            <a:ext cx="9144000" cy="152241"/>
          </a:xfrm>
          <a:prstGeom prst="rect">
            <a:avLst/>
          </a:prstGeom>
        </p:spPr>
      </p:pic>
      <p:sp>
        <p:nvSpPr>
          <p:cNvPr id="11" name="TextBox 10"/>
          <p:cNvSpPr txBox="1"/>
          <p:nvPr/>
        </p:nvSpPr>
        <p:spPr>
          <a:xfrm>
            <a:off x="0" y="68467"/>
            <a:ext cx="9144000" cy="1077218"/>
          </a:xfrm>
          <a:prstGeom prst="rect">
            <a:avLst/>
          </a:prstGeom>
          <a:noFill/>
        </p:spPr>
        <p:txBody>
          <a:bodyPr wrap="square" rtlCol="0" anchor="ctr">
            <a:noAutofit/>
          </a:bodyPr>
          <a:lstStyle/>
          <a:p>
            <a:pPr algn="ctr"/>
            <a:r>
              <a:rPr lang="en-US" sz="3000" dirty="0" err="1" smtClean="0">
                <a:latin typeface="Century Gothic"/>
                <a:cs typeface="Century Gothic"/>
              </a:rPr>
              <a:t>SpecialQuest</a:t>
            </a:r>
            <a:r>
              <a:rPr lang="en-US" sz="3000" dirty="0" smtClean="0">
                <a:latin typeface="Century Gothic"/>
                <a:cs typeface="Century Gothic"/>
              </a:rPr>
              <a:t> Multimedia Training Library</a:t>
            </a:r>
            <a:endParaRPr lang="en-US" sz="3000" dirty="0">
              <a:latin typeface="Century Gothic"/>
              <a:cs typeface="Century Gothic"/>
            </a:endParaRPr>
          </a:p>
        </p:txBody>
      </p:sp>
      <p:sp>
        <p:nvSpPr>
          <p:cNvPr id="2" name="Title 1"/>
          <p:cNvSpPr>
            <a:spLocks noGrp="1"/>
          </p:cNvSpPr>
          <p:nvPr>
            <p:ph type="title"/>
          </p:nvPr>
        </p:nvSpPr>
        <p:spPr>
          <a:xfrm>
            <a:off x="0" y="155448"/>
            <a:ext cx="9144000" cy="1252728"/>
          </a:xfrm>
        </p:spPr>
        <p:txBody>
          <a:bodyPr>
            <a:noAutofit/>
          </a:bodyPr>
          <a:lstStyle/>
          <a:p>
            <a:r>
              <a:rPr lang="en-US" sz="3600" dirty="0" err="1" smtClean="0">
                <a:hlinkClick r:id="rId5"/>
              </a:rPr>
              <a:t>SpecialQuest</a:t>
            </a:r>
            <a:r>
              <a:rPr lang="en-US" sz="3600" dirty="0" smtClean="0">
                <a:hlinkClick r:id="rId5"/>
              </a:rPr>
              <a:t> Multimedia Training Library</a:t>
            </a:r>
            <a:endParaRPr lang="en-US" sz="3600" dirty="0"/>
          </a:p>
        </p:txBody>
      </p:sp>
    </p:spTree>
    <p:extLst>
      <p:ext uri="{BB962C8B-B14F-4D97-AF65-F5344CB8AC3E}">
        <p14:creationId xmlns:p14="http://schemas.microsoft.com/office/powerpoint/2010/main" val="2297789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2324100" y="390525"/>
            <a:ext cx="4495800" cy="6076950"/>
          </a:xfrm>
          <a:prstGeom prst="rect">
            <a:avLst/>
          </a:prstGeom>
          <a:noFill/>
          <a:ln w="9525">
            <a:noFill/>
            <a:miter lim="800000"/>
            <a:headEnd/>
            <a:tailEnd/>
          </a:ln>
        </p:spPr>
      </p:pic>
    </p:spTree>
    <p:extLst>
      <p:ext uri="{BB962C8B-B14F-4D97-AF65-F5344CB8AC3E}">
        <p14:creationId xmlns:p14="http://schemas.microsoft.com/office/powerpoint/2010/main" val="529250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533400" y="1371600"/>
            <a:ext cx="8001000" cy="5262563"/>
          </a:xfrm>
          <a:prstGeom prst="rect">
            <a:avLst/>
          </a:prstGeom>
          <a:noFill/>
          <a:ln w="9525">
            <a:noFill/>
            <a:miter lim="800000"/>
            <a:headEnd/>
            <a:tailEnd/>
          </a:ln>
        </p:spPr>
        <p:txBody>
          <a:bodyPr>
            <a:spAutoFit/>
          </a:bodyPr>
          <a:lstStyle/>
          <a:p>
            <a:pPr algn="ctr" fontAlgn="base">
              <a:spcBef>
                <a:spcPct val="0"/>
              </a:spcBef>
              <a:spcAft>
                <a:spcPct val="0"/>
              </a:spcAft>
            </a:pPr>
            <a:r>
              <a:rPr lang="en-US" sz="7200" dirty="0">
                <a:solidFill>
                  <a:srgbClr val="0070C0"/>
                </a:solidFill>
                <a:latin typeface="Georgia" pitchFamily="18" charset="0"/>
              </a:rPr>
              <a:t>CULTURAL</a:t>
            </a:r>
          </a:p>
          <a:p>
            <a:pPr algn="ctr" fontAlgn="base">
              <a:spcBef>
                <a:spcPct val="0"/>
              </a:spcBef>
              <a:spcAft>
                <a:spcPct val="0"/>
              </a:spcAft>
            </a:pPr>
            <a:r>
              <a:rPr lang="en-US" sz="7200" dirty="0">
                <a:solidFill>
                  <a:srgbClr val="0070C0"/>
                </a:solidFill>
                <a:latin typeface="Georgia" pitchFamily="18" charset="0"/>
              </a:rPr>
              <a:t>COMPETENCY:</a:t>
            </a:r>
          </a:p>
          <a:p>
            <a:pPr algn="ctr" fontAlgn="base">
              <a:spcBef>
                <a:spcPct val="0"/>
              </a:spcBef>
              <a:spcAft>
                <a:spcPct val="0"/>
              </a:spcAft>
            </a:pPr>
            <a:r>
              <a:rPr lang="en-US" sz="3200" b="1" dirty="0">
                <a:solidFill>
                  <a:prstClr val="black"/>
                </a:solidFill>
                <a:latin typeface="Georgia" pitchFamily="18" charset="0"/>
              </a:rPr>
              <a:t>WHAT IT IS AND WHY IT MATTERS</a:t>
            </a:r>
          </a:p>
          <a:p>
            <a:pPr algn="ctr" fontAlgn="base">
              <a:spcBef>
                <a:spcPct val="0"/>
              </a:spcBef>
              <a:spcAft>
                <a:spcPct val="0"/>
              </a:spcAft>
            </a:pPr>
            <a:endParaRPr lang="en-US" sz="3200" b="1" dirty="0">
              <a:solidFill>
                <a:prstClr val="black"/>
              </a:solidFill>
              <a:latin typeface="Georgia" pitchFamily="18" charset="0"/>
            </a:endParaRPr>
          </a:p>
          <a:p>
            <a:pPr algn="ctr" fontAlgn="base">
              <a:spcBef>
                <a:spcPct val="0"/>
              </a:spcBef>
              <a:spcAft>
                <a:spcPct val="0"/>
              </a:spcAft>
            </a:pPr>
            <a:r>
              <a:rPr lang="en-US" sz="3200" b="1" dirty="0">
                <a:solidFill>
                  <a:prstClr val="black"/>
                </a:solidFill>
                <a:latin typeface="Arial" charset="0"/>
                <a:hlinkClick r:id="rId2"/>
              </a:rPr>
              <a:t>http://www.californiatomorrow.org</a:t>
            </a:r>
            <a:r>
              <a:rPr lang="en-US" sz="3200" b="1" dirty="0" smtClean="0">
                <a:solidFill>
                  <a:prstClr val="black"/>
                </a:solidFill>
                <a:latin typeface="Arial" charset="0"/>
                <a:hlinkClick r:id="rId2"/>
              </a:rPr>
              <a:t>/</a:t>
            </a:r>
            <a:br>
              <a:rPr lang="en-US" sz="3200" b="1" dirty="0" smtClean="0">
                <a:solidFill>
                  <a:prstClr val="black"/>
                </a:solidFill>
                <a:latin typeface="Arial" charset="0"/>
                <a:hlinkClick r:id="rId2"/>
              </a:rPr>
            </a:br>
            <a:r>
              <a:rPr lang="en-US" sz="3200" b="1" dirty="0" smtClean="0">
                <a:solidFill>
                  <a:prstClr val="black"/>
                </a:solidFill>
                <a:latin typeface="Arial" charset="0"/>
                <a:hlinkClick r:id="rId2"/>
              </a:rPr>
              <a:t>media/ccompetecy.pdf</a:t>
            </a:r>
            <a:endParaRPr lang="en-US" sz="3200" b="1" dirty="0">
              <a:solidFill>
                <a:prstClr val="black"/>
              </a:solidFill>
              <a:latin typeface="Arial" charset="0"/>
            </a:endParaRPr>
          </a:p>
          <a:p>
            <a:pPr algn="ctr" fontAlgn="base">
              <a:spcBef>
                <a:spcPct val="0"/>
              </a:spcBef>
              <a:spcAft>
                <a:spcPct val="0"/>
              </a:spcAft>
            </a:pPr>
            <a:endParaRPr lang="en-US" sz="3200" dirty="0">
              <a:solidFill>
                <a:prstClr val="black"/>
              </a:solidFill>
              <a:latin typeface="Arial" charset="0"/>
            </a:endParaRPr>
          </a:p>
          <a:p>
            <a:pPr algn="ctr" fontAlgn="base">
              <a:spcBef>
                <a:spcPct val="0"/>
              </a:spcBef>
              <a:spcAft>
                <a:spcPct val="0"/>
              </a:spcAft>
            </a:pPr>
            <a:endParaRPr lang="en-US" sz="3200" dirty="0">
              <a:solidFill>
                <a:prstClr val="black"/>
              </a:solidFill>
              <a:latin typeface="Georgia" pitchFamily="18" charset="0"/>
            </a:endParaRPr>
          </a:p>
        </p:txBody>
      </p:sp>
    </p:spTree>
    <p:extLst>
      <p:ext uri="{BB962C8B-B14F-4D97-AF65-F5344CB8AC3E}">
        <p14:creationId xmlns:p14="http://schemas.microsoft.com/office/powerpoint/2010/main" val="469020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2-05-03 at 8.05.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3299"/>
            <a:ext cx="9144000" cy="152241"/>
          </a:xfrm>
          <a:prstGeom prst="rect">
            <a:avLst/>
          </a:prstGeom>
        </p:spPr>
      </p:pic>
      <p:sp>
        <p:nvSpPr>
          <p:cNvPr id="13" name="TextBox 12"/>
          <p:cNvSpPr txBox="1"/>
          <p:nvPr/>
        </p:nvSpPr>
        <p:spPr>
          <a:xfrm>
            <a:off x="0" y="68467"/>
            <a:ext cx="9144000" cy="1077218"/>
          </a:xfrm>
          <a:prstGeom prst="rect">
            <a:avLst/>
          </a:prstGeom>
          <a:noFill/>
        </p:spPr>
        <p:txBody>
          <a:bodyPr wrap="square" rtlCol="0" anchor="ctr">
            <a:noAutofit/>
          </a:bodyPr>
          <a:lstStyle/>
          <a:p>
            <a:pPr algn="ctr"/>
            <a:r>
              <a:rPr lang="en-US" sz="3000" dirty="0" smtClean="0">
                <a:latin typeface="Century Gothic"/>
                <a:cs typeface="Century Gothic"/>
              </a:rPr>
              <a:t>National Center on Quality </a:t>
            </a:r>
            <a:br>
              <a:rPr lang="en-US" sz="3000" dirty="0" smtClean="0">
                <a:latin typeface="Century Gothic"/>
                <a:cs typeface="Century Gothic"/>
              </a:rPr>
            </a:br>
            <a:r>
              <a:rPr lang="en-US" sz="3000" dirty="0" smtClean="0">
                <a:latin typeface="Century Gothic"/>
                <a:cs typeface="Century Gothic"/>
              </a:rPr>
              <a:t>Teaching and Learning</a:t>
            </a:r>
            <a:endParaRPr lang="en-US" sz="3000" dirty="0">
              <a:latin typeface="Century Gothic"/>
              <a:cs typeface="Century Gothic"/>
            </a:endParaRPr>
          </a:p>
        </p:txBody>
      </p:sp>
      <p:pic>
        <p:nvPicPr>
          <p:cNvPr id="5" name="Picture 4"/>
          <p:cNvPicPr>
            <a:picLocks noChangeAspect="1"/>
          </p:cNvPicPr>
          <p:nvPr/>
        </p:nvPicPr>
        <p:blipFill>
          <a:blip r:embed="rId4"/>
          <a:stretch>
            <a:fillRect/>
          </a:stretch>
        </p:blipFill>
        <p:spPr>
          <a:xfrm>
            <a:off x="705274" y="1502515"/>
            <a:ext cx="5900574" cy="5211976"/>
          </a:xfrm>
          <a:prstGeom prst="rect">
            <a:avLst/>
          </a:prstGeom>
          <a:ln w="9525">
            <a:solidFill>
              <a:schemeClr val="bg1">
                <a:lumMod val="50000"/>
              </a:schemeClr>
            </a:solidFill>
          </a:ln>
          <a:effectLst>
            <a:outerShdw blurRad="50800" dist="38100" dir="2700000" algn="tl" rotWithShape="0">
              <a:srgbClr val="000000">
                <a:alpha val="43000"/>
              </a:srgbClr>
            </a:outerShdw>
          </a:effectLst>
        </p:spPr>
      </p:pic>
      <p:sp>
        <p:nvSpPr>
          <p:cNvPr id="14" name="TextBox 13"/>
          <p:cNvSpPr txBox="1"/>
          <p:nvPr/>
        </p:nvSpPr>
        <p:spPr>
          <a:xfrm>
            <a:off x="6697623" y="3361942"/>
            <a:ext cx="2313725" cy="830997"/>
          </a:xfrm>
          <a:prstGeom prst="rect">
            <a:avLst/>
          </a:prstGeom>
          <a:noFill/>
        </p:spPr>
        <p:txBody>
          <a:bodyPr wrap="square" rtlCol="0">
            <a:spAutoFit/>
          </a:bodyPr>
          <a:lstStyle/>
          <a:p>
            <a:pPr algn="ctr"/>
            <a:r>
              <a:rPr lang="en-US" sz="2400" dirty="0" smtClean="0"/>
              <a:t>New Web Site</a:t>
            </a:r>
            <a:br>
              <a:rPr lang="en-US" sz="2400" dirty="0" smtClean="0"/>
            </a:br>
            <a:r>
              <a:rPr lang="en-US" sz="2400" dirty="0" smtClean="0"/>
              <a:t>Launch!</a:t>
            </a:r>
            <a:endParaRPr lang="en-US" sz="2400" dirty="0"/>
          </a:p>
        </p:txBody>
      </p:sp>
      <p:sp>
        <p:nvSpPr>
          <p:cNvPr id="2" name="Title 1"/>
          <p:cNvSpPr>
            <a:spLocks noGrp="1"/>
          </p:cNvSpPr>
          <p:nvPr>
            <p:ph type="title"/>
          </p:nvPr>
        </p:nvSpPr>
        <p:spPr>
          <a:xfrm>
            <a:off x="0" y="155448"/>
            <a:ext cx="9144000" cy="1252728"/>
          </a:xfrm>
        </p:spPr>
        <p:txBody>
          <a:bodyPr>
            <a:noAutofit/>
          </a:bodyPr>
          <a:lstStyle/>
          <a:p>
            <a:r>
              <a:rPr lang="en-US" sz="3200" dirty="0" smtClean="0">
                <a:hlinkClick r:id="rId5"/>
              </a:rPr>
              <a:t>National Center for Quality Teaching and Learning</a:t>
            </a:r>
            <a:endParaRPr lang="en-US" sz="32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46129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3811"/>
            <a:ext cx="8229600" cy="4625609"/>
          </a:xfrm>
        </p:spPr>
        <p:txBody>
          <a:bodyPr>
            <a:normAutofit lnSpcReduction="10000"/>
          </a:bodyPr>
          <a:lstStyle/>
          <a:p>
            <a:pPr marL="118872" indent="0">
              <a:buNone/>
            </a:pPr>
            <a:r>
              <a:rPr lang="en-US" b="1" dirty="0" smtClean="0">
                <a:hlinkClick r:id="rId2"/>
              </a:rPr>
              <a:t>Multicultural Principles for Head Start</a:t>
            </a:r>
          </a:p>
          <a:p>
            <a:pPr marL="118872" indent="0">
              <a:buNone/>
            </a:pPr>
            <a:r>
              <a:rPr lang="en-US" b="1" dirty="0" smtClean="0">
                <a:hlinkClick r:id="rId2"/>
              </a:rPr>
              <a:t>Programs Serving Children Ages Birth</a:t>
            </a:r>
          </a:p>
          <a:p>
            <a:pPr marL="118872" indent="0">
              <a:buNone/>
            </a:pPr>
            <a:r>
              <a:rPr lang="en-US" b="1" dirty="0" smtClean="0">
                <a:hlinkClick r:id="rId2"/>
              </a:rPr>
              <a:t>To Five</a:t>
            </a:r>
            <a:endParaRPr lang="en-US" b="1" dirty="0" smtClean="0"/>
          </a:p>
          <a:p>
            <a:r>
              <a:rPr lang="en-US" dirty="0" smtClean="0"/>
              <a:t>Organized around 10 principles</a:t>
            </a:r>
          </a:p>
          <a:p>
            <a:pPr lvl="1"/>
            <a:r>
              <a:rPr lang="en-US" sz="2400" dirty="0" smtClean="0"/>
              <a:t>Every individual is rooted in culture</a:t>
            </a:r>
          </a:p>
          <a:p>
            <a:pPr lvl="1"/>
            <a:r>
              <a:rPr lang="en-US" sz="2400" dirty="0" smtClean="0"/>
              <a:t>The cultural groups in the communities and families of each program are the primary sources for culturally relevant programming</a:t>
            </a:r>
          </a:p>
          <a:p>
            <a:r>
              <a:rPr lang="en-US" dirty="0" smtClean="0"/>
              <a:t>Questions to support reflection, planning, and policy development</a:t>
            </a:r>
          </a:p>
          <a:p>
            <a:pPr marL="118872" indent="0">
              <a:buNone/>
            </a:pPr>
            <a:endParaRPr lang="en-US" sz="2200" dirty="0" smtClean="0"/>
          </a:p>
          <a:p>
            <a:endParaRPr lang="en-US" dirty="0" smtClean="0"/>
          </a:p>
          <a:p>
            <a:pPr lvl="1"/>
            <a:endParaRPr lang="en-US" sz="2400" dirty="0"/>
          </a:p>
        </p:txBody>
      </p:sp>
      <p:pic>
        <p:nvPicPr>
          <p:cNvPr id="2050" name="Picture 2" descr="Multicultural Principles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971" y="1295400"/>
            <a:ext cx="1513115" cy="217401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064824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NAEYC Resource</a:t>
            </a:r>
            <a:endParaRPr lang="en-US" dirty="0"/>
          </a:p>
        </p:txBody>
      </p:sp>
      <p:sp>
        <p:nvSpPr>
          <p:cNvPr id="3" name="Content Placeholder 2"/>
          <p:cNvSpPr>
            <a:spLocks noGrp="1"/>
          </p:cNvSpPr>
          <p:nvPr>
            <p:ph idx="1"/>
          </p:nvPr>
        </p:nvSpPr>
        <p:spPr/>
        <p:txBody>
          <a:bodyPr>
            <a:normAutofit/>
          </a:bodyPr>
          <a:lstStyle/>
          <a:p>
            <a:pPr marL="118872" indent="0">
              <a:buNone/>
            </a:pPr>
            <a:endParaRPr lang="en-US" dirty="0"/>
          </a:p>
          <a:p>
            <a:pPr marL="118872" indent="0">
              <a:buNone/>
            </a:pPr>
            <a:endParaRPr lang="en-US" dirty="0"/>
          </a:p>
        </p:txBody>
      </p:sp>
      <p:sp>
        <p:nvSpPr>
          <p:cNvPr id="4" name="Rectangle 3"/>
          <p:cNvSpPr/>
          <p:nvPr/>
        </p:nvSpPr>
        <p:spPr>
          <a:xfrm>
            <a:off x="609600" y="2438400"/>
            <a:ext cx="8001000" cy="2862322"/>
          </a:xfrm>
          <a:prstGeom prst="rect">
            <a:avLst/>
          </a:prstGeom>
        </p:spPr>
        <p:txBody>
          <a:bodyPr wrap="square">
            <a:spAutoFit/>
          </a:bodyPr>
          <a:lstStyle/>
          <a:p>
            <a:pPr marL="118872"/>
            <a:r>
              <a:rPr lang="en-US" sz="3200" dirty="0" smtClean="0"/>
              <a:t>Quality Benchmark for Cultural Competence Tool </a:t>
            </a:r>
          </a:p>
          <a:p>
            <a:pPr marL="861822" lvl="1" indent="-285750">
              <a:buFont typeface="Arial" pitchFamily="34" charset="0"/>
              <a:buChar char="•"/>
            </a:pPr>
            <a:r>
              <a:rPr lang="en-US" sz="2000" dirty="0" smtClean="0"/>
              <a:t>Seven </a:t>
            </a:r>
            <a:r>
              <a:rPr lang="en-US" sz="2000" dirty="0"/>
              <a:t>core concepts of cultural competence, ideas for implementing culturally competent approaches in early childhood programs, and ideas for evaluating or measuring levels of cultural competence</a:t>
            </a:r>
            <a:endParaRPr lang="en-US" sz="2000" dirty="0" smtClean="0"/>
          </a:p>
          <a:p>
            <a:pPr marL="118872" indent="0">
              <a:buNone/>
            </a:pPr>
            <a:endParaRPr lang="en-US" dirty="0"/>
          </a:p>
          <a:p>
            <a:pPr marL="118872" indent="0">
              <a:buNone/>
            </a:pPr>
            <a:endParaRPr lang="en-US" dirty="0"/>
          </a:p>
        </p:txBody>
      </p:sp>
    </p:spTree>
    <p:extLst>
      <p:ext uri="{BB962C8B-B14F-4D97-AF65-F5344CB8AC3E}">
        <p14:creationId xmlns:p14="http://schemas.microsoft.com/office/powerpoint/2010/main" val="259305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514600" y="3857625"/>
            <a:ext cx="457200" cy="18288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9" name="Rectangle 38"/>
          <p:cNvSpPr/>
          <p:nvPr/>
        </p:nvSpPr>
        <p:spPr>
          <a:xfrm>
            <a:off x="5715000" y="3857625"/>
            <a:ext cx="685800" cy="1828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21508" name="Picture 2" descr="U:\MODULES\Inclusion Modules\foundations of inclusion\images\New Foundation Photos\_dads8_Vertical.jpg"/>
          <p:cNvPicPr>
            <a:picLocks noChangeAspect="1" noChangeArrowheads="1"/>
          </p:cNvPicPr>
          <p:nvPr>
            <p:custDataLst>
              <p:tags r:id="rId2"/>
            </p:custDataLst>
          </p:nvPr>
        </p:nvPicPr>
        <p:blipFill>
          <a:blip r:embed="rId11">
            <a:extLst>
              <a:ext uri="{28A0092B-C50C-407E-A947-70E740481C1C}">
                <a14:useLocalDpi xmlns:a14="http://schemas.microsoft.com/office/drawing/2010/main" val="0"/>
              </a:ext>
            </a:extLst>
          </a:blip>
          <a:srcRect/>
          <a:stretch>
            <a:fillRect/>
          </a:stretch>
        </p:blipFill>
        <p:spPr bwMode="auto">
          <a:xfrm>
            <a:off x="4114800" y="228600"/>
            <a:ext cx="13874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U:\MODULES\Inclusion Modules\foundations of inclusion\images\New Foundation Photos\_DSC03357.jpg"/>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6096000" y="228600"/>
            <a:ext cx="25098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U:\MODULES\Inclusion Modules\foundations of inclusion\images\New Foundation Photos\497_grandma's_story.jpg"/>
          <p:cNvPicPr>
            <a:picLocks noChangeAspect="1" noChangeArrowheads="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625475" y="228600"/>
            <a:ext cx="28797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5" descr="U:\MODULES\Inclusion Modules\foundations of inclusion\images\New Foundation Photos\000758_boy_with_pumpkin.jpg"/>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2971800" y="3857625"/>
            <a:ext cx="12223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6" descr="U:\MODULES\Inclusion Modules\foundations of inclusion\images\New Foundation Photos\495_climbing_ladder.jpg"/>
          <p:cNvPicPr>
            <a:picLocks noChangeAspect="1" noChangeArrowheads="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6386513" y="3857625"/>
            <a:ext cx="22240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7" descr="U:\MODULES\Inclusion Modules\foundations of inclusion\images\New Foundation Photos\1173.jpg"/>
          <p:cNvPicPr>
            <a:picLocks noChangeAspect="1" noChangeArrowheads="1"/>
          </p:cNvPicPr>
          <p:nvPr>
            <p:custDataLst>
              <p:tags r:id="rId7"/>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4572000" y="3857625"/>
            <a:ext cx="12001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8" descr="U:\MODULES\Inclusion Modules\foundations of inclusion\images\New Foundation Photos\1530_father_kissing_son.jpg"/>
          <p:cNvPicPr>
            <a:picLocks noChangeAspect="1" noChangeArrowheads="1"/>
          </p:cNvPicPr>
          <p:nvPr>
            <p:custDataLst>
              <p:tags r:id="rId8"/>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593725" y="3857625"/>
            <a:ext cx="19764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a:xfrm>
            <a:off x="5486400" y="228600"/>
            <a:ext cx="609600" cy="1828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1" name="Rectangle 50"/>
          <p:cNvSpPr/>
          <p:nvPr/>
        </p:nvSpPr>
        <p:spPr>
          <a:xfrm>
            <a:off x="3505200" y="228600"/>
            <a:ext cx="609600" cy="182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2" name="Rectangle 51"/>
          <p:cNvSpPr/>
          <p:nvPr/>
        </p:nvSpPr>
        <p:spPr>
          <a:xfrm>
            <a:off x="4191000" y="3857625"/>
            <a:ext cx="381000" cy="18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nvGrpSpPr>
          <p:cNvPr id="21518" name="Group 52"/>
          <p:cNvGrpSpPr>
            <a:grpSpLocks/>
          </p:cNvGrpSpPr>
          <p:nvPr/>
        </p:nvGrpSpPr>
        <p:grpSpPr bwMode="auto">
          <a:xfrm>
            <a:off x="990600" y="1600200"/>
            <a:ext cx="7431088" cy="2262188"/>
            <a:chOff x="735505" y="4413409"/>
            <a:chExt cx="7430239" cy="2261413"/>
          </a:xfrm>
        </p:grpSpPr>
        <p:sp>
          <p:nvSpPr>
            <p:cNvPr id="54" name="TextBox 53"/>
            <p:cNvSpPr txBox="1"/>
            <p:nvPr/>
          </p:nvSpPr>
          <p:spPr>
            <a:xfrm>
              <a:off x="735505" y="4413409"/>
              <a:ext cx="7430239" cy="2215391"/>
            </a:xfrm>
            <a:prstGeom prst="rect">
              <a:avLst/>
            </a:prstGeom>
            <a:noFill/>
          </p:spPr>
          <p:txBody>
            <a:bodyPr wrap="none">
              <a:spAutoFit/>
            </a:bodyPr>
            <a:lstStyle/>
            <a:p>
              <a:pPr>
                <a:defRPr/>
              </a:pPr>
              <a:r>
                <a:rPr lang="en-US" sz="13800" dirty="0">
                  <a:solidFill>
                    <a:srgbClr val="000000">
                      <a:lumMod val="75000"/>
                    </a:srgbClr>
                  </a:solidFill>
                  <a:latin typeface="Britannic Bold" pitchFamily="34" charset="0"/>
                  <a:cs typeface="Arial" pitchFamily="34" charset="0"/>
                </a:rPr>
                <a:t>CONNECT</a:t>
              </a:r>
            </a:p>
          </p:txBody>
        </p:sp>
        <p:sp>
          <p:nvSpPr>
            <p:cNvPr id="55" name="TextBox 54"/>
            <p:cNvSpPr txBox="1"/>
            <p:nvPr/>
          </p:nvSpPr>
          <p:spPr>
            <a:xfrm>
              <a:off x="872014" y="6213017"/>
              <a:ext cx="7157220" cy="461805"/>
            </a:xfrm>
            <a:prstGeom prst="rect">
              <a:avLst/>
            </a:prstGeom>
            <a:noFill/>
          </p:spPr>
          <p:txBody>
            <a:bodyPr wrap="none">
              <a:spAutoFit/>
            </a:bodyPr>
            <a:lstStyle/>
            <a:p>
              <a:pPr>
                <a:defRPr/>
              </a:pPr>
              <a:r>
                <a:rPr lang="en-US" sz="2400" dirty="0">
                  <a:solidFill>
                    <a:srgbClr val="FFFFFF">
                      <a:lumMod val="75000"/>
                    </a:srgbClr>
                  </a:solidFill>
                  <a:cs typeface="Arial" pitchFamily="34" charset="0"/>
                </a:rPr>
                <a:t>The Center to Mobilize Early Childhood Knowledge</a:t>
              </a:r>
            </a:p>
          </p:txBody>
        </p:sp>
      </p:grpSp>
      <p:sp>
        <p:nvSpPr>
          <p:cNvPr id="21519" name="TextBox 22"/>
          <p:cNvSpPr txBox="1">
            <a:spLocks noChangeArrowheads="1"/>
          </p:cNvSpPr>
          <p:nvPr/>
        </p:nvSpPr>
        <p:spPr bwMode="auto">
          <a:xfrm>
            <a:off x="228600" y="6096000"/>
            <a:ext cx="830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600" b="1" dirty="0">
                <a:solidFill>
                  <a:srgbClr val="000000"/>
                </a:solidFill>
                <a:latin typeface="Calibri" pitchFamily="34" charset="0"/>
                <a:hlinkClick r:id="rId18"/>
              </a:rPr>
              <a:t>http</a:t>
            </a:r>
            <a:r>
              <a:rPr lang="en-US" sz="3600" b="1" dirty="0" smtClean="0">
                <a:solidFill>
                  <a:srgbClr val="000000"/>
                </a:solidFill>
                <a:latin typeface="Calibri" pitchFamily="34" charset="0"/>
                <a:hlinkClick r:id="rId18"/>
              </a:rPr>
              <a:t>://connect.fpg.unc.edu/</a:t>
            </a:r>
            <a:endParaRPr lang="en-US" sz="3600" b="1" dirty="0" smtClean="0">
              <a:solidFill>
                <a:srgbClr val="000000"/>
              </a:solidFill>
              <a:latin typeface="Calibri" pitchFamily="34" charset="0"/>
            </a:endParaRPr>
          </a:p>
          <a:p>
            <a:pPr eaLnBrk="1" fontAlgn="base" hangingPunct="1">
              <a:spcBef>
                <a:spcPct val="0"/>
              </a:spcBef>
              <a:spcAft>
                <a:spcPct val="0"/>
              </a:spcAft>
            </a:pPr>
            <a:endParaRPr lang="en-US" sz="2400" dirty="0">
              <a:solidFill>
                <a:srgbClr val="000000"/>
              </a:solidFill>
              <a:latin typeface="Calibri" pitchFamily="34" charset="0"/>
            </a:endParaRPr>
          </a:p>
          <a:p>
            <a:pPr eaLnBrk="1" fontAlgn="base" hangingPunct="1">
              <a:spcBef>
                <a:spcPct val="0"/>
              </a:spcBef>
              <a:spcAft>
                <a:spcPct val="0"/>
              </a:spcAft>
            </a:pPr>
            <a:endParaRPr lang="en-US" sz="2400" dirty="0">
              <a:solidFill>
                <a:srgbClr val="000000"/>
              </a:solidFill>
              <a:latin typeface="Calibri" pitchFamily="34" charset="0"/>
            </a:endParaRPr>
          </a:p>
        </p:txBody>
      </p:sp>
    </p:spTree>
    <p:custDataLst>
      <p:tags r:id="rId1"/>
    </p:custDataLst>
    <p:extLst>
      <p:ext uri="{BB962C8B-B14F-4D97-AF65-F5344CB8AC3E}">
        <p14:creationId xmlns:p14="http://schemas.microsoft.com/office/powerpoint/2010/main" val="3873713127"/>
      </p:ext>
    </p:extLst>
  </p:cSld>
  <p:clrMapOvr>
    <a:masterClrMapping/>
  </p:clrMapOvr>
  <p:transition spd="med" advTm="1714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Fred Rogers Center Early Learning Environment</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algn="r"/>
            <a:r>
              <a:rPr lang="en-US" sz="4400" b="1" dirty="0">
                <a:hlinkClick r:id="rId2"/>
              </a:rPr>
              <a:t>Curriculum </a:t>
            </a:r>
            <a:r>
              <a:rPr lang="en-US" sz="4400" b="1" dirty="0" smtClean="0">
                <a:hlinkClick r:id="rId2"/>
              </a:rPr>
              <a:t>Toolkit</a:t>
            </a:r>
            <a:endParaRPr lang="en-US" sz="4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432816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050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Natural Resource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838200"/>
            <a:ext cx="757047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8077" y="2743200"/>
            <a:ext cx="709632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US" smtClean="0"/>
          </a:p>
        </p:txBody>
      </p:sp>
      <p:sp>
        <p:nvSpPr>
          <p:cNvPr id="61443" name="Text Placeholder 2"/>
          <p:cNvSpPr>
            <a:spLocks noGrp="1"/>
          </p:cNvSpPr>
          <p:nvPr>
            <p:ph type="body" sz="half" idx="1"/>
          </p:nvPr>
        </p:nvSpPr>
        <p:spPr>
          <a:xfrm>
            <a:off x="228600" y="3429000"/>
            <a:ext cx="8610600" cy="3230563"/>
          </a:xfrm>
        </p:spPr>
        <p:txBody>
          <a:bodyPr/>
          <a:lstStyle/>
          <a:p>
            <a:pPr>
              <a:buFontTx/>
              <a:buNone/>
            </a:pPr>
            <a:r>
              <a:rPr lang="en-US" sz="4800" dirty="0" smtClean="0">
                <a:hlinkClick r:id="rId2"/>
              </a:rPr>
              <a:t>http://csefel.vanderbilt.edu/</a:t>
            </a:r>
            <a:endParaRPr lang="en-US" sz="4800" dirty="0" smtClean="0"/>
          </a:p>
          <a:p>
            <a:pPr>
              <a:buFontTx/>
              <a:buNone/>
            </a:pPr>
            <a:endParaRPr lang="en-US" sz="4800" dirty="0" smtClean="0"/>
          </a:p>
        </p:txBody>
      </p:sp>
      <p:pic>
        <p:nvPicPr>
          <p:cNvPr id="61444" name="Picture 2"/>
          <p:cNvPicPr>
            <a:picLocks noChangeAspect="1" noChangeArrowheads="1"/>
          </p:cNvPicPr>
          <p:nvPr/>
        </p:nvPicPr>
        <p:blipFill>
          <a:blip r:embed="rId3" cstate="print"/>
          <a:srcRect/>
          <a:stretch>
            <a:fillRect/>
          </a:stretch>
        </p:blipFill>
        <p:spPr bwMode="auto">
          <a:xfrm>
            <a:off x="228600" y="609600"/>
            <a:ext cx="8629650" cy="2362200"/>
          </a:xfrm>
          <a:prstGeom prst="rect">
            <a:avLst/>
          </a:prstGeom>
          <a:noFill/>
          <a:ln w="9525">
            <a:noFill/>
            <a:miter lim="800000"/>
            <a:headEnd/>
            <a:tailEnd/>
          </a:ln>
        </p:spPr>
      </p:pic>
    </p:spTree>
    <p:extLst>
      <p:ext uri="{BB962C8B-B14F-4D97-AF65-F5344CB8AC3E}">
        <p14:creationId xmlns:p14="http://schemas.microsoft.com/office/powerpoint/2010/main" val="2580666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rmAutofit fontScale="90000"/>
          </a:bodyPr>
          <a:lstStyle/>
          <a:p>
            <a:r>
              <a:rPr lang="en-US" sz="2400" dirty="0" smtClean="0"/>
              <a:t/>
            </a:r>
            <a:br>
              <a:rPr lang="en-US" sz="2400" dirty="0" smtClean="0"/>
            </a:br>
            <a:r>
              <a:rPr lang="en-US" sz="2400" b="1" dirty="0" smtClean="0">
                <a:solidFill>
                  <a:srgbClr val="002060"/>
                </a:solidFill>
                <a:hlinkClick r:id="rId2"/>
              </a:rPr>
              <a:t>TECHNICAL ASSISTANCE CENTER ON SOCIAL EMOTIONAL INTERVENTION for young children</a:t>
            </a:r>
            <a:r>
              <a:rPr lang="en-US" dirty="0" smtClean="0"/>
              <a:t/>
            </a:r>
            <a:br>
              <a:rPr lang="en-US" dirty="0" smtClean="0"/>
            </a:br>
            <a:endParaRPr lang="en-US" dirty="0"/>
          </a:p>
        </p:txBody>
      </p:sp>
      <p:sp>
        <p:nvSpPr>
          <p:cNvPr id="3" name="Text Placeholder 2"/>
          <p:cNvSpPr>
            <a:spLocks noGrp="1"/>
          </p:cNvSpPr>
          <p:nvPr>
            <p:ph type="body" sz="half" idx="1"/>
          </p:nvPr>
        </p:nvSpPr>
        <p:spPr/>
        <p:txBody>
          <a:bodyPr/>
          <a:lstStyle/>
          <a:p>
            <a:pPr>
              <a:buNone/>
            </a:pPr>
            <a:r>
              <a:rPr lang="en-US" dirty="0" smtClean="0">
                <a:hlinkClick r:id="rId3"/>
              </a:rPr>
              <a:t>TACSEI </a:t>
            </a:r>
            <a:r>
              <a:rPr lang="en-US" i="1" dirty="0" smtClean="0">
                <a:hlinkClick r:id="rId3"/>
              </a:rPr>
              <a:t>Families</a:t>
            </a:r>
            <a:r>
              <a:rPr lang="en-US" dirty="0" smtClean="0">
                <a:hlinkClick r:id="rId3"/>
              </a:rPr>
              <a:t> Community</a:t>
            </a:r>
            <a:endParaRPr lang="en-US" dirty="0"/>
          </a:p>
        </p:txBody>
      </p:sp>
      <p:pic>
        <p:nvPicPr>
          <p:cNvPr id="5" name="Content Placeholder 4" descr="55842527.jpg"/>
          <p:cNvPicPr>
            <a:picLocks noGrp="1" noChangeAspect="1"/>
          </p:cNvPicPr>
          <p:nvPr>
            <p:ph sz="half" idx="2"/>
          </p:nvPr>
        </p:nvPicPr>
        <p:blipFill>
          <a:blip r:embed="rId4" cstate="print"/>
          <a:stretch>
            <a:fillRect/>
          </a:stretch>
        </p:blipFill>
        <p:spPr>
          <a:xfrm>
            <a:off x="4191000" y="1600200"/>
            <a:ext cx="4700124" cy="3124200"/>
          </a:xfrm>
        </p:spPr>
      </p:pic>
      <p:pic>
        <p:nvPicPr>
          <p:cNvPr id="6" name="Picture 5" descr="57364183.jpg"/>
          <p:cNvPicPr>
            <a:picLocks noChangeAspect="1"/>
          </p:cNvPicPr>
          <p:nvPr/>
        </p:nvPicPr>
        <p:blipFill>
          <a:blip r:embed="rId5" cstate="print"/>
          <a:stretch>
            <a:fillRect/>
          </a:stretch>
        </p:blipFill>
        <p:spPr>
          <a:xfrm>
            <a:off x="1447800" y="2895600"/>
            <a:ext cx="2362200" cy="3553752"/>
          </a:xfrm>
          <a:prstGeom prst="rect">
            <a:avLst/>
          </a:prstGeom>
        </p:spPr>
      </p:pic>
    </p:spTree>
    <p:extLst>
      <p:ext uri="{BB962C8B-B14F-4D97-AF65-F5344CB8AC3E}">
        <p14:creationId xmlns:p14="http://schemas.microsoft.com/office/powerpoint/2010/main" val="3880913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Clips for Practicing Observation</a:t>
            </a:r>
            <a:endParaRPr lang="en-US" dirty="0"/>
          </a:p>
        </p:txBody>
      </p:sp>
      <p:pic>
        <p:nvPicPr>
          <p:cNvPr id="6" name="Picture 5" descr="024_24.JPG"/>
          <p:cNvPicPr>
            <a:picLocks noChangeAspect="1"/>
          </p:cNvPicPr>
          <p:nvPr/>
        </p:nvPicPr>
        <p:blipFill>
          <a:blip r:embed="rId3" cstate="print"/>
          <a:stretch>
            <a:fillRect/>
          </a:stretch>
        </p:blipFill>
        <p:spPr>
          <a:xfrm>
            <a:off x="1371600" y="1524000"/>
            <a:ext cx="6185950" cy="4648200"/>
          </a:xfrm>
          <a:prstGeom prst="rect">
            <a:avLst/>
          </a:prstGeom>
        </p:spPr>
      </p:pic>
    </p:spTree>
    <p:extLst>
      <p:ext uri="{BB962C8B-B14F-4D97-AF65-F5344CB8AC3E}">
        <p14:creationId xmlns:p14="http://schemas.microsoft.com/office/powerpoint/2010/main" val="32378884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Welcome to the Learning Table&amp;#x0D;&amp;#x0A;California, Connecticut, Florida, Georgia, Illinois, Oregon, and Pennsylvania&amp;quot;&quot;/&gt;&lt;property id=&quot;20307&quot; value=&quot;278&quot;/&gt;&lt;/object&gt;&lt;object type=&quot;3&quot; unique_id=&quot;10005&quot;&gt;&lt;property id=&quot;20148&quot; value=&quot;5&quot;/&gt;&lt;property id=&quot;20300&quot; value=&quot;Slide 2 - &amp;quot;&amp;#x0D;&amp;#x0A;Questions &amp;amp; comments&amp;#x0D;&amp;#x0A;are invited&amp;#x0D;&amp;#x0A;&amp;quot;&quot;/&gt;&lt;property id=&quot;20307&quot; value=&quot;279&quot;/&gt;&lt;/object&gt;&lt;object type=&quot;3&quot; unique_id=&quot;10006&quot;&gt;&lt;property id=&quot;20148&quot; value=&quot;5&quot;/&gt;&lt;property id=&quot;20300&quot; value=&quot;Slide 3 - &amp;quot;Quick&amp;#x0D;&amp;#x0A;Poll&amp;quot;&quot;/&gt;&lt;property id=&quot;20307&quot; value=&quot;280&quot;/&gt;&lt;/object&gt;&lt;object type=&quot;3&quot; unique_id=&quot;10007&quot;&gt;&lt;property id=&quot;20148&quot; value=&quot;5&quot;/&gt;&lt;property id=&quot;20300&quot; value=&quot;Slide 4 - &amp;quot;Logistics for today’s Live Session&amp;quot;&quot;/&gt;&lt;property id=&quot;20307&quot; value=&quot;281&quot;/&gt;&lt;/object&gt;&lt;object type=&quot;3&quot; unique_id=&quot;10008&quot;&gt;&lt;property id=&quot;20148&quot; value=&quot;5&quot;/&gt;&lt;property id=&quot;20300&quot; value=&quot;Slide 5&quot;/&gt;&lt;property id=&quot;20307&quot; value=&quot;282&quot;/&gt;&lt;/object&gt;&lt;object type=&quot;3&quot; unique_id=&quot;10009&quot;&gt;&lt;property id=&quot;20148&quot; value=&quot;5&quot;/&gt;&lt;property id=&quot;20300&quot; value=&quot;Slide 6 - &amp;quot;Welcome to the Learning Table&amp;#x0D;&amp;#x0A;California, Connecticut, Florida, Georgia, Illinois, Oregon, and Pennsylvania&amp;quot;&quot;/&gt;&lt;property id=&quot;20307&quot; value=&quot;304&quot;/&gt;&lt;/object&gt;&lt;object type=&quot;3&quot; unique_id=&quot;10010&quot;&gt;&lt;property id=&quot;20148&quot; value=&quot;5&quot;/&gt;&lt;property id=&quot;20300&quot; value=&quot;Slide 7 - &amp;quot;Organization of Live Session&amp;#x0D;&amp;#x0A;Two approaches that can support improved experiences for young children who are cultur&quot;/&gt;&lt;property id=&quot;20307&quot; value=&quot;283&quot;/&gt;&lt;/object&gt;&lt;object type=&quot;3&quot; unique_id=&quot;10011&quot;&gt;&lt;property id=&quot;20148&quot; value=&quot;5&quot;/&gt;&lt;property id=&quot;20300&quot; value=&quot;Slide 8 - &amp;quot;Part 1: &amp;#x0D;&amp;#x0A;Improving Experiences through Family Engagement &amp;quot;&quot;/&gt;&lt;property id=&quot;20307&quot; value=&quot;286&quot;/&gt;&lt;/object&gt;&lt;object type=&quot;3&quot; unique_id=&quot;10012&quot;&gt;&lt;property id=&quot;20148&quot; value=&quot;5&quot;/&gt;&lt;property id=&quot;20300&quot; value=&quot;Slide 9 - &amp;quot;Bridging the Divide &amp;#x0D;&amp;#x0A;Family Engagement, Diverse Families, and Early Childhood Education Programs&amp;#x0D;&amp;#x0A;&amp;#x0D;&amp;#x0A;&amp;quot;&quot;/&gt;&lt;property id=&quot;20307&quot; value=&quot;256&quot;/&gt;&lt;/object&gt;&lt;object type=&quot;3&quot; unique_id=&quot;10013&quot;&gt;&lt;property id=&quot;20148&quot; value=&quot;5&quot;/&gt;&lt;property id=&quot;20300&quot; value=&quot;Slide 10 - &amp;quot;Integrated Review1&amp;quot;&quot;/&gt;&lt;property id=&quot;20307&quot; value=&quot;267&quot;/&gt;&lt;/object&gt;&lt;object type=&quot;3&quot; unique_id=&quot;10014&quot;&gt;&lt;property id=&quot;20148&quot; value=&quot;5&quot;/&gt;&lt;property id=&quot;20300&quot; value=&quot;Slide 11 - &amp;quot;Expand Definition of Family Engagement to Include Diverse Families&amp;#x0D;&amp;#x0A;&amp;quot;&quot;/&gt;&lt;property id=&quot;20307&quot; value=&quot;276&quot;/&gt;&lt;/object&gt;&lt;object type=&quot;3&quot; unique_id=&quot;10015&quot;&gt;&lt;property id=&quot;20148&quot; value=&quot;5&quot;/&gt;&lt;property id=&quot;20300&quot; value=&quot;Slide 12 - &amp;quot;Family Engagement Helps Children Succeed!&amp;quot;&quot;/&gt;&lt;property id=&quot;20307&quot; value=&quot;272&quot;/&gt;&lt;/object&gt;&lt;object type=&quot;3&quot; unique_id=&quot;10016&quot;&gt;&lt;property id=&quot;20148&quot; value=&quot;5&quot;/&gt;&lt;property id=&quot;20300&quot; value=&quot;Slide 13 - &amp;quot;Terminology&amp;#x0D;&amp;#x0A;&amp;quot;&quot;/&gt;&lt;property id=&quot;20307&quot; value=&quot;268&quot;/&gt;&lt;/object&gt;&lt;object type=&quot;3&quot; unique_id=&quot;10017&quot;&gt;&lt;property id=&quot;20148&quot; value=&quot;5&quot;/&gt;&lt;property id=&quot;20300&quot; value=&quot;Slide 14 - &amp;quot;Family Engagement&amp;quot;&quot;/&gt;&lt;property id=&quot;20307&quot; value=&quot;270&quot;/&gt;&lt;/object&gt;&lt;object type=&quot;3&quot; unique_id=&quot;10018&quot;&gt;&lt;property id=&quot;20148&quot; value=&quot;5&quot;/&gt;&lt;property id=&quot;20300&quot; value=&quot;Slide 15 - &amp;quot;Parent Education&amp;quot;&quot;/&gt;&lt;property id=&quot;20307&quot; value=&quot;271&quot;/&gt;&lt;/object&gt;&lt;object type=&quot;3&quot; unique_id=&quot;10019&quot;&gt;&lt;property id=&quot;20148&quot; value=&quot;5&quot;/&gt;&lt;property id=&quot;20300&quot; value=&quot;Slide 16 - &amp;quot;Comprehensive Definition of &amp;#x0D;&amp;#x0A;Family Engagement&amp;quot;&quot;/&gt;&lt;property id=&quot;20307&quot; value=&quot;261&quot;/&gt;&lt;/object&gt;&lt;object type=&quot;3&quot; unique_id=&quot;10020&quot;&gt;&lt;property id=&quot;20148&quot; value=&quot;5&quot;/&gt;&lt;property id=&quot;20300&quot; value=&quot;Slide 17 - &amp;quot;Two Organizing Frameworks&amp;quot;&quot;/&gt;&lt;property id=&quot;20307&quot; value=&quot;262&quot;/&gt;&lt;/object&gt;&lt;object type=&quot;3&quot; unique_id=&quot;10021&quot;&gt;&lt;property id=&quot;20148&quot; value=&quot;5&quot;/&gt;&lt;property id=&quot;20300&quot; value=&quot;Slide 18 - &amp;quot;&amp;#x0D;&amp;#x0A;&amp;quot;&quot;/&gt;&lt;property id=&quot;20307&quot; value=&quot;263&quot;/&gt;&lt;/object&gt;&lt;object type=&quot;3&quot; unique_id=&quot;10022&quot;&gt;&lt;property id=&quot;20148&quot; value=&quot;5&quot;/&gt;&lt;property id=&quot;20300&quot; value=&quot;Slide 19 - &amp;quot;What Are States Doing Well—&amp;#x0D;&amp;#x0A;Family Engagement?&amp;quot;&quot;/&gt;&lt;property id=&quot;20307&quot; value=&quot;274&quot;/&gt;&lt;/object&gt;&lt;object type=&quot;3&quot; unique_id=&quot;10023&quot;&gt;&lt;property id=&quot;20148&quot; value=&quot;5&quot;/&gt;&lt;property id=&quot;20300&quot; value=&quot;Slide 20 - &amp;quot;Recommendations for States?&amp;quot;&quot;/&gt;&lt;property id=&quot;20307&quot; value=&quot;277&quot;/&gt;&lt;/object&gt;&lt;object type=&quot;3&quot; unique_id=&quot;10024&quot;&gt;&lt;property id=&quot;20148&quot; value=&quot;5&quot;/&gt;&lt;property id=&quot;20300&quot; value=&quot;Slide 21 - &amp;quot;Questions to Ask&amp;quot;&quot;/&gt;&lt;property id=&quot;20307&quot; value=&quot;275&quot;/&gt;&lt;/object&gt;&lt;object type=&quot;3&quot; unique_id=&quot;10025&quot;&gt;&lt;property id=&quot;20148&quot; value=&quot;5&quot;/&gt;&lt;property id=&quot;20300&quot; value=&quot;Slide 22 - &amp;quot;References&amp;quot;&quot;/&gt;&lt;property id=&quot;20307&quot; value=&quot;266&quot;/&gt;&lt;/object&gt;&lt;object type=&quot;3&quot; unique_id=&quot;10026&quot;&gt;&lt;property id=&quot;20148&quot; value=&quot;5&quot;/&gt;&lt;property id=&quot;20300&quot; value=&quot;Slide 23 - &amp;quot;&amp;#x0D;&amp;#x0A;&amp;quot;&quot;/&gt;&lt;property id=&quot;20307&quot; value=&quot;257&quot;/&gt;&lt;/object&gt;&lt;object type=&quot;3&quot; unique_id=&quot;10027&quot;&gt;&lt;property id=&quot;20148&quot; value=&quot;5&quot;/&gt;&lt;property id=&quot;20300&quot; value=&quot;Slide 24 - &amp;quot;Think &amp;#x0D;&amp;#x0A;about it…&amp;quot;&quot;/&gt;&lt;property id=&quot;20307&quot; value=&quot;285&quot;/&gt;&lt;/object&gt;&lt;object type=&quot;3&quot; unique_id=&quot;10028&quot;&gt;&lt;property id=&quot;20148&quot; value=&quot;5&quot;/&gt;&lt;property id=&quot;20300&quot; value=&quot;Slide 25 - &amp;quot;Getting Intentional&amp;quot;&quot;/&gt;&lt;property id=&quot;20307&quot; value=&quot;307&quot;/&gt;&lt;/object&gt;&lt;object type=&quot;3&quot; unique_id=&quot;10029&quot;&gt;&lt;property id=&quot;20148&quot; value=&quot;5&quot;/&gt;&lt;property id=&quot;20300&quot; value=&quot;Slide 26 - &amp;quot;How are you measuring family engagement? &amp;#x0D;&amp;#x0A;Does it vary from level to level in your QRIS system?&amp;#x0D;&amp;#x0A;&amp;quot;&quot;/&gt;&lt;property id=&quot;20307&quot; value=&quot;310&quot;/&gt;&lt;/object&gt;&lt;object type=&quot;3&quot; unique_id=&quot;10030&quot;&gt;&lt;property id=&quot;20148&quot; value=&quot;5&quot;/&gt;&lt;property id=&quot;20300&quot; value=&quot;Slide 27 - &amp;quot;&amp;amp;#x09;Do your standards and strategies explicitly support the engagement of families with young children who are cultur&quot;/&gt;&lt;property id=&quot;20307&quot; value=&quot;312&quot;/&gt;&lt;/object&gt;&lt;object type=&quot;3&quot; unique_id=&quot;10031&quot;&gt;&lt;property id=&quot;20148&quot; value=&quot;5&quot;/&gt;&lt;property id=&quot;20300&quot; value=&quot;Slide 28 - &amp;quot;&amp;amp;#x09;Are you building the capacity of diverse families to support their children’s capability and success?&amp;#x0D;&amp;#x0A;&amp;quot;&quot;/&gt;&lt;property id=&quot;20307&quot; value=&quot;313&quot;/&gt;&lt;/object&gt;&lt;object type=&quot;3&quot; unique_id=&quot;10032&quot;&gt;&lt;property id=&quot;20148&quot; value=&quot;5&quot;/&gt;&lt;property id=&quot;20300&quot; value=&quot;Slide 29 - &amp;quot;How are you engaging diverse families in building the quality of the programs that serve their children?&amp;#x0D;&amp;#x0A;&amp;quot;&quot;/&gt;&lt;property id=&quot;20307&quot; value=&quot;305&quot;/&gt;&lt;/object&gt;&lt;object type=&quot;3&quot; unique_id=&quot;10033&quot;&gt;&lt;property id=&quot;20148&quot; value=&quot;5&quot;/&gt;&lt;property id=&quot;20300&quot; value=&quot;Slide 30 - &amp;quot;Think &amp;#x0D;&amp;#x0A;about it…&amp;quot;&quot;/&gt;&lt;property id=&quot;20307&quot; value=&quot;318&quot;/&gt;&lt;/object&gt;&lt;object type=&quot;3&quot; unique_id=&quot;10034&quot;&gt;&lt;property id=&quot;20148&quot; value=&quot;5&quot;/&gt;&lt;property id=&quot;20300&quot; value=&quot;Slide 31 - &amp;quot;Think &amp;#x0D;&amp;#x0A;about it…&amp;quot;&quot;/&gt;&lt;property id=&quot;20307&quot; value=&quot;319&quot;/&gt;&lt;/object&gt;&lt;object type=&quot;3&quot; unique_id=&quot;10035&quot;&gt;&lt;property id=&quot;20148&quot; value=&quot;5&quot;/&gt;&lt;property id=&quot;20300&quot; value=&quot;Slide 32 - &amp;quot;Resources to Support Your Work&amp;quot;&quot;/&gt;&lt;property id=&quot;20307&quot; value=&quot;315&quot;/&gt;&lt;/object&gt;&lt;object type=&quot;3&quot; unique_id=&quot;10036&quot;&gt;&lt;property id=&quot;20148&quot; value=&quot;5&quot;/&gt;&lt;property id=&quot;20300&quot; value=&quot;Slide 33 - &amp;quot;Resources to Support Your Work&amp;quot;&quot;/&gt;&lt;property id=&quot;20307&quot; value=&quot;335&quot;/&gt;&lt;/object&gt;&lt;object type=&quot;3&quot; unique_id=&quot;10037&quot;&gt;&lt;property id=&quot;20148&quot; value=&quot;5&quot;/&gt;&lt;property id=&quot;20300&quot; value=&quot;Slide 34 - &amp;quot;Resources to Support Your Work&amp;quot;&quot;/&gt;&lt;property id=&quot;20307&quot; value=&quot;316&quot;/&gt;&lt;/object&gt;&lt;object type=&quot;3&quot; unique_id=&quot;10038&quot;&gt;&lt;property id=&quot;20148&quot; value=&quot;5&quot;/&gt;&lt;property id=&quot;20300&quot; value=&quot;Slide 35 - &amp;quot;Quick&amp;#x0D;&amp;#x0A;Poll&amp;quot;&quot;/&gt;&lt;property id=&quot;20307&quot; value=&quot;342&quot;/&gt;&lt;/object&gt;&lt;object type=&quot;3&quot; unique_id=&quot;10039&quot;&gt;&lt;property id=&quot;20148&quot; value=&quot;5&quot;/&gt;&lt;property id=&quot;20300&quot; value=&quot;Slide 36 - &amp;quot;Part 2: &amp;#x0D;&amp;#x0A;Improving Experiences by Improving Programs &amp;quot;&quot;/&gt;&lt;property id=&quot;20307&quot; value=&quot;320&quot;/&gt;&lt;/object&gt;&lt;object type=&quot;3&quot; unique_id=&quot;10040&quot;&gt;&lt;property id=&quot;20148&quot; value=&quot;5&quot;/&gt;&lt;property id=&quot;20300&quot; value=&quot;Slide 37 - &amp;quot;&amp;#x0D;&amp;#x0A;Lessons from Miami&amp;quot;&quot;/&gt;&lt;property id=&quot;20307&quot; value=&quot;288&quot;/&gt;&lt;/object&gt;&lt;object type=&quot;3&quot; unique_id=&quot;10041&quot;&gt;&lt;property id=&quot;20148&quot; value=&quot;5&quot;/&gt;&lt;property id=&quot;20300&quot; value=&quot;Slide 38 - &amp;quot;Our Context&amp;quot;&quot;/&gt;&lt;property id=&quot;20307&quot; value=&quot;289&quot;/&gt;&lt;/object&gt;&lt;object type=&quot;3&quot; unique_id=&quot;10042&quot;&gt;&lt;property id=&quot;20148&quot; value=&quot;5&quot;/&gt;&lt;property id=&quot;20300&quot; value=&quot;Slide 39&quot;/&gt;&lt;property id=&quot;20307&quot; value=&quot;290&quot;/&gt;&lt;/object&gt;&lt;object type=&quot;3&quot; unique_id=&quot;10043&quot;&gt;&lt;property id=&quot;20148&quot; value=&quot;5&quot;/&gt;&lt;property id=&quot;20300&quot; value=&quot;Slide 40 - &amp;quot;Purpose&amp;quot;&quot;/&gt;&lt;property id=&quot;20307&quot; value=&quot;291&quot;/&gt;&lt;/object&gt;&lt;object type=&quot;3&quot; unique_id=&quot;10044&quot;&gt;&lt;property id=&quot;20148&quot; value=&quot;5&quot;/&gt;&lt;property id=&quot;20300&quot; value=&quot;Slide 41 - &amp;quot;Getting Clear About Our Values&amp;quot;&quot;/&gt;&lt;property id=&quot;20307&quot; value=&quot;292&quot;/&gt;&lt;/object&gt;&lt;object type=&quot;3&quot; unique_id=&quot;10045&quot;&gt;&lt;property id=&quot;20148&quot; value=&quot;5&quot;/&gt;&lt;property id=&quot;20300&quot; value=&quot;Slide 42 - &amp;quot;What Does the Data Tell Us?&amp;quot;&quot;/&gt;&lt;property id=&quot;20307&quot; value=&quot;293&quot;/&gt;&lt;/object&gt;&lt;object type=&quot;3&quot; unique_id=&quot;10046&quot;&gt;&lt;property id=&quot;20148&quot; value=&quot;5&quot;/&gt;&lt;property id=&quot;20300&quot; value=&quot;Slide 43&quot;/&gt;&lt;property id=&quot;20307&quot; value=&quot;294&quot;/&gt;&lt;/object&gt;&lt;object type=&quot;3&quot; unique_id=&quot;10047&quot;&gt;&lt;property id=&quot;20148&quot; value=&quot;5&quot;/&gt;&lt;property id=&quot;20300&quot; value=&quot;Slide 44&quot;/&gt;&lt;property id=&quot;20307&quot; value=&quot;295&quot;/&gt;&lt;/object&gt;&lt;object type=&quot;3&quot; unique_id=&quot;10048&quot;&gt;&lt;property id=&quot;20148&quot; value=&quot;5&quot;/&gt;&lt;property id=&quot;20300&quot; value=&quot;Slide 45 - &amp;quot;Remaking QRIS through an &amp;#x0D;&amp;#x0A;Equity Lens&amp;quot;&quot;/&gt;&lt;property id=&quot;20307&quot; value=&quot;296&quot;/&gt;&lt;/object&gt;&lt;object type=&quot;3&quot; unique_id=&quot;10049&quot;&gt;&lt;property id=&quot;20148&quot; value=&quot;5&quot;/&gt;&lt;property id=&quot;20300&quot; value=&quot;Slide 46 - &amp;quot;Creating &amp;#x0D;&amp;#x0A;Curriculum Learning Communities&amp;quot;&quot;/&gt;&lt;property id=&quot;20307&quot; value=&quot;297&quot;/&gt;&lt;/object&gt;&lt;object type=&quot;3&quot; unique_id=&quot;10050&quot;&gt;&lt;property id=&quot;20148&quot; value=&quot;5&quot;/&gt;&lt;property id=&quot;20300&quot; value=&quot;Slide 47 - &amp;quot;Components of &amp;#x0D;&amp;#x0A;Learning Communities&amp;quot;&quot;/&gt;&lt;property id=&quot;20307&quot; value=&quot;298&quot;/&gt;&lt;/object&gt;&lt;object type=&quot;3&quot; unique_id=&quot;10051&quot;&gt;&lt;property id=&quot;20148&quot; value=&quot;5&quot;/&gt;&lt;property id=&quot;20300&quot; value=&quot;Slide 48 - &amp;quot;Curriculum Learning Communities Model&amp;quot;&quot;/&gt;&lt;property id=&quot;20307&quot; value=&quot;299&quot;/&gt;&lt;/object&gt;&lt;object type=&quot;3&quot; unique_id=&quot;10052&quot;&gt;&lt;property id=&quot;20148&quot; value=&quot;5&quot;/&gt;&lt;property id=&quot;20300&quot; value=&quot;Slide 49 - &amp;quot;Other Reforms&amp;quot;&quot;/&gt;&lt;property id=&quot;20307&quot; value=&quot;300&quot;/&gt;&lt;/object&gt;&lt;object type=&quot;3&quot; unique_id=&quot;10053&quot;&gt;&lt;property id=&quot;20148&quot; value=&quot;5&quot;/&gt;&lt;property id=&quot;20300&quot; value=&quot;Slide 50 - &amp;quot;Challenges&amp;quot;&quot;/&gt;&lt;property id=&quot;20307&quot; value=&quot;301&quot;/&gt;&lt;/object&gt;&lt;object type=&quot;3&quot; unique_id=&quot;10054&quot;&gt;&lt;property id=&quot;20148&quot; value=&quot;5&quot;/&gt;&lt;property id=&quot;20300&quot; value=&quot;Slide 51 - &amp;quot;Learning So Far&amp;quot;&quot;/&gt;&lt;property id=&quot;20307&quot; value=&quot;302&quot;/&gt;&lt;/object&gt;&lt;object type=&quot;3&quot; unique_id=&quot;10055&quot;&gt;&lt;property id=&quot;20148&quot; value=&quot;5&quot;/&gt;&lt;property id=&quot;20300&quot; value=&quot;Slide 52 - &amp;quot;Think &amp;#x0D;&amp;#x0A;about it…&amp;quot;&quot;/&gt;&lt;property id=&quot;20307&quot; value=&quot;321&quot;/&gt;&lt;/object&gt;&lt;object type=&quot;3&quot; unique_id=&quot;10056&quot;&gt;&lt;property id=&quot;20148&quot; value=&quot;5&quot;/&gt;&lt;property id=&quot;20300&quot; value=&quot;Slide 53 - &amp;quot;Quick&amp;#x0D;&amp;#x0A;Poll&amp;quot;&quot;/&gt;&lt;property id=&quot;20307&quot; value=&quot;341&quot;/&gt;&lt;/object&gt;&lt;object type=&quot;3&quot; unique_id=&quot;10057&quot;&gt;&lt;property id=&quot;20148&quot; value=&quot;5&quot;/&gt;&lt;property id=&quot;20300&quot; value=&quot;Slide 54 - &amp;quot;Getting Intentional&amp;quot;&quot;/&gt;&lt;property id=&quot;20307&quot; value=&quot;334&quot;/&gt;&lt;/object&gt;&lt;object type=&quot;3&quot; unique_id=&quot;10058&quot;&gt;&lt;property id=&quot;20148&quot; value=&quot;5&quot;/&gt;&lt;property id=&quot;20300&quot; value=&quot;Slide 55 - &amp;quot;How are you supporting administrators to focus on supporting diverse young learners?&amp;quot;&quot;/&gt;&lt;property id=&quot;20307&quot; value=&quot;323&quot;/&gt;&lt;/object&gt;&lt;object type=&quot;3&quot; unique_id=&quot;10059&quot;&gt;&lt;property id=&quot;20148&quot; value=&quot;5&quot;/&gt;&lt;property id=&quot;20300&quot; value=&quot;Slide 56 - &amp;quot;Resources to Support Your Work&amp;quot;&quot;/&gt;&lt;property id=&quot;20307&quot; value=&quot;324&quot;/&gt;&lt;/object&gt;&lt;object type=&quot;3&quot; unique_id=&quot;10060&quot;&gt;&lt;property id=&quot;20148&quot; value=&quot;5&quot;/&gt;&lt;property id=&quot;20300&quot; value=&quot;Slide 57 - &amp;quot;Resources to Support Your Work&amp;quot;&quot;/&gt;&lt;property id=&quot;20307&quot; value=&quot;325&quot;/&gt;&lt;/object&gt;&lt;object type=&quot;3&quot; unique_id=&quot;10061&quot;&gt;&lt;property id=&quot;20148&quot; value=&quot;5&quot;/&gt;&lt;property id=&quot;20300&quot; value=&quot;Slide 58 - &amp;quot;Resources to Support Your Work&amp;quot;&quot;/&gt;&lt;property id=&quot;20307&quot; value=&quot;326&quot;/&gt;&lt;/object&gt;&lt;object type=&quot;3&quot; unique_id=&quot;10062&quot;&gt;&lt;property id=&quot;20148&quot; value=&quot;5&quot;/&gt;&lt;property id=&quot;20300&quot; value=&quot;Slide 59 - &amp;quot;Getting the Most out of the Learning Table&amp;quot;&quot;/&gt;&lt;property id=&quot;20307&quot; value=&quot;327&quot;/&gt;&lt;/object&gt;&lt;object type=&quot;3&quot; unique_id=&quot;10063&quot;&gt;&lt;property id=&quot;20148&quot; value=&quot;5&quot;/&gt;&lt;property id=&quot;20300&quot; value=&quot;Slide 60 - &amp;quot;Getting Intentional&amp;quot;&quot;/&gt;&lt;property id=&quot;20307&quot; value=&quot;338&quot;/&gt;&lt;/object&gt;&lt;object type=&quot;3&quot; unique_id=&quot;10064&quot;&gt;&lt;property id=&quot;20148&quot; value=&quot;5&quot;/&gt;&lt;property id=&quot;20300&quot; value=&quot;Slide 61 - &amp;quot;Getting Intentional&amp;quot;&quot;/&gt;&lt;property id=&quot;20307&quot; value=&quot;339&quot;/&gt;&lt;/object&gt;&lt;object type=&quot;3&quot; unique_id=&quot;10065&quot;&gt;&lt;property id=&quot;20148&quot; value=&quot;5&quot;/&gt;&lt;property id=&quot;20300&quot; value=&quot;Slide 62 - &amp;quot;EVALUATION&amp;quot;&quot;/&gt;&lt;property id=&quot;20307&quot; value=&quot;330&quot;/&gt;&lt;/object&gt;&lt;object type=&quot;3&quot; unique_id=&quot;10066&quot;&gt;&lt;property id=&quot;20148&quot; value=&quot;5&quot;/&gt;&lt;property id=&quot;20300&quot; value=&quot;Slide 63 - &amp;quot;Join us in Indianapolis!&amp;quot;&quot;/&gt;&lt;property id=&quot;20307&quot; value=&quot;340&quot;/&gt;&lt;/object&gt;&lt;object type=&quot;3&quot; unique_id=&quot;10067&quot;&gt;&lt;property id=&quot;20148&quot; value=&quot;5&quot;/&gt;&lt;property id=&quot;20300&quot; value=&quot;Slide 64 - &amp;quot;Session 4: &amp;#x0D;&amp;#x0A;How are you improving experiences for young dual language learners?&amp;quot;&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Athens.fpg.unc.edu\webmedia\CONNECT\Audio\Submix 1.L.wav"/>
  <p:tag name="PPSNARRATION" val="1,565071784,\\Athens.fpg.unc.edu\connect\MODULES\Instructors-Guide\CONNECT Quicktour 2 (version4)_pptx\Media.ppcx"/>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07191CF3-E601-439D-8406-EEFFF038E7D8}"/>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6DCD68A0-6194-45C8-8923-EF5EBD597321}"/>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E05BEA12-560B-41D1-BBDE-602A00445EC5}"/>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24F84C0B-3F63-46C8-9343-369E5681AD62}"/>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519F2399-4B2D-443C-B709-5B2CA834914C}"/>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C22082AC-68C6-42DA-B6A7-CFBA76947AC0}"/>
</p:tagLst>
</file>

<file path=ppt/tags/tag9.xml><?xml version="1.0" encoding="utf-8"?>
<p:tagLst xmlns:a="http://schemas.openxmlformats.org/drawingml/2006/main" xmlns:r="http://schemas.openxmlformats.org/officeDocument/2006/relationships" xmlns:p="http://schemas.openxmlformats.org/presentationml/2006/main">
  <p:tag name="MMPROD_SUBSTITUTION_ID" val="{20B45B69-A15D-488E-ACD4-400BFD8D6E5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mille'sBUILD">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2_Camille'sBUILD">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3_Camille'sBUILD">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Camille'sBUILD.thmx</Template>
  <TotalTime>1612</TotalTime>
  <Words>542</Words>
  <Application>Microsoft Office PowerPoint</Application>
  <PresentationFormat>On-screen Show (4:3)</PresentationFormat>
  <Paragraphs>113</Paragraphs>
  <Slides>31</Slides>
  <Notes>12</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Camille'sBUILD</vt:lpstr>
      <vt:lpstr>2_Camille'sBUILD</vt:lpstr>
      <vt:lpstr>3_Camille'sBUILD</vt:lpstr>
      <vt:lpstr>Welcome to Extending Your Reach: A Master Class </vt:lpstr>
      <vt:lpstr>Early Childhood Learning and Knowledge Center</vt:lpstr>
      <vt:lpstr>National Center for Quality Teaching and Learning</vt:lpstr>
      <vt:lpstr>PowerPoint Presentation</vt:lpstr>
      <vt:lpstr>Fred Rogers Center Early Learning Environment</vt:lpstr>
      <vt:lpstr>PowerPoint Presentation</vt:lpstr>
      <vt:lpstr>PowerPoint Presentation</vt:lpstr>
      <vt:lpstr> TECHNICAL ASSISTANCE CENTER ON SOCIAL EMOTIONAL INTERVENTION for young children </vt:lpstr>
      <vt:lpstr>Clips for Practicing Observation</vt:lpstr>
      <vt:lpstr>PowerPoint Presentation</vt:lpstr>
      <vt:lpstr>¡Colorín colorado!</vt:lpstr>
      <vt:lpstr>PowerPoint Presentation</vt:lpstr>
      <vt:lpstr>What do we mean by inclusion?</vt:lpstr>
      <vt:lpstr>Definition of Inclusion</vt:lpstr>
      <vt:lpstr>Additional Resources</vt:lpstr>
      <vt:lpstr>Research Synthesis Points on Quality Inclusive Practices</vt:lpstr>
      <vt:lpstr>Adaptations Help All Children</vt:lpstr>
      <vt:lpstr> CARA’s Kit</vt:lpstr>
      <vt:lpstr>PowerPoint Presentation</vt:lpstr>
      <vt:lpstr>PowerPoint Presentation</vt:lpstr>
      <vt:lpstr>Putting It All Together</vt:lpstr>
      <vt:lpstr>Handouts on EBP that Support Inclusion</vt:lpstr>
      <vt:lpstr>Read About It </vt:lpstr>
      <vt:lpstr>See For Yourself</vt:lpstr>
      <vt:lpstr>Find It Online</vt:lpstr>
      <vt:lpstr>PowerPoint Presentation</vt:lpstr>
      <vt:lpstr>SpecialQuest Multimedia Training Library</vt:lpstr>
      <vt:lpstr>PowerPoint Presentation</vt:lpstr>
      <vt:lpstr>PowerPoint Presentation</vt:lpstr>
      <vt:lpstr>PowerPoint Presentation</vt:lpstr>
      <vt:lpstr>NAEYC Resource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Diverse Families</dc:title>
  <dc:creator>Linda</dc:creator>
  <cp:lastModifiedBy>fpg</cp:lastModifiedBy>
  <cp:revision>158</cp:revision>
  <cp:lastPrinted>2012-05-27T18:47:24Z</cp:lastPrinted>
  <dcterms:created xsi:type="dcterms:W3CDTF">2012-05-20T21:14:30Z</dcterms:created>
  <dcterms:modified xsi:type="dcterms:W3CDTF">2012-09-28T11:19:06Z</dcterms:modified>
</cp:coreProperties>
</file>