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4" r:id="rId2"/>
    <p:sldId id="257" r:id="rId3"/>
    <p:sldId id="258" r:id="rId4"/>
    <p:sldId id="259" r:id="rId5"/>
    <p:sldId id="261" r:id="rId6"/>
    <p:sldId id="262" r:id="rId7"/>
    <p:sldId id="266" r:id="rId8"/>
    <p:sldId id="268" r:id="rId9"/>
    <p:sldId id="265" r:id="rId10"/>
    <p:sldId id="267" r:id="rId11"/>
    <p:sldId id="269" r:id="rId12"/>
    <p:sldId id="270"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634" autoAdjust="0"/>
  </p:normalViewPr>
  <p:slideViewPr>
    <p:cSldViewPr>
      <p:cViewPr>
        <p:scale>
          <a:sx n="82" d="100"/>
          <a:sy n="82" d="100"/>
        </p:scale>
        <p:origin x="-235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E1A9E9-B7A2-452F-8F0B-FECAF5ABA67A}" type="doc">
      <dgm:prSet loTypeId="urn:microsoft.com/office/officeart/2005/8/layout/lProcess2" loCatId="relationship" qsTypeId="urn:microsoft.com/office/officeart/2005/8/quickstyle/3d1" qsCatId="3D" csTypeId="urn:microsoft.com/office/officeart/2005/8/colors/accent1_2" csCatId="accent1" phldr="1"/>
      <dgm:spPr/>
      <dgm:t>
        <a:bodyPr/>
        <a:lstStyle/>
        <a:p>
          <a:endParaRPr lang="en-US"/>
        </a:p>
      </dgm:t>
    </dgm:pt>
    <dgm:pt modelId="{D9FC3867-90FE-4982-BC7E-846578A0D25B}">
      <dgm:prSet/>
      <dgm:spPr/>
      <dgm:t>
        <a:bodyPr/>
        <a:lstStyle/>
        <a:p>
          <a:pPr rtl="0"/>
          <a:r>
            <a:rPr lang="en-US" b="1" dirty="0" smtClean="0"/>
            <a:t>Affiliate  </a:t>
          </a:r>
          <a:endParaRPr lang="en-US" dirty="0"/>
        </a:p>
      </dgm:t>
    </dgm:pt>
    <dgm:pt modelId="{114CEBFC-0A5B-4BCC-9B36-E913891DEBE1}" type="parTrans" cxnId="{D049A905-AD82-4D21-836C-016A61B1E3B6}">
      <dgm:prSet/>
      <dgm:spPr/>
      <dgm:t>
        <a:bodyPr/>
        <a:lstStyle/>
        <a:p>
          <a:endParaRPr lang="en-US"/>
        </a:p>
      </dgm:t>
    </dgm:pt>
    <dgm:pt modelId="{8712F32A-EB9D-4DAF-B529-2FFD9CED70FD}" type="sibTrans" cxnId="{D049A905-AD82-4D21-836C-016A61B1E3B6}">
      <dgm:prSet/>
      <dgm:spPr/>
      <dgm:t>
        <a:bodyPr/>
        <a:lstStyle/>
        <a:p>
          <a:endParaRPr lang="en-US"/>
        </a:p>
      </dgm:t>
    </dgm:pt>
    <dgm:pt modelId="{45C7BDB7-FB6A-4C14-95D5-9AB7D1DD9BC5}">
      <dgm:prSet/>
      <dgm:spPr/>
      <dgm:t>
        <a:bodyPr/>
        <a:lstStyle/>
        <a:p>
          <a:pPr rtl="0"/>
          <a:r>
            <a:rPr lang="en-US" b="1" dirty="0" smtClean="0"/>
            <a:t>Approved User</a:t>
          </a:r>
          <a:endParaRPr lang="en-US" dirty="0"/>
        </a:p>
      </dgm:t>
    </dgm:pt>
    <dgm:pt modelId="{A25AEC2D-E771-442B-8295-B95240A0059D}" type="parTrans" cxnId="{5CA2E66E-7E85-45A2-96B9-AC4F216D71AA}">
      <dgm:prSet/>
      <dgm:spPr/>
      <dgm:t>
        <a:bodyPr/>
        <a:lstStyle/>
        <a:p>
          <a:endParaRPr lang="en-US"/>
        </a:p>
      </dgm:t>
    </dgm:pt>
    <dgm:pt modelId="{61054300-466E-4F5A-801D-39EAB33198F0}" type="sibTrans" cxnId="{5CA2E66E-7E85-45A2-96B9-AC4F216D71AA}">
      <dgm:prSet/>
      <dgm:spPr/>
      <dgm:t>
        <a:bodyPr/>
        <a:lstStyle/>
        <a:p>
          <a:endParaRPr lang="en-US"/>
        </a:p>
      </dgm:t>
    </dgm:pt>
    <dgm:pt modelId="{85A98C31-2FEB-4692-8211-0C59E37CB2BD}">
      <dgm:prSet custT="1"/>
      <dgm:spPr/>
      <dgm:t>
        <a:bodyPr/>
        <a:lstStyle/>
        <a:p>
          <a:pPr algn="ctr" rtl="0"/>
          <a:r>
            <a:rPr lang="en-US" sz="2800" dirty="0" smtClean="0"/>
            <a:t>relationship</a:t>
          </a:r>
          <a:r>
            <a:rPr lang="en-US" sz="2800" baseline="0" dirty="0" smtClean="0"/>
            <a:t> between PAT and your organization and its staff</a:t>
          </a:r>
          <a:endParaRPr lang="en-US" sz="2800" dirty="0"/>
        </a:p>
      </dgm:t>
    </dgm:pt>
    <dgm:pt modelId="{1B59B924-310D-4390-A93B-7B951E8394EC}" type="parTrans" cxnId="{B19998F8-8FC1-4339-8A40-697E94ED0683}">
      <dgm:prSet/>
      <dgm:spPr/>
      <dgm:t>
        <a:bodyPr/>
        <a:lstStyle/>
        <a:p>
          <a:endParaRPr lang="en-US"/>
        </a:p>
      </dgm:t>
    </dgm:pt>
    <dgm:pt modelId="{4698AD7F-DE6A-4A8E-967C-7E09866B8E8D}" type="sibTrans" cxnId="{B19998F8-8FC1-4339-8A40-697E94ED0683}">
      <dgm:prSet/>
      <dgm:spPr/>
      <dgm:t>
        <a:bodyPr/>
        <a:lstStyle/>
        <a:p>
          <a:endParaRPr lang="en-US"/>
        </a:p>
      </dgm:t>
    </dgm:pt>
    <dgm:pt modelId="{88B2259A-1E66-4564-84C7-6C4C43B28BD5}">
      <dgm:prSet custT="1"/>
      <dgm:spPr/>
      <dgm:t>
        <a:bodyPr/>
        <a:lstStyle/>
        <a:p>
          <a:r>
            <a:rPr lang="en-US" sz="2800" baseline="0" dirty="0" smtClean="0"/>
            <a:t>relationship between PAT and individual</a:t>
          </a:r>
          <a:endParaRPr lang="en-US" sz="2800" dirty="0"/>
        </a:p>
      </dgm:t>
    </dgm:pt>
    <dgm:pt modelId="{3A4A7C92-53B8-4487-9AB1-09937B66C686}" type="parTrans" cxnId="{A93B4226-8D17-468F-B018-F451F5501EA0}">
      <dgm:prSet/>
      <dgm:spPr/>
      <dgm:t>
        <a:bodyPr/>
        <a:lstStyle/>
        <a:p>
          <a:endParaRPr lang="en-US"/>
        </a:p>
      </dgm:t>
    </dgm:pt>
    <dgm:pt modelId="{CF4249A0-5768-46E9-932D-DA996F145A5F}" type="sibTrans" cxnId="{A93B4226-8D17-468F-B018-F451F5501EA0}">
      <dgm:prSet/>
      <dgm:spPr/>
      <dgm:t>
        <a:bodyPr/>
        <a:lstStyle/>
        <a:p>
          <a:endParaRPr lang="en-US"/>
        </a:p>
      </dgm:t>
    </dgm:pt>
    <dgm:pt modelId="{06B380F3-ECA8-4307-B986-A7D16C18FE98}" type="pres">
      <dgm:prSet presAssocID="{22E1A9E9-B7A2-452F-8F0B-FECAF5ABA67A}" presName="theList" presStyleCnt="0">
        <dgm:presLayoutVars>
          <dgm:dir/>
          <dgm:animLvl val="lvl"/>
          <dgm:resizeHandles val="exact"/>
        </dgm:presLayoutVars>
      </dgm:prSet>
      <dgm:spPr/>
      <dgm:t>
        <a:bodyPr/>
        <a:lstStyle/>
        <a:p>
          <a:endParaRPr lang="en-US"/>
        </a:p>
      </dgm:t>
    </dgm:pt>
    <dgm:pt modelId="{3F8AD3CD-A264-4F2B-97F0-21A82B55BF2B}" type="pres">
      <dgm:prSet presAssocID="{D9FC3867-90FE-4982-BC7E-846578A0D25B}" presName="compNode" presStyleCnt="0"/>
      <dgm:spPr/>
      <dgm:t>
        <a:bodyPr/>
        <a:lstStyle/>
        <a:p>
          <a:endParaRPr lang="en-US"/>
        </a:p>
      </dgm:t>
    </dgm:pt>
    <dgm:pt modelId="{57304838-CDF8-46BD-9119-23917DDE1307}" type="pres">
      <dgm:prSet presAssocID="{D9FC3867-90FE-4982-BC7E-846578A0D25B}" presName="aNode" presStyleLbl="bgShp" presStyleIdx="0" presStyleCnt="2"/>
      <dgm:spPr/>
      <dgm:t>
        <a:bodyPr/>
        <a:lstStyle/>
        <a:p>
          <a:endParaRPr lang="en-US"/>
        </a:p>
      </dgm:t>
    </dgm:pt>
    <dgm:pt modelId="{EA3E9442-1427-4DA7-85D6-5A7F9B1452C1}" type="pres">
      <dgm:prSet presAssocID="{D9FC3867-90FE-4982-BC7E-846578A0D25B}" presName="textNode" presStyleLbl="bgShp" presStyleIdx="0" presStyleCnt="2"/>
      <dgm:spPr/>
      <dgm:t>
        <a:bodyPr/>
        <a:lstStyle/>
        <a:p>
          <a:endParaRPr lang="en-US"/>
        </a:p>
      </dgm:t>
    </dgm:pt>
    <dgm:pt modelId="{CBEEAE70-ACE1-43D9-88B6-282C294904D4}" type="pres">
      <dgm:prSet presAssocID="{D9FC3867-90FE-4982-BC7E-846578A0D25B}" presName="compChildNode" presStyleCnt="0"/>
      <dgm:spPr/>
      <dgm:t>
        <a:bodyPr/>
        <a:lstStyle/>
        <a:p>
          <a:endParaRPr lang="en-US"/>
        </a:p>
      </dgm:t>
    </dgm:pt>
    <dgm:pt modelId="{F29A6AFA-5320-4CEA-8705-A2A575948DAC}" type="pres">
      <dgm:prSet presAssocID="{D9FC3867-90FE-4982-BC7E-846578A0D25B}" presName="theInnerList" presStyleCnt="0"/>
      <dgm:spPr/>
      <dgm:t>
        <a:bodyPr/>
        <a:lstStyle/>
        <a:p>
          <a:endParaRPr lang="en-US"/>
        </a:p>
      </dgm:t>
    </dgm:pt>
    <dgm:pt modelId="{74957D4F-FA6C-4A08-B569-DD5BDC2724BC}" type="pres">
      <dgm:prSet presAssocID="{85A98C31-2FEB-4692-8211-0C59E37CB2BD}" presName="childNode" presStyleLbl="node1" presStyleIdx="0" presStyleCnt="2">
        <dgm:presLayoutVars>
          <dgm:bulletEnabled val="1"/>
        </dgm:presLayoutVars>
      </dgm:prSet>
      <dgm:spPr/>
      <dgm:t>
        <a:bodyPr/>
        <a:lstStyle/>
        <a:p>
          <a:endParaRPr lang="en-US"/>
        </a:p>
      </dgm:t>
    </dgm:pt>
    <dgm:pt modelId="{D03F38E0-BCA6-47B8-AD34-7235084525E1}" type="pres">
      <dgm:prSet presAssocID="{D9FC3867-90FE-4982-BC7E-846578A0D25B}" presName="aSpace" presStyleCnt="0"/>
      <dgm:spPr/>
      <dgm:t>
        <a:bodyPr/>
        <a:lstStyle/>
        <a:p>
          <a:endParaRPr lang="en-US"/>
        </a:p>
      </dgm:t>
    </dgm:pt>
    <dgm:pt modelId="{C3B594F9-63D7-4BE5-BB5E-E9A01F82E610}" type="pres">
      <dgm:prSet presAssocID="{45C7BDB7-FB6A-4C14-95D5-9AB7D1DD9BC5}" presName="compNode" presStyleCnt="0"/>
      <dgm:spPr/>
      <dgm:t>
        <a:bodyPr/>
        <a:lstStyle/>
        <a:p>
          <a:endParaRPr lang="en-US"/>
        </a:p>
      </dgm:t>
    </dgm:pt>
    <dgm:pt modelId="{4A4D7D9C-3391-481A-97D4-1BDC99EA456D}" type="pres">
      <dgm:prSet presAssocID="{45C7BDB7-FB6A-4C14-95D5-9AB7D1DD9BC5}" presName="aNode" presStyleLbl="bgShp" presStyleIdx="1" presStyleCnt="2"/>
      <dgm:spPr/>
      <dgm:t>
        <a:bodyPr/>
        <a:lstStyle/>
        <a:p>
          <a:endParaRPr lang="en-US"/>
        </a:p>
      </dgm:t>
    </dgm:pt>
    <dgm:pt modelId="{934FC2F4-6DE4-4169-A906-4556AD159208}" type="pres">
      <dgm:prSet presAssocID="{45C7BDB7-FB6A-4C14-95D5-9AB7D1DD9BC5}" presName="textNode" presStyleLbl="bgShp" presStyleIdx="1" presStyleCnt="2"/>
      <dgm:spPr/>
      <dgm:t>
        <a:bodyPr/>
        <a:lstStyle/>
        <a:p>
          <a:endParaRPr lang="en-US"/>
        </a:p>
      </dgm:t>
    </dgm:pt>
    <dgm:pt modelId="{A279B519-C8B0-4368-92AD-9821C7CA5464}" type="pres">
      <dgm:prSet presAssocID="{45C7BDB7-FB6A-4C14-95D5-9AB7D1DD9BC5}" presName="compChildNode" presStyleCnt="0"/>
      <dgm:spPr/>
      <dgm:t>
        <a:bodyPr/>
        <a:lstStyle/>
        <a:p>
          <a:endParaRPr lang="en-US"/>
        </a:p>
      </dgm:t>
    </dgm:pt>
    <dgm:pt modelId="{244CA8F2-6CDE-45A1-96D9-C3E001A633FB}" type="pres">
      <dgm:prSet presAssocID="{45C7BDB7-FB6A-4C14-95D5-9AB7D1DD9BC5}" presName="theInnerList" presStyleCnt="0"/>
      <dgm:spPr/>
      <dgm:t>
        <a:bodyPr/>
        <a:lstStyle/>
        <a:p>
          <a:endParaRPr lang="en-US"/>
        </a:p>
      </dgm:t>
    </dgm:pt>
    <dgm:pt modelId="{A302E3AD-A3D6-41FF-A49C-FA7C441D4A2D}" type="pres">
      <dgm:prSet presAssocID="{88B2259A-1E66-4564-84C7-6C4C43B28BD5}" presName="childNode" presStyleLbl="node1" presStyleIdx="1" presStyleCnt="2">
        <dgm:presLayoutVars>
          <dgm:bulletEnabled val="1"/>
        </dgm:presLayoutVars>
      </dgm:prSet>
      <dgm:spPr/>
      <dgm:t>
        <a:bodyPr/>
        <a:lstStyle/>
        <a:p>
          <a:endParaRPr lang="en-US"/>
        </a:p>
      </dgm:t>
    </dgm:pt>
  </dgm:ptLst>
  <dgm:cxnLst>
    <dgm:cxn modelId="{B19998F8-8FC1-4339-8A40-697E94ED0683}" srcId="{D9FC3867-90FE-4982-BC7E-846578A0D25B}" destId="{85A98C31-2FEB-4692-8211-0C59E37CB2BD}" srcOrd="0" destOrd="0" parTransId="{1B59B924-310D-4390-A93B-7B951E8394EC}" sibTransId="{4698AD7F-DE6A-4A8E-967C-7E09866B8E8D}"/>
    <dgm:cxn modelId="{D049A905-AD82-4D21-836C-016A61B1E3B6}" srcId="{22E1A9E9-B7A2-452F-8F0B-FECAF5ABA67A}" destId="{D9FC3867-90FE-4982-BC7E-846578A0D25B}" srcOrd="0" destOrd="0" parTransId="{114CEBFC-0A5B-4BCC-9B36-E913891DEBE1}" sibTransId="{8712F32A-EB9D-4DAF-B529-2FFD9CED70FD}"/>
    <dgm:cxn modelId="{9EBA56EC-8B39-436E-9D61-5C49C142BFB5}" type="presOf" srcId="{22E1A9E9-B7A2-452F-8F0B-FECAF5ABA67A}" destId="{06B380F3-ECA8-4307-B986-A7D16C18FE98}" srcOrd="0" destOrd="0" presId="urn:microsoft.com/office/officeart/2005/8/layout/lProcess2"/>
    <dgm:cxn modelId="{F6E01941-9071-4114-82B1-BFBBE02C7D87}" type="presOf" srcId="{88B2259A-1E66-4564-84C7-6C4C43B28BD5}" destId="{A302E3AD-A3D6-41FF-A49C-FA7C441D4A2D}" srcOrd="0" destOrd="0" presId="urn:microsoft.com/office/officeart/2005/8/layout/lProcess2"/>
    <dgm:cxn modelId="{0167FD4F-DFAE-4B9E-B2D5-11DAE22B89FC}" type="presOf" srcId="{D9FC3867-90FE-4982-BC7E-846578A0D25B}" destId="{EA3E9442-1427-4DA7-85D6-5A7F9B1452C1}" srcOrd="1" destOrd="0" presId="urn:microsoft.com/office/officeart/2005/8/layout/lProcess2"/>
    <dgm:cxn modelId="{784155F8-0326-4CF1-91C6-71E9C855B281}" type="presOf" srcId="{D9FC3867-90FE-4982-BC7E-846578A0D25B}" destId="{57304838-CDF8-46BD-9119-23917DDE1307}" srcOrd="0" destOrd="0" presId="urn:microsoft.com/office/officeart/2005/8/layout/lProcess2"/>
    <dgm:cxn modelId="{7EA62C4B-B4AF-417B-BCEE-664814562A34}" type="presOf" srcId="{85A98C31-2FEB-4692-8211-0C59E37CB2BD}" destId="{74957D4F-FA6C-4A08-B569-DD5BDC2724BC}" srcOrd="0" destOrd="0" presId="urn:microsoft.com/office/officeart/2005/8/layout/lProcess2"/>
    <dgm:cxn modelId="{39BDDAFE-3452-47C4-B056-7B7A98787584}" type="presOf" srcId="{45C7BDB7-FB6A-4C14-95D5-9AB7D1DD9BC5}" destId="{934FC2F4-6DE4-4169-A906-4556AD159208}" srcOrd="1" destOrd="0" presId="urn:microsoft.com/office/officeart/2005/8/layout/lProcess2"/>
    <dgm:cxn modelId="{67016C52-8ACD-4BD3-BE69-7D14CEB80FF6}" type="presOf" srcId="{45C7BDB7-FB6A-4C14-95D5-9AB7D1DD9BC5}" destId="{4A4D7D9C-3391-481A-97D4-1BDC99EA456D}" srcOrd="0" destOrd="0" presId="urn:microsoft.com/office/officeart/2005/8/layout/lProcess2"/>
    <dgm:cxn modelId="{5CA2E66E-7E85-45A2-96B9-AC4F216D71AA}" srcId="{22E1A9E9-B7A2-452F-8F0B-FECAF5ABA67A}" destId="{45C7BDB7-FB6A-4C14-95D5-9AB7D1DD9BC5}" srcOrd="1" destOrd="0" parTransId="{A25AEC2D-E771-442B-8295-B95240A0059D}" sibTransId="{61054300-466E-4F5A-801D-39EAB33198F0}"/>
    <dgm:cxn modelId="{A93B4226-8D17-468F-B018-F451F5501EA0}" srcId="{45C7BDB7-FB6A-4C14-95D5-9AB7D1DD9BC5}" destId="{88B2259A-1E66-4564-84C7-6C4C43B28BD5}" srcOrd="0" destOrd="0" parTransId="{3A4A7C92-53B8-4487-9AB1-09937B66C686}" sibTransId="{CF4249A0-5768-46E9-932D-DA996F145A5F}"/>
    <dgm:cxn modelId="{D189B736-F18D-4E94-97B2-0B2C9A1BE3C2}" type="presParOf" srcId="{06B380F3-ECA8-4307-B986-A7D16C18FE98}" destId="{3F8AD3CD-A264-4F2B-97F0-21A82B55BF2B}" srcOrd="0" destOrd="0" presId="urn:microsoft.com/office/officeart/2005/8/layout/lProcess2"/>
    <dgm:cxn modelId="{76569530-2A78-4656-B0FD-56887B57454B}" type="presParOf" srcId="{3F8AD3CD-A264-4F2B-97F0-21A82B55BF2B}" destId="{57304838-CDF8-46BD-9119-23917DDE1307}" srcOrd="0" destOrd="0" presId="urn:microsoft.com/office/officeart/2005/8/layout/lProcess2"/>
    <dgm:cxn modelId="{D8F196CB-28DC-4D52-ABB3-770F92C50E48}" type="presParOf" srcId="{3F8AD3CD-A264-4F2B-97F0-21A82B55BF2B}" destId="{EA3E9442-1427-4DA7-85D6-5A7F9B1452C1}" srcOrd="1" destOrd="0" presId="urn:microsoft.com/office/officeart/2005/8/layout/lProcess2"/>
    <dgm:cxn modelId="{2F2C6EC4-FC86-4F6A-94C9-E9A5F84BD7CB}" type="presParOf" srcId="{3F8AD3CD-A264-4F2B-97F0-21A82B55BF2B}" destId="{CBEEAE70-ACE1-43D9-88B6-282C294904D4}" srcOrd="2" destOrd="0" presId="urn:microsoft.com/office/officeart/2005/8/layout/lProcess2"/>
    <dgm:cxn modelId="{BE506AF7-1DF7-4040-9D05-A44A47824392}" type="presParOf" srcId="{CBEEAE70-ACE1-43D9-88B6-282C294904D4}" destId="{F29A6AFA-5320-4CEA-8705-A2A575948DAC}" srcOrd="0" destOrd="0" presId="urn:microsoft.com/office/officeart/2005/8/layout/lProcess2"/>
    <dgm:cxn modelId="{7B63121D-8E51-4517-9507-29E490F02692}" type="presParOf" srcId="{F29A6AFA-5320-4CEA-8705-A2A575948DAC}" destId="{74957D4F-FA6C-4A08-B569-DD5BDC2724BC}" srcOrd="0" destOrd="0" presId="urn:microsoft.com/office/officeart/2005/8/layout/lProcess2"/>
    <dgm:cxn modelId="{E689927F-41D8-4E4A-AA91-0202AD7D85B3}" type="presParOf" srcId="{06B380F3-ECA8-4307-B986-A7D16C18FE98}" destId="{D03F38E0-BCA6-47B8-AD34-7235084525E1}" srcOrd="1" destOrd="0" presId="urn:microsoft.com/office/officeart/2005/8/layout/lProcess2"/>
    <dgm:cxn modelId="{65913307-5184-4FD3-BA3E-A561D7A85EBA}" type="presParOf" srcId="{06B380F3-ECA8-4307-B986-A7D16C18FE98}" destId="{C3B594F9-63D7-4BE5-BB5E-E9A01F82E610}" srcOrd="2" destOrd="0" presId="urn:microsoft.com/office/officeart/2005/8/layout/lProcess2"/>
    <dgm:cxn modelId="{C079A3C7-765B-4743-81B2-4BEC79A22FB4}" type="presParOf" srcId="{C3B594F9-63D7-4BE5-BB5E-E9A01F82E610}" destId="{4A4D7D9C-3391-481A-97D4-1BDC99EA456D}" srcOrd="0" destOrd="0" presId="urn:microsoft.com/office/officeart/2005/8/layout/lProcess2"/>
    <dgm:cxn modelId="{AE8433FF-309C-41EA-9AEB-69033931E41E}" type="presParOf" srcId="{C3B594F9-63D7-4BE5-BB5E-E9A01F82E610}" destId="{934FC2F4-6DE4-4169-A906-4556AD159208}" srcOrd="1" destOrd="0" presId="urn:microsoft.com/office/officeart/2005/8/layout/lProcess2"/>
    <dgm:cxn modelId="{577866EA-A8B9-419E-82A2-3995CB9A3B24}" type="presParOf" srcId="{C3B594F9-63D7-4BE5-BB5E-E9A01F82E610}" destId="{A279B519-C8B0-4368-92AD-9821C7CA5464}" srcOrd="2" destOrd="0" presId="urn:microsoft.com/office/officeart/2005/8/layout/lProcess2"/>
    <dgm:cxn modelId="{351F964C-617C-4183-998A-60C1A21B28E3}" type="presParOf" srcId="{A279B519-C8B0-4368-92AD-9821C7CA5464}" destId="{244CA8F2-6CDE-45A1-96D9-C3E001A633FB}" srcOrd="0" destOrd="0" presId="urn:microsoft.com/office/officeart/2005/8/layout/lProcess2"/>
    <dgm:cxn modelId="{6AAC7C9D-C80E-4CD5-9CA7-3F6D2CA9A76F}" type="presParOf" srcId="{244CA8F2-6CDE-45A1-96D9-C3E001A633FB}" destId="{A302E3AD-A3D6-41FF-A49C-FA7C441D4A2D}"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A7AB68-2D3D-40DA-8A78-654ACF062653}" type="doc">
      <dgm:prSet loTypeId="urn:microsoft.com/office/officeart/2005/8/layout/hierarchy3" loCatId="list" qsTypeId="urn:microsoft.com/office/officeart/2005/8/quickstyle/3d1" qsCatId="3D" csTypeId="urn:microsoft.com/office/officeart/2005/8/colors/accent1_2" csCatId="accent1" phldr="1"/>
      <dgm:spPr/>
      <dgm:t>
        <a:bodyPr/>
        <a:lstStyle/>
        <a:p>
          <a:endParaRPr lang="en-US"/>
        </a:p>
      </dgm:t>
    </dgm:pt>
    <dgm:pt modelId="{DB1E5AD9-CA51-4655-84C3-3DFDEECD6D36}">
      <dgm:prSet/>
      <dgm:spPr/>
      <dgm:t>
        <a:bodyPr/>
        <a:lstStyle/>
        <a:p>
          <a:pPr rtl="0"/>
          <a:r>
            <a:rPr lang="en-US" dirty="0" smtClean="0"/>
            <a:t>Certified Staff</a:t>
          </a:r>
          <a:endParaRPr lang="en-US" dirty="0"/>
        </a:p>
      </dgm:t>
    </dgm:pt>
    <dgm:pt modelId="{620423D7-CD7F-4C89-A264-835BE8D3015A}" type="parTrans" cxnId="{20659454-26AC-41D7-B79B-5CB663AC8313}">
      <dgm:prSet/>
      <dgm:spPr/>
      <dgm:t>
        <a:bodyPr/>
        <a:lstStyle/>
        <a:p>
          <a:endParaRPr lang="en-US"/>
        </a:p>
      </dgm:t>
    </dgm:pt>
    <dgm:pt modelId="{663498DE-8F48-4FFA-9D1F-B48D3D0224B0}" type="sibTrans" cxnId="{20659454-26AC-41D7-B79B-5CB663AC8313}">
      <dgm:prSet/>
      <dgm:spPr/>
      <dgm:t>
        <a:bodyPr/>
        <a:lstStyle/>
        <a:p>
          <a:endParaRPr lang="en-US"/>
        </a:p>
      </dgm:t>
    </dgm:pt>
    <dgm:pt modelId="{47C0D272-141C-4FB2-9D3E-15193137A805}">
      <dgm:prSet/>
      <dgm:spPr/>
      <dgm:t>
        <a:bodyPr/>
        <a:lstStyle/>
        <a:p>
          <a:pPr rtl="0"/>
          <a:r>
            <a:rPr lang="en-US" dirty="0" smtClean="0"/>
            <a:t>Foundational Retraining</a:t>
          </a:r>
          <a:endParaRPr lang="en-US" dirty="0"/>
        </a:p>
      </dgm:t>
    </dgm:pt>
    <dgm:pt modelId="{43789558-2233-460A-AD06-311A4E240557}" type="parTrans" cxnId="{5BF5DF04-67A5-47F1-9ED3-CE39199E89DA}">
      <dgm:prSet/>
      <dgm:spPr/>
      <dgm:t>
        <a:bodyPr/>
        <a:lstStyle/>
        <a:p>
          <a:endParaRPr lang="en-US" dirty="0"/>
        </a:p>
      </dgm:t>
    </dgm:pt>
    <dgm:pt modelId="{64707D12-066B-45D6-A68D-D8BE82E78C9D}" type="sibTrans" cxnId="{5BF5DF04-67A5-47F1-9ED3-CE39199E89DA}">
      <dgm:prSet/>
      <dgm:spPr/>
      <dgm:t>
        <a:bodyPr/>
        <a:lstStyle/>
        <a:p>
          <a:endParaRPr lang="en-US"/>
        </a:p>
      </dgm:t>
    </dgm:pt>
    <dgm:pt modelId="{298F1AE3-61C9-49A8-9099-EF81139AFB59}">
      <dgm:prSet/>
      <dgm:spPr/>
      <dgm:t>
        <a:bodyPr/>
        <a:lstStyle/>
        <a:p>
          <a:pPr rtl="0"/>
          <a:r>
            <a:rPr lang="en-US" dirty="0" smtClean="0"/>
            <a:t>Online Model Implementation Training </a:t>
          </a:r>
          <a:endParaRPr lang="en-US" dirty="0"/>
        </a:p>
      </dgm:t>
    </dgm:pt>
    <dgm:pt modelId="{09A6E8E5-C829-433D-B309-C4D210E67697}" type="parTrans" cxnId="{71E16166-4786-461A-859A-B7F3B3A0F8CE}">
      <dgm:prSet/>
      <dgm:spPr/>
      <dgm:t>
        <a:bodyPr/>
        <a:lstStyle/>
        <a:p>
          <a:endParaRPr lang="en-US" dirty="0"/>
        </a:p>
      </dgm:t>
    </dgm:pt>
    <dgm:pt modelId="{E34A25D9-AD7D-4125-88C7-8DF9D6199C31}" type="sibTrans" cxnId="{71E16166-4786-461A-859A-B7F3B3A0F8CE}">
      <dgm:prSet/>
      <dgm:spPr/>
      <dgm:t>
        <a:bodyPr/>
        <a:lstStyle/>
        <a:p>
          <a:endParaRPr lang="en-US"/>
        </a:p>
      </dgm:t>
    </dgm:pt>
    <dgm:pt modelId="{2E65DA5B-9D5D-4EF6-B94D-B346D961D1D2}">
      <dgm:prSet/>
      <dgm:spPr/>
      <dgm:t>
        <a:bodyPr/>
        <a:lstStyle/>
        <a:p>
          <a:pPr rtl="0"/>
          <a:r>
            <a:rPr lang="en-US" dirty="0" smtClean="0"/>
            <a:t>New Approved Users</a:t>
          </a:r>
          <a:endParaRPr lang="en-US" dirty="0"/>
        </a:p>
      </dgm:t>
    </dgm:pt>
    <dgm:pt modelId="{9D50CD70-273B-4D57-9DB4-0D98E4DDBD4F}" type="parTrans" cxnId="{91A8B5E8-28C5-4A4F-A183-2D70D4D4BF4B}">
      <dgm:prSet/>
      <dgm:spPr/>
      <dgm:t>
        <a:bodyPr/>
        <a:lstStyle/>
        <a:p>
          <a:endParaRPr lang="en-US"/>
        </a:p>
      </dgm:t>
    </dgm:pt>
    <dgm:pt modelId="{8644AD85-8E69-4843-AA9A-A1351E8449E2}" type="sibTrans" cxnId="{91A8B5E8-28C5-4A4F-A183-2D70D4D4BF4B}">
      <dgm:prSet/>
      <dgm:spPr/>
      <dgm:t>
        <a:bodyPr/>
        <a:lstStyle/>
        <a:p>
          <a:endParaRPr lang="en-US"/>
        </a:p>
      </dgm:t>
    </dgm:pt>
    <dgm:pt modelId="{7FB57496-27EF-491F-A215-AD346804E8FE}">
      <dgm:prSet/>
      <dgm:spPr/>
      <dgm:t>
        <a:bodyPr/>
        <a:lstStyle/>
        <a:p>
          <a:pPr rtl="0"/>
          <a:r>
            <a:rPr lang="en-US" dirty="0" smtClean="0"/>
            <a:t>Foundational Training</a:t>
          </a:r>
          <a:endParaRPr lang="en-US" dirty="0"/>
        </a:p>
      </dgm:t>
    </dgm:pt>
    <dgm:pt modelId="{12521733-169E-4E86-822D-38978FA65850}" type="parTrans" cxnId="{10B2ADB8-FA0C-4ECE-B3AA-1E0181FD02AE}">
      <dgm:prSet/>
      <dgm:spPr/>
      <dgm:t>
        <a:bodyPr/>
        <a:lstStyle/>
        <a:p>
          <a:endParaRPr lang="en-US" dirty="0"/>
        </a:p>
      </dgm:t>
    </dgm:pt>
    <dgm:pt modelId="{F08AEF6D-FE35-4A3A-A91D-0C1247795393}" type="sibTrans" cxnId="{10B2ADB8-FA0C-4ECE-B3AA-1E0181FD02AE}">
      <dgm:prSet/>
      <dgm:spPr/>
      <dgm:t>
        <a:bodyPr/>
        <a:lstStyle/>
        <a:p>
          <a:endParaRPr lang="en-US"/>
        </a:p>
      </dgm:t>
    </dgm:pt>
    <dgm:pt modelId="{CCF5D89D-44D3-41A2-97AC-30400BEF8492}">
      <dgm:prSet/>
      <dgm:spPr/>
      <dgm:t>
        <a:bodyPr/>
        <a:lstStyle/>
        <a:p>
          <a:pPr rtl="0"/>
          <a:r>
            <a:rPr lang="en-US" dirty="0" smtClean="0"/>
            <a:t>New Affiliate Staff &amp; Supervisors</a:t>
          </a:r>
          <a:endParaRPr lang="en-US" dirty="0"/>
        </a:p>
      </dgm:t>
    </dgm:pt>
    <dgm:pt modelId="{13179023-FFD9-48BD-A578-9057BA03158A}" type="parTrans" cxnId="{4B3C1CB1-4A54-4C82-8645-B563717DCE36}">
      <dgm:prSet/>
      <dgm:spPr/>
      <dgm:t>
        <a:bodyPr/>
        <a:lstStyle/>
        <a:p>
          <a:endParaRPr lang="en-US"/>
        </a:p>
      </dgm:t>
    </dgm:pt>
    <dgm:pt modelId="{E200EED2-3C23-49A2-98A9-AD0E71219831}" type="sibTrans" cxnId="{4B3C1CB1-4A54-4C82-8645-B563717DCE36}">
      <dgm:prSet/>
      <dgm:spPr/>
      <dgm:t>
        <a:bodyPr/>
        <a:lstStyle/>
        <a:p>
          <a:endParaRPr lang="en-US"/>
        </a:p>
      </dgm:t>
    </dgm:pt>
    <dgm:pt modelId="{05EED31B-CC15-46AC-AD31-41A1D4E46214}">
      <dgm:prSet/>
      <dgm:spPr/>
      <dgm:t>
        <a:bodyPr/>
        <a:lstStyle/>
        <a:p>
          <a:pPr rtl="0"/>
          <a:r>
            <a:rPr lang="en-US" dirty="0" smtClean="0"/>
            <a:t>Foundational &amp; Model Implementation Training</a:t>
          </a:r>
          <a:endParaRPr lang="en-US" dirty="0"/>
        </a:p>
      </dgm:t>
    </dgm:pt>
    <dgm:pt modelId="{55BCC774-FC8F-4CC5-8353-55E307ACF661}" type="parTrans" cxnId="{66872E52-3F12-4197-BE74-E1D3BA9BFCA2}">
      <dgm:prSet/>
      <dgm:spPr/>
      <dgm:t>
        <a:bodyPr/>
        <a:lstStyle/>
        <a:p>
          <a:endParaRPr lang="en-US" dirty="0"/>
        </a:p>
      </dgm:t>
    </dgm:pt>
    <dgm:pt modelId="{563918C5-2C40-4BE7-A089-39C9D1194ABA}" type="sibTrans" cxnId="{66872E52-3F12-4197-BE74-E1D3BA9BFCA2}">
      <dgm:prSet/>
      <dgm:spPr/>
      <dgm:t>
        <a:bodyPr/>
        <a:lstStyle/>
        <a:p>
          <a:endParaRPr lang="en-US"/>
        </a:p>
      </dgm:t>
    </dgm:pt>
    <dgm:pt modelId="{8FDA5A66-EDA6-44B7-8C7A-FD88348546A8}">
      <dgm:prSet/>
      <dgm:spPr/>
      <dgm:t>
        <a:bodyPr/>
        <a:lstStyle/>
        <a:p>
          <a:pPr rtl="0"/>
          <a:r>
            <a:rPr lang="en-US" dirty="0" smtClean="0"/>
            <a:t>New Supervisors (not visiting families)</a:t>
          </a:r>
          <a:endParaRPr lang="en-US" dirty="0"/>
        </a:p>
      </dgm:t>
    </dgm:pt>
    <dgm:pt modelId="{E1DDEF5C-4FBC-4CDC-8B99-A59AC2552195}" type="parTrans" cxnId="{87048866-6DA6-4944-A5F2-D882D20496A7}">
      <dgm:prSet/>
      <dgm:spPr/>
      <dgm:t>
        <a:bodyPr/>
        <a:lstStyle/>
        <a:p>
          <a:endParaRPr lang="en-US"/>
        </a:p>
      </dgm:t>
    </dgm:pt>
    <dgm:pt modelId="{31EAEE7F-D92A-41C1-A8AC-6DFDD455E551}" type="sibTrans" cxnId="{87048866-6DA6-4944-A5F2-D882D20496A7}">
      <dgm:prSet/>
      <dgm:spPr/>
      <dgm:t>
        <a:bodyPr/>
        <a:lstStyle/>
        <a:p>
          <a:endParaRPr lang="en-US"/>
        </a:p>
      </dgm:t>
    </dgm:pt>
    <dgm:pt modelId="{58049730-578F-428B-8EE4-E7E50992B23F}">
      <dgm:prSet/>
      <dgm:spPr/>
      <dgm:t>
        <a:bodyPr/>
        <a:lstStyle/>
        <a:p>
          <a:pPr rtl="0"/>
          <a:r>
            <a:rPr lang="en-US" dirty="0" smtClean="0"/>
            <a:t>Model Implementation Training</a:t>
          </a:r>
          <a:endParaRPr lang="en-US" dirty="0"/>
        </a:p>
      </dgm:t>
    </dgm:pt>
    <dgm:pt modelId="{5DECC4C1-161E-4F2A-96FF-84FF2FD70D81}" type="parTrans" cxnId="{1EE524AA-9B9F-4111-B27E-34FD03DECA81}">
      <dgm:prSet/>
      <dgm:spPr/>
      <dgm:t>
        <a:bodyPr/>
        <a:lstStyle/>
        <a:p>
          <a:endParaRPr lang="en-US" dirty="0"/>
        </a:p>
      </dgm:t>
    </dgm:pt>
    <dgm:pt modelId="{AC472754-78EF-454A-AD4F-FBA05BCE6F61}" type="sibTrans" cxnId="{1EE524AA-9B9F-4111-B27E-34FD03DECA81}">
      <dgm:prSet/>
      <dgm:spPr/>
      <dgm:t>
        <a:bodyPr/>
        <a:lstStyle/>
        <a:p>
          <a:endParaRPr lang="en-US"/>
        </a:p>
      </dgm:t>
    </dgm:pt>
    <dgm:pt modelId="{800B5B36-C76B-4E9F-B4AF-21FD38576159}" type="pres">
      <dgm:prSet presAssocID="{F9A7AB68-2D3D-40DA-8A78-654ACF062653}" presName="diagram" presStyleCnt="0">
        <dgm:presLayoutVars>
          <dgm:chPref val="1"/>
          <dgm:dir/>
          <dgm:animOne val="branch"/>
          <dgm:animLvl val="lvl"/>
          <dgm:resizeHandles/>
        </dgm:presLayoutVars>
      </dgm:prSet>
      <dgm:spPr/>
      <dgm:t>
        <a:bodyPr/>
        <a:lstStyle/>
        <a:p>
          <a:endParaRPr lang="en-US"/>
        </a:p>
      </dgm:t>
    </dgm:pt>
    <dgm:pt modelId="{C00B206F-D09A-44D4-B743-81CB47419919}" type="pres">
      <dgm:prSet presAssocID="{DB1E5AD9-CA51-4655-84C3-3DFDEECD6D36}" presName="root" presStyleCnt="0"/>
      <dgm:spPr/>
    </dgm:pt>
    <dgm:pt modelId="{27A8FCF4-7F22-43FC-8B11-298C14AE022E}" type="pres">
      <dgm:prSet presAssocID="{DB1E5AD9-CA51-4655-84C3-3DFDEECD6D36}" presName="rootComposite" presStyleCnt="0"/>
      <dgm:spPr/>
    </dgm:pt>
    <dgm:pt modelId="{C71A4299-418D-4C2D-82D3-010757D33AA0}" type="pres">
      <dgm:prSet presAssocID="{DB1E5AD9-CA51-4655-84C3-3DFDEECD6D36}" presName="rootText" presStyleLbl="node1" presStyleIdx="0" presStyleCnt="4"/>
      <dgm:spPr/>
      <dgm:t>
        <a:bodyPr/>
        <a:lstStyle/>
        <a:p>
          <a:endParaRPr lang="en-US"/>
        </a:p>
      </dgm:t>
    </dgm:pt>
    <dgm:pt modelId="{8F4A7716-AF31-4D86-9484-77565C8367A0}" type="pres">
      <dgm:prSet presAssocID="{DB1E5AD9-CA51-4655-84C3-3DFDEECD6D36}" presName="rootConnector" presStyleLbl="node1" presStyleIdx="0" presStyleCnt="4"/>
      <dgm:spPr/>
      <dgm:t>
        <a:bodyPr/>
        <a:lstStyle/>
        <a:p>
          <a:endParaRPr lang="en-US"/>
        </a:p>
      </dgm:t>
    </dgm:pt>
    <dgm:pt modelId="{F7F993A1-1084-4D3A-B320-9B05EDE241B5}" type="pres">
      <dgm:prSet presAssocID="{DB1E5AD9-CA51-4655-84C3-3DFDEECD6D36}" presName="childShape" presStyleCnt="0"/>
      <dgm:spPr/>
    </dgm:pt>
    <dgm:pt modelId="{7D2461D2-DF0C-42AA-B003-87F86F5506EF}" type="pres">
      <dgm:prSet presAssocID="{43789558-2233-460A-AD06-311A4E240557}" presName="Name13" presStyleLbl="parChTrans1D2" presStyleIdx="0" presStyleCnt="5"/>
      <dgm:spPr/>
      <dgm:t>
        <a:bodyPr/>
        <a:lstStyle/>
        <a:p>
          <a:endParaRPr lang="en-US"/>
        </a:p>
      </dgm:t>
    </dgm:pt>
    <dgm:pt modelId="{88D381A0-A969-493B-A3A6-78FCAB71AE41}" type="pres">
      <dgm:prSet presAssocID="{47C0D272-141C-4FB2-9D3E-15193137A805}" presName="childText" presStyleLbl="bgAcc1" presStyleIdx="0" presStyleCnt="5">
        <dgm:presLayoutVars>
          <dgm:bulletEnabled val="1"/>
        </dgm:presLayoutVars>
      </dgm:prSet>
      <dgm:spPr/>
      <dgm:t>
        <a:bodyPr/>
        <a:lstStyle/>
        <a:p>
          <a:endParaRPr lang="en-US"/>
        </a:p>
      </dgm:t>
    </dgm:pt>
    <dgm:pt modelId="{BB229E46-1274-41C6-8542-BEAB96B9EE4D}" type="pres">
      <dgm:prSet presAssocID="{09A6E8E5-C829-433D-B309-C4D210E67697}" presName="Name13" presStyleLbl="parChTrans1D2" presStyleIdx="1" presStyleCnt="5"/>
      <dgm:spPr/>
      <dgm:t>
        <a:bodyPr/>
        <a:lstStyle/>
        <a:p>
          <a:endParaRPr lang="en-US"/>
        </a:p>
      </dgm:t>
    </dgm:pt>
    <dgm:pt modelId="{838FF915-0794-4069-996D-D8BED9F321B0}" type="pres">
      <dgm:prSet presAssocID="{298F1AE3-61C9-49A8-9099-EF81139AFB59}" presName="childText" presStyleLbl="bgAcc1" presStyleIdx="1" presStyleCnt="5">
        <dgm:presLayoutVars>
          <dgm:bulletEnabled val="1"/>
        </dgm:presLayoutVars>
      </dgm:prSet>
      <dgm:spPr/>
      <dgm:t>
        <a:bodyPr/>
        <a:lstStyle/>
        <a:p>
          <a:endParaRPr lang="en-US"/>
        </a:p>
      </dgm:t>
    </dgm:pt>
    <dgm:pt modelId="{0336E0EB-9849-4AAC-857E-62E06F38D524}" type="pres">
      <dgm:prSet presAssocID="{2E65DA5B-9D5D-4EF6-B94D-B346D961D1D2}" presName="root" presStyleCnt="0"/>
      <dgm:spPr/>
    </dgm:pt>
    <dgm:pt modelId="{3A2EFEDF-0090-4586-AA5C-AE08CE3A1478}" type="pres">
      <dgm:prSet presAssocID="{2E65DA5B-9D5D-4EF6-B94D-B346D961D1D2}" presName="rootComposite" presStyleCnt="0"/>
      <dgm:spPr/>
    </dgm:pt>
    <dgm:pt modelId="{CFE94FD1-1463-411C-8CD4-8CAE61C4D4CA}" type="pres">
      <dgm:prSet presAssocID="{2E65DA5B-9D5D-4EF6-B94D-B346D961D1D2}" presName="rootText" presStyleLbl="node1" presStyleIdx="1" presStyleCnt="4"/>
      <dgm:spPr/>
      <dgm:t>
        <a:bodyPr/>
        <a:lstStyle/>
        <a:p>
          <a:endParaRPr lang="en-US"/>
        </a:p>
      </dgm:t>
    </dgm:pt>
    <dgm:pt modelId="{0610E062-746F-4CD7-A5A7-A8B494DD77CF}" type="pres">
      <dgm:prSet presAssocID="{2E65DA5B-9D5D-4EF6-B94D-B346D961D1D2}" presName="rootConnector" presStyleLbl="node1" presStyleIdx="1" presStyleCnt="4"/>
      <dgm:spPr/>
      <dgm:t>
        <a:bodyPr/>
        <a:lstStyle/>
        <a:p>
          <a:endParaRPr lang="en-US"/>
        </a:p>
      </dgm:t>
    </dgm:pt>
    <dgm:pt modelId="{6DEF3C12-04F9-4288-BACA-D0F441512D79}" type="pres">
      <dgm:prSet presAssocID="{2E65DA5B-9D5D-4EF6-B94D-B346D961D1D2}" presName="childShape" presStyleCnt="0"/>
      <dgm:spPr/>
    </dgm:pt>
    <dgm:pt modelId="{B5BF15C4-3F64-4E1A-B6D1-132FC2F91A1E}" type="pres">
      <dgm:prSet presAssocID="{12521733-169E-4E86-822D-38978FA65850}" presName="Name13" presStyleLbl="parChTrans1D2" presStyleIdx="2" presStyleCnt="5"/>
      <dgm:spPr/>
      <dgm:t>
        <a:bodyPr/>
        <a:lstStyle/>
        <a:p>
          <a:endParaRPr lang="en-US"/>
        </a:p>
      </dgm:t>
    </dgm:pt>
    <dgm:pt modelId="{08EB2157-E09D-42F3-B8FC-C64C4CFD2C95}" type="pres">
      <dgm:prSet presAssocID="{7FB57496-27EF-491F-A215-AD346804E8FE}" presName="childText" presStyleLbl="bgAcc1" presStyleIdx="2" presStyleCnt="5">
        <dgm:presLayoutVars>
          <dgm:bulletEnabled val="1"/>
        </dgm:presLayoutVars>
      </dgm:prSet>
      <dgm:spPr/>
      <dgm:t>
        <a:bodyPr/>
        <a:lstStyle/>
        <a:p>
          <a:endParaRPr lang="en-US"/>
        </a:p>
      </dgm:t>
    </dgm:pt>
    <dgm:pt modelId="{67553179-1392-482D-8E31-3473F4387BD5}" type="pres">
      <dgm:prSet presAssocID="{CCF5D89D-44D3-41A2-97AC-30400BEF8492}" presName="root" presStyleCnt="0"/>
      <dgm:spPr/>
    </dgm:pt>
    <dgm:pt modelId="{3F5A2131-D5FC-47C6-A0F7-E95A27D59C07}" type="pres">
      <dgm:prSet presAssocID="{CCF5D89D-44D3-41A2-97AC-30400BEF8492}" presName="rootComposite" presStyleCnt="0"/>
      <dgm:spPr/>
    </dgm:pt>
    <dgm:pt modelId="{A6B487E8-9A32-4DA2-9D12-026B4CB1833E}" type="pres">
      <dgm:prSet presAssocID="{CCF5D89D-44D3-41A2-97AC-30400BEF8492}" presName="rootText" presStyleLbl="node1" presStyleIdx="2" presStyleCnt="4"/>
      <dgm:spPr/>
      <dgm:t>
        <a:bodyPr/>
        <a:lstStyle/>
        <a:p>
          <a:endParaRPr lang="en-US"/>
        </a:p>
      </dgm:t>
    </dgm:pt>
    <dgm:pt modelId="{9830754D-2CD1-4507-A300-E5705D161328}" type="pres">
      <dgm:prSet presAssocID="{CCF5D89D-44D3-41A2-97AC-30400BEF8492}" presName="rootConnector" presStyleLbl="node1" presStyleIdx="2" presStyleCnt="4"/>
      <dgm:spPr/>
      <dgm:t>
        <a:bodyPr/>
        <a:lstStyle/>
        <a:p>
          <a:endParaRPr lang="en-US"/>
        </a:p>
      </dgm:t>
    </dgm:pt>
    <dgm:pt modelId="{EC4E6757-AC45-4CA0-8E5A-13BFAC346A85}" type="pres">
      <dgm:prSet presAssocID="{CCF5D89D-44D3-41A2-97AC-30400BEF8492}" presName="childShape" presStyleCnt="0"/>
      <dgm:spPr/>
    </dgm:pt>
    <dgm:pt modelId="{34AFB250-4C66-4C26-8519-DBEB15E5E5AE}" type="pres">
      <dgm:prSet presAssocID="{55BCC774-FC8F-4CC5-8353-55E307ACF661}" presName="Name13" presStyleLbl="parChTrans1D2" presStyleIdx="3" presStyleCnt="5"/>
      <dgm:spPr/>
      <dgm:t>
        <a:bodyPr/>
        <a:lstStyle/>
        <a:p>
          <a:endParaRPr lang="en-US"/>
        </a:p>
      </dgm:t>
    </dgm:pt>
    <dgm:pt modelId="{7B48CF49-0480-4203-A695-9A2755285DF0}" type="pres">
      <dgm:prSet presAssocID="{05EED31B-CC15-46AC-AD31-41A1D4E46214}" presName="childText" presStyleLbl="bgAcc1" presStyleIdx="3" presStyleCnt="5">
        <dgm:presLayoutVars>
          <dgm:bulletEnabled val="1"/>
        </dgm:presLayoutVars>
      </dgm:prSet>
      <dgm:spPr/>
      <dgm:t>
        <a:bodyPr/>
        <a:lstStyle/>
        <a:p>
          <a:endParaRPr lang="en-US"/>
        </a:p>
      </dgm:t>
    </dgm:pt>
    <dgm:pt modelId="{C47B07F7-8E2C-4692-B40D-36C4954690A8}" type="pres">
      <dgm:prSet presAssocID="{8FDA5A66-EDA6-44B7-8C7A-FD88348546A8}" presName="root" presStyleCnt="0"/>
      <dgm:spPr/>
    </dgm:pt>
    <dgm:pt modelId="{C109BDC1-381E-4335-BD6A-10D92DB95737}" type="pres">
      <dgm:prSet presAssocID="{8FDA5A66-EDA6-44B7-8C7A-FD88348546A8}" presName="rootComposite" presStyleCnt="0"/>
      <dgm:spPr/>
    </dgm:pt>
    <dgm:pt modelId="{4D1210FD-766E-472A-A530-1D7CA252F4E3}" type="pres">
      <dgm:prSet presAssocID="{8FDA5A66-EDA6-44B7-8C7A-FD88348546A8}" presName="rootText" presStyleLbl="node1" presStyleIdx="3" presStyleCnt="4"/>
      <dgm:spPr/>
      <dgm:t>
        <a:bodyPr/>
        <a:lstStyle/>
        <a:p>
          <a:endParaRPr lang="en-US"/>
        </a:p>
      </dgm:t>
    </dgm:pt>
    <dgm:pt modelId="{5768D60B-AE1B-4D94-B811-D51C5EFAE6AC}" type="pres">
      <dgm:prSet presAssocID="{8FDA5A66-EDA6-44B7-8C7A-FD88348546A8}" presName="rootConnector" presStyleLbl="node1" presStyleIdx="3" presStyleCnt="4"/>
      <dgm:spPr/>
      <dgm:t>
        <a:bodyPr/>
        <a:lstStyle/>
        <a:p>
          <a:endParaRPr lang="en-US"/>
        </a:p>
      </dgm:t>
    </dgm:pt>
    <dgm:pt modelId="{B7C33A54-4D6D-4D14-BE84-438769C3D81F}" type="pres">
      <dgm:prSet presAssocID="{8FDA5A66-EDA6-44B7-8C7A-FD88348546A8}" presName="childShape" presStyleCnt="0"/>
      <dgm:spPr/>
    </dgm:pt>
    <dgm:pt modelId="{472EA298-8012-4150-B5CB-1880C78E815F}" type="pres">
      <dgm:prSet presAssocID="{5DECC4C1-161E-4F2A-96FF-84FF2FD70D81}" presName="Name13" presStyleLbl="parChTrans1D2" presStyleIdx="4" presStyleCnt="5"/>
      <dgm:spPr/>
      <dgm:t>
        <a:bodyPr/>
        <a:lstStyle/>
        <a:p>
          <a:endParaRPr lang="en-US"/>
        </a:p>
      </dgm:t>
    </dgm:pt>
    <dgm:pt modelId="{A5B4877C-C118-4FF5-90D7-BA32F3AEF268}" type="pres">
      <dgm:prSet presAssocID="{58049730-578F-428B-8EE4-E7E50992B23F}" presName="childText" presStyleLbl="bgAcc1" presStyleIdx="4" presStyleCnt="5">
        <dgm:presLayoutVars>
          <dgm:bulletEnabled val="1"/>
        </dgm:presLayoutVars>
      </dgm:prSet>
      <dgm:spPr/>
      <dgm:t>
        <a:bodyPr/>
        <a:lstStyle/>
        <a:p>
          <a:endParaRPr lang="en-US"/>
        </a:p>
      </dgm:t>
    </dgm:pt>
  </dgm:ptLst>
  <dgm:cxnLst>
    <dgm:cxn modelId="{32B0800E-3FEC-4062-8B45-646E94968567}" type="presOf" srcId="{09A6E8E5-C829-433D-B309-C4D210E67697}" destId="{BB229E46-1274-41C6-8542-BEAB96B9EE4D}" srcOrd="0" destOrd="0" presId="urn:microsoft.com/office/officeart/2005/8/layout/hierarchy3"/>
    <dgm:cxn modelId="{71E16166-4786-461A-859A-B7F3B3A0F8CE}" srcId="{DB1E5AD9-CA51-4655-84C3-3DFDEECD6D36}" destId="{298F1AE3-61C9-49A8-9099-EF81139AFB59}" srcOrd="1" destOrd="0" parTransId="{09A6E8E5-C829-433D-B309-C4D210E67697}" sibTransId="{E34A25D9-AD7D-4125-88C7-8DF9D6199C31}"/>
    <dgm:cxn modelId="{CE6B0B29-DBEE-4068-89B1-586A806CA6C4}" type="presOf" srcId="{F9A7AB68-2D3D-40DA-8A78-654ACF062653}" destId="{800B5B36-C76B-4E9F-B4AF-21FD38576159}" srcOrd="0" destOrd="0" presId="urn:microsoft.com/office/officeart/2005/8/layout/hierarchy3"/>
    <dgm:cxn modelId="{66872E52-3F12-4197-BE74-E1D3BA9BFCA2}" srcId="{CCF5D89D-44D3-41A2-97AC-30400BEF8492}" destId="{05EED31B-CC15-46AC-AD31-41A1D4E46214}" srcOrd="0" destOrd="0" parTransId="{55BCC774-FC8F-4CC5-8353-55E307ACF661}" sibTransId="{563918C5-2C40-4BE7-A089-39C9D1194ABA}"/>
    <dgm:cxn modelId="{65F4958E-6D34-4C85-9C73-86EA9F153877}" type="presOf" srcId="{DB1E5AD9-CA51-4655-84C3-3DFDEECD6D36}" destId="{C71A4299-418D-4C2D-82D3-010757D33AA0}" srcOrd="0" destOrd="0" presId="urn:microsoft.com/office/officeart/2005/8/layout/hierarchy3"/>
    <dgm:cxn modelId="{20659454-26AC-41D7-B79B-5CB663AC8313}" srcId="{F9A7AB68-2D3D-40DA-8A78-654ACF062653}" destId="{DB1E5AD9-CA51-4655-84C3-3DFDEECD6D36}" srcOrd="0" destOrd="0" parTransId="{620423D7-CD7F-4C89-A264-835BE8D3015A}" sibTransId="{663498DE-8F48-4FFA-9D1F-B48D3D0224B0}"/>
    <dgm:cxn modelId="{E9BFB939-F8B8-4B05-8919-24BCFC668C55}" type="presOf" srcId="{298F1AE3-61C9-49A8-9099-EF81139AFB59}" destId="{838FF915-0794-4069-996D-D8BED9F321B0}" srcOrd="0" destOrd="0" presId="urn:microsoft.com/office/officeart/2005/8/layout/hierarchy3"/>
    <dgm:cxn modelId="{4B3C1CB1-4A54-4C82-8645-B563717DCE36}" srcId="{F9A7AB68-2D3D-40DA-8A78-654ACF062653}" destId="{CCF5D89D-44D3-41A2-97AC-30400BEF8492}" srcOrd="2" destOrd="0" parTransId="{13179023-FFD9-48BD-A578-9057BA03158A}" sibTransId="{E200EED2-3C23-49A2-98A9-AD0E71219831}"/>
    <dgm:cxn modelId="{87048866-6DA6-4944-A5F2-D882D20496A7}" srcId="{F9A7AB68-2D3D-40DA-8A78-654ACF062653}" destId="{8FDA5A66-EDA6-44B7-8C7A-FD88348546A8}" srcOrd="3" destOrd="0" parTransId="{E1DDEF5C-4FBC-4CDC-8B99-A59AC2552195}" sibTransId="{31EAEE7F-D92A-41C1-A8AC-6DFDD455E551}"/>
    <dgm:cxn modelId="{BC83E25B-161F-472F-94DA-4EA7B602E500}" type="presOf" srcId="{8FDA5A66-EDA6-44B7-8C7A-FD88348546A8}" destId="{5768D60B-AE1B-4D94-B811-D51C5EFAE6AC}" srcOrd="1" destOrd="0" presId="urn:microsoft.com/office/officeart/2005/8/layout/hierarchy3"/>
    <dgm:cxn modelId="{9FE25BC2-5A16-4920-B09B-8B482E5EFB53}" type="presOf" srcId="{2E65DA5B-9D5D-4EF6-B94D-B346D961D1D2}" destId="{CFE94FD1-1463-411C-8CD4-8CAE61C4D4CA}" srcOrd="0" destOrd="0" presId="urn:microsoft.com/office/officeart/2005/8/layout/hierarchy3"/>
    <dgm:cxn modelId="{140F3AA0-0DFD-4E93-8522-A6C70D68FE5B}" type="presOf" srcId="{12521733-169E-4E86-822D-38978FA65850}" destId="{B5BF15C4-3F64-4E1A-B6D1-132FC2F91A1E}" srcOrd="0" destOrd="0" presId="urn:microsoft.com/office/officeart/2005/8/layout/hierarchy3"/>
    <dgm:cxn modelId="{1EE524AA-9B9F-4111-B27E-34FD03DECA81}" srcId="{8FDA5A66-EDA6-44B7-8C7A-FD88348546A8}" destId="{58049730-578F-428B-8EE4-E7E50992B23F}" srcOrd="0" destOrd="0" parTransId="{5DECC4C1-161E-4F2A-96FF-84FF2FD70D81}" sibTransId="{AC472754-78EF-454A-AD4F-FBA05BCE6F61}"/>
    <dgm:cxn modelId="{91A8B5E8-28C5-4A4F-A183-2D70D4D4BF4B}" srcId="{F9A7AB68-2D3D-40DA-8A78-654ACF062653}" destId="{2E65DA5B-9D5D-4EF6-B94D-B346D961D1D2}" srcOrd="1" destOrd="0" parTransId="{9D50CD70-273B-4D57-9DB4-0D98E4DDBD4F}" sibTransId="{8644AD85-8E69-4843-AA9A-A1351E8449E2}"/>
    <dgm:cxn modelId="{DBE71BF5-5868-407C-AEDA-45DEFF244BD7}" type="presOf" srcId="{DB1E5AD9-CA51-4655-84C3-3DFDEECD6D36}" destId="{8F4A7716-AF31-4D86-9484-77565C8367A0}" srcOrd="1" destOrd="0" presId="urn:microsoft.com/office/officeart/2005/8/layout/hierarchy3"/>
    <dgm:cxn modelId="{163D626F-0A32-466D-B315-932FDD40B4F4}" type="presOf" srcId="{55BCC774-FC8F-4CC5-8353-55E307ACF661}" destId="{34AFB250-4C66-4C26-8519-DBEB15E5E5AE}" srcOrd="0" destOrd="0" presId="urn:microsoft.com/office/officeart/2005/8/layout/hierarchy3"/>
    <dgm:cxn modelId="{81522F0D-7053-469B-B495-02020BF4AC74}" type="presOf" srcId="{2E65DA5B-9D5D-4EF6-B94D-B346D961D1D2}" destId="{0610E062-746F-4CD7-A5A7-A8B494DD77CF}" srcOrd="1" destOrd="0" presId="urn:microsoft.com/office/officeart/2005/8/layout/hierarchy3"/>
    <dgm:cxn modelId="{AC28055D-1383-45C1-AA10-56629719C3A2}" type="presOf" srcId="{05EED31B-CC15-46AC-AD31-41A1D4E46214}" destId="{7B48CF49-0480-4203-A695-9A2755285DF0}" srcOrd="0" destOrd="0" presId="urn:microsoft.com/office/officeart/2005/8/layout/hierarchy3"/>
    <dgm:cxn modelId="{71ED6007-0179-413E-8773-E0E3F7114847}" type="presOf" srcId="{8FDA5A66-EDA6-44B7-8C7A-FD88348546A8}" destId="{4D1210FD-766E-472A-A530-1D7CA252F4E3}" srcOrd="0" destOrd="0" presId="urn:microsoft.com/office/officeart/2005/8/layout/hierarchy3"/>
    <dgm:cxn modelId="{E8DBB4C6-7A29-4381-9867-B7A8FB2D3F60}" type="presOf" srcId="{CCF5D89D-44D3-41A2-97AC-30400BEF8492}" destId="{9830754D-2CD1-4507-A300-E5705D161328}" srcOrd="1" destOrd="0" presId="urn:microsoft.com/office/officeart/2005/8/layout/hierarchy3"/>
    <dgm:cxn modelId="{03828741-6392-4670-BBA2-0CFD5AA0CA69}" type="presOf" srcId="{43789558-2233-460A-AD06-311A4E240557}" destId="{7D2461D2-DF0C-42AA-B003-87F86F5506EF}" srcOrd="0" destOrd="0" presId="urn:microsoft.com/office/officeart/2005/8/layout/hierarchy3"/>
    <dgm:cxn modelId="{3B097AE1-6120-48CD-88AA-40B015B20311}" type="presOf" srcId="{47C0D272-141C-4FB2-9D3E-15193137A805}" destId="{88D381A0-A969-493B-A3A6-78FCAB71AE41}" srcOrd="0" destOrd="0" presId="urn:microsoft.com/office/officeart/2005/8/layout/hierarchy3"/>
    <dgm:cxn modelId="{A5BA8908-A35E-4EC8-96C0-25154B81BA1C}" type="presOf" srcId="{7FB57496-27EF-491F-A215-AD346804E8FE}" destId="{08EB2157-E09D-42F3-B8FC-C64C4CFD2C95}" srcOrd="0" destOrd="0" presId="urn:microsoft.com/office/officeart/2005/8/layout/hierarchy3"/>
    <dgm:cxn modelId="{06902139-BBB7-4BAC-8C4B-71D8FD5A0958}" type="presOf" srcId="{CCF5D89D-44D3-41A2-97AC-30400BEF8492}" destId="{A6B487E8-9A32-4DA2-9D12-026B4CB1833E}" srcOrd="0" destOrd="0" presId="urn:microsoft.com/office/officeart/2005/8/layout/hierarchy3"/>
    <dgm:cxn modelId="{AFE0AFF0-C6CF-417D-8217-A636F3BB68C8}" type="presOf" srcId="{58049730-578F-428B-8EE4-E7E50992B23F}" destId="{A5B4877C-C118-4FF5-90D7-BA32F3AEF268}" srcOrd="0" destOrd="0" presId="urn:microsoft.com/office/officeart/2005/8/layout/hierarchy3"/>
    <dgm:cxn modelId="{5BF5DF04-67A5-47F1-9ED3-CE39199E89DA}" srcId="{DB1E5AD9-CA51-4655-84C3-3DFDEECD6D36}" destId="{47C0D272-141C-4FB2-9D3E-15193137A805}" srcOrd="0" destOrd="0" parTransId="{43789558-2233-460A-AD06-311A4E240557}" sibTransId="{64707D12-066B-45D6-A68D-D8BE82E78C9D}"/>
    <dgm:cxn modelId="{1C3C58E3-5AFF-483D-8ADD-BC57FCFDD8AC}" type="presOf" srcId="{5DECC4C1-161E-4F2A-96FF-84FF2FD70D81}" destId="{472EA298-8012-4150-B5CB-1880C78E815F}" srcOrd="0" destOrd="0" presId="urn:microsoft.com/office/officeart/2005/8/layout/hierarchy3"/>
    <dgm:cxn modelId="{10B2ADB8-FA0C-4ECE-B3AA-1E0181FD02AE}" srcId="{2E65DA5B-9D5D-4EF6-B94D-B346D961D1D2}" destId="{7FB57496-27EF-491F-A215-AD346804E8FE}" srcOrd="0" destOrd="0" parTransId="{12521733-169E-4E86-822D-38978FA65850}" sibTransId="{F08AEF6D-FE35-4A3A-A91D-0C1247795393}"/>
    <dgm:cxn modelId="{1F5EB8FF-59DB-40D9-A545-276A426B94C0}" type="presParOf" srcId="{800B5B36-C76B-4E9F-B4AF-21FD38576159}" destId="{C00B206F-D09A-44D4-B743-81CB47419919}" srcOrd="0" destOrd="0" presId="urn:microsoft.com/office/officeart/2005/8/layout/hierarchy3"/>
    <dgm:cxn modelId="{D6FB2476-8AB9-4ABB-BF95-B7C15B6B1E6B}" type="presParOf" srcId="{C00B206F-D09A-44D4-B743-81CB47419919}" destId="{27A8FCF4-7F22-43FC-8B11-298C14AE022E}" srcOrd="0" destOrd="0" presId="urn:microsoft.com/office/officeart/2005/8/layout/hierarchy3"/>
    <dgm:cxn modelId="{1C589C54-F094-460F-9A68-7CC80CF288D6}" type="presParOf" srcId="{27A8FCF4-7F22-43FC-8B11-298C14AE022E}" destId="{C71A4299-418D-4C2D-82D3-010757D33AA0}" srcOrd="0" destOrd="0" presId="urn:microsoft.com/office/officeart/2005/8/layout/hierarchy3"/>
    <dgm:cxn modelId="{AC7C30CE-E6FA-4CBA-A221-E5B6011B5C6F}" type="presParOf" srcId="{27A8FCF4-7F22-43FC-8B11-298C14AE022E}" destId="{8F4A7716-AF31-4D86-9484-77565C8367A0}" srcOrd="1" destOrd="0" presId="urn:microsoft.com/office/officeart/2005/8/layout/hierarchy3"/>
    <dgm:cxn modelId="{EC06BB1F-4EEF-4DF6-9D65-C08C2DEFAF49}" type="presParOf" srcId="{C00B206F-D09A-44D4-B743-81CB47419919}" destId="{F7F993A1-1084-4D3A-B320-9B05EDE241B5}" srcOrd="1" destOrd="0" presId="urn:microsoft.com/office/officeart/2005/8/layout/hierarchy3"/>
    <dgm:cxn modelId="{C9F94D8C-49ED-4437-AC16-1E599C849EC4}" type="presParOf" srcId="{F7F993A1-1084-4D3A-B320-9B05EDE241B5}" destId="{7D2461D2-DF0C-42AA-B003-87F86F5506EF}" srcOrd="0" destOrd="0" presId="urn:microsoft.com/office/officeart/2005/8/layout/hierarchy3"/>
    <dgm:cxn modelId="{0D175C0C-CEAA-4EA3-ADE5-7ED95E199D96}" type="presParOf" srcId="{F7F993A1-1084-4D3A-B320-9B05EDE241B5}" destId="{88D381A0-A969-493B-A3A6-78FCAB71AE41}" srcOrd="1" destOrd="0" presId="urn:microsoft.com/office/officeart/2005/8/layout/hierarchy3"/>
    <dgm:cxn modelId="{6C43C763-2DB5-4C54-89D9-FC8B7E5848B4}" type="presParOf" srcId="{F7F993A1-1084-4D3A-B320-9B05EDE241B5}" destId="{BB229E46-1274-41C6-8542-BEAB96B9EE4D}" srcOrd="2" destOrd="0" presId="urn:microsoft.com/office/officeart/2005/8/layout/hierarchy3"/>
    <dgm:cxn modelId="{BA6FE0C1-B505-43DC-A998-7A3DE804DCB6}" type="presParOf" srcId="{F7F993A1-1084-4D3A-B320-9B05EDE241B5}" destId="{838FF915-0794-4069-996D-D8BED9F321B0}" srcOrd="3" destOrd="0" presId="urn:microsoft.com/office/officeart/2005/8/layout/hierarchy3"/>
    <dgm:cxn modelId="{11C1CD02-44A9-4F15-B3FD-A7D4CC86416A}" type="presParOf" srcId="{800B5B36-C76B-4E9F-B4AF-21FD38576159}" destId="{0336E0EB-9849-4AAC-857E-62E06F38D524}" srcOrd="1" destOrd="0" presId="urn:microsoft.com/office/officeart/2005/8/layout/hierarchy3"/>
    <dgm:cxn modelId="{E87CA7C2-7226-44E5-A260-CA0BC252A7CB}" type="presParOf" srcId="{0336E0EB-9849-4AAC-857E-62E06F38D524}" destId="{3A2EFEDF-0090-4586-AA5C-AE08CE3A1478}" srcOrd="0" destOrd="0" presId="urn:microsoft.com/office/officeart/2005/8/layout/hierarchy3"/>
    <dgm:cxn modelId="{5404BBBD-8011-45D7-AE33-995A6EC36821}" type="presParOf" srcId="{3A2EFEDF-0090-4586-AA5C-AE08CE3A1478}" destId="{CFE94FD1-1463-411C-8CD4-8CAE61C4D4CA}" srcOrd="0" destOrd="0" presId="urn:microsoft.com/office/officeart/2005/8/layout/hierarchy3"/>
    <dgm:cxn modelId="{746B44D1-9295-48CB-8E0C-5E8FB1488821}" type="presParOf" srcId="{3A2EFEDF-0090-4586-AA5C-AE08CE3A1478}" destId="{0610E062-746F-4CD7-A5A7-A8B494DD77CF}" srcOrd="1" destOrd="0" presId="urn:microsoft.com/office/officeart/2005/8/layout/hierarchy3"/>
    <dgm:cxn modelId="{B9BB63C5-125B-4C77-AF1B-3E35C1106B8E}" type="presParOf" srcId="{0336E0EB-9849-4AAC-857E-62E06F38D524}" destId="{6DEF3C12-04F9-4288-BACA-D0F441512D79}" srcOrd="1" destOrd="0" presId="urn:microsoft.com/office/officeart/2005/8/layout/hierarchy3"/>
    <dgm:cxn modelId="{73060A81-CC58-4025-B5E1-6500A7AC7F62}" type="presParOf" srcId="{6DEF3C12-04F9-4288-BACA-D0F441512D79}" destId="{B5BF15C4-3F64-4E1A-B6D1-132FC2F91A1E}" srcOrd="0" destOrd="0" presId="urn:microsoft.com/office/officeart/2005/8/layout/hierarchy3"/>
    <dgm:cxn modelId="{A407C1FD-1BD7-417D-8488-6068FAA2D534}" type="presParOf" srcId="{6DEF3C12-04F9-4288-BACA-D0F441512D79}" destId="{08EB2157-E09D-42F3-B8FC-C64C4CFD2C95}" srcOrd="1" destOrd="0" presId="urn:microsoft.com/office/officeart/2005/8/layout/hierarchy3"/>
    <dgm:cxn modelId="{FA4A97C8-140D-4F69-BF42-C4446DBB7A68}" type="presParOf" srcId="{800B5B36-C76B-4E9F-B4AF-21FD38576159}" destId="{67553179-1392-482D-8E31-3473F4387BD5}" srcOrd="2" destOrd="0" presId="urn:microsoft.com/office/officeart/2005/8/layout/hierarchy3"/>
    <dgm:cxn modelId="{7DD050B0-4015-4A1B-9CA2-562825CB2C15}" type="presParOf" srcId="{67553179-1392-482D-8E31-3473F4387BD5}" destId="{3F5A2131-D5FC-47C6-A0F7-E95A27D59C07}" srcOrd="0" destOrd="0" presId="urn:microsoft.com/office/officeart/2005/8/layout/hierarchy3"/>
    <dgm:cxn modelId="{ACEE517D-08AB-4C5F-A980-BB385A009CBF}" type="presParOf" srcId="{3F5A2131-D5FC-47C6-A0F7-E95A27D59C07}" destId="{A6B487E8-9A32-4DA2-9D12-026B4CB1833E}" srcOrd="0" destOrd="0" presId="urn:microsoft.com/office/officeart/2005/8/layout/hierarchy3"/>
    <dgm:cxn modelId="{E8CFC377-B496-4D40-B3EB-947A2F2383F3}" type="presParOf" srcId="{3F5A2131-D5FC-47C6-A0F7-E95A27D59C07}" destId="{9830754D-2CD1-4507-A300-E5705D161328}" srcOrd="1" destOrd="0" presId="urn:microsoft.com/office/officeart/2005/8/layout/hierarchy3"/>
    <dgm:cxn modelId="{783F87A1-C8A1-4ED3-94BA-F8296887C515}" type="presParOf" srcId="{67553179-1392-482D-8E31-3473F4387BD5}" destId="{EC4E6757-AC45-4CA0-8E5A-13BFAC346A85}" srcOrd="1" destOrd="0" presId="urn:microsoft.com/office/officeart/2005/8/layout/hierarchy3"/>
    <dgm:cxn modelId="{85ED16FE-9510-4A5B-9FE9-383BECF21872}" type="presParOf" srcId="{EC4E6757-AC45-4CA0-8E5A-13BFAC346A85}" destId="{34AFB250-4C66-4C26-8519-DBEB15E5E5AE}" srcOrd="0" destOrd="0" presId="urn:microsoft.com/office/officeart/2005/8/layout/hierarchy3"/>
    <dgm:cxn modelId="{2E3AAE4A-C765-4690-914C-B841925068C6}" type="presParOf" srcId="{EC4E6757-AC45-4CA0-8E5A-13BFAC346A85}" destId="{7B48CF49-0480-4203-A695-9A2755285DF0}" srcOrd="1" destOrd="0" presId="urn:microsoft.com/office/officeart/2005/8/layout/hierarchy3"/>
    <dgm:cxn modelId="{A287C065-2FCD-4F49-AFAA-D35D303847AB}" type="presParOf" srcId="{800B5B36-C76B-4E9F-B4AF-21FD38576159}" destId="{C47B07F7-8E2C-4692-B40D-36C4954690A8}" srcOrd="3" destOrd="0" presId="urn:microsoft.com/office/officeart/2005/8/layout/hierarchy3"/>
    <dgm:cxn modelId="{B25E5A95-E075-45E5-B121-240D8B0DE681}" type="presParOf" srcId="{C47B07F7-8E2C-4692-B40D-36C4954690A8}" destId="{C109BDC1-381E-4335-BD6A-10D92DB95737}" srcOrd="0" destOrd="0" presId="urn:microsoft.com/office/officeart/2005/8/layout/hierarchy3"/>
    <dgm:cxn modelId="{5101D298-CFCB-4CF3-90A8-88D85BDAB862}" type="presParOf" srcId="{C109BDC1-381E-4335-BD6A-10D92DB95737}" destId="{4D1210FD-766E-472A-A530-1D7CA252F4E3}" srcOrd="0" destOrd="0" presId="urn:microsoft.com/office/officeart/2005/8/layout/hierarchy3"/>
    <dgm:cxn modelId="{07897642-5E3C-450C-8071-3238A25E137E}" type="presParOf" srcId="{C109BDC1-381E-4335-BD6A-10D92DB95737}" destId="{5768D60B-AE1B-4D94-B811-D51C5EFAE6AC}" srcOrd="1" destOrd="0" presId="urn:microsoft.com/office/officeart/2005/8/layout/hierarchy3"/>
    <dgm:cxn modelId="{229319FC-616C-4DD6-86AC-302D0A81C7AB}" type="presParOf" srcId="{C47B07F7-8E2C-4692-B40D-36C4954690A8}" destId="{B7C33A54-4D6D-4D14-BE84-438769C3D81F}" srcOrd="1" destOrd="0" presId="urn:microsoft.com/office/officeart/2005/8/layout/hierarchy3"/>
    <dgm:cxn modelId="{E974BD5F-F778-43AD-BEF4-9A671CD7AB12}" type="presParOf" srcId="{B7C33A54-4D6D-4D14-BE84-438769C3D81F}" destId="{472EA298-8012-4150-B5CB-1880C78E815F}" srcOrd="0" destOrd="0" presId="urn:microsoft.com/office/officeart/2005/8/layout/hierarchy3"/>
    <dgm:cxn modelId="{30104160-4FA9-4461-862C-2EFC8F27BA96}" type="presParOf" srcId="{B7C33A54-4D6D-4D14-BE84-438769C3D81F}" destId="{A5B4877C-C118-4FF5-90D7-BA32F3AEF268}"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304838-CDF8-46BD-9119-23917DDE1307}">
      <dsp:nvSpPr>
        <dsp:cNvPr id="0" name=""/>
        <dsp:cNvSpPr/>
      </dsp:nvSpPr>
      <dsp:spPr>
        <a:xfrm>
          <a:off x="4256" y="0"/>
          <a:ext cx="4094172" cy="3124200"/>
        </a:xfrm>
        <a:prstGeom prst="roundRect">
          <a:avLst>
            <a:gd name="adj" fmla="val 10000"/>
          </a:avLst>
        </a:prstGeom>
        <a:solidFill>
          <a:schemeClr val="accent1">
            <a:tint val="40000"/>
            <a:hueOff val="0"/>
            <a:satOff val="0"/>
            <a:lumOff val="0"/>
            <a:alphaOff val="0"/>
          </a:schemeClr>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en-US" sz="4600" b="1" kern="1200" dirty="0" smtClean="0"/>
            <a:t>Affiliate  </a:t>
          </a:r>
          <a:endParaRPr lang="en-US" sz="4600" kern="1200" dirty="0"/>
        </a:p>
      </dsp:txBody>
      <dsp:txXfrm>
        <a:off x="4256" y="0"/>
        <a:ext cx="4094172" cy="937260"/>
      </dsp:txXfrm>
    </dsp:sp>
    <dsp:sp modelId="{74957D4F-FA6C-4A08-B569-DD5BDC2724BC}">
      <dsp:nvSpPr>
        <dsp:cNvPr id="0" name=""/>
        <dsp:cNvSpPr/>
      </dsp:nvSpPr>
      <dsp:spPr>
        <a:xfrm>
          <a:off x="413673" y="937260"/>
          <a:ext cx="3275337" cy="2030730"/>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rtl="0">
            <a:lnSpc>
              <a:spcPct val="90000"/>
            </a:lnSpc>
            <a:spcBef>
              <a:spcPct val="0"/>
            </a:spcBef>
            <a:spcAft>
              <a:spcPct val="35000"/>
            </a:spcAft>
          </a:pPr>
          <a:r>
            <a:rPr lang="en-US" sz="2800" kern="1200" dirty="0" smtClean="0"/>
            <a:t>relationship</a:t>
          </a:r>
          <a:r>
            <a:rPr lang="en-US" sz="2800" kern="1200" baseline="0" dirty="0" smtClean="0"/>
            <a:t> between PAT and your organization and its staff</a:t>
          </a:r>
          <a:endParaRPr lang="en-US" sz="2800" kern="1200" dirty="0"/>
        </a:p>
      </dsp:txBody>
      <dsp:txXfrm>
        <a:off x="473151" y="996738"/>
        <a:ext cx="3156381" cy="1911774"/>
      </dsp:txXfrm>
    </dsp:sp>
    <dsp:sp modelId="{4A4D7D9C-3391-481A-97D4-1BDC99EA456D}">
      <dsp:nvSpPr>
        <dsp:cNvPr id="0" name=""/>
        <dsp:cNvSpPr/>
      </dsp:nvSpPr>
      <dsp:spPr>
        <a:xfrm>
          <a:off x="4405491" y="0"/>
          <a:ext cx="4094172" cy="3124200"/>
        </a:xfrm>
        <a:prstGeom prst="roundRect">
          <a:avLst>
            <a:gd name="adj" fmla="val 10000"/>
          </a:avLst>
        </a:prstGeom>
        <a:solidFill>
          <a:schemeClr val="accent1">
            <a:tint val="40000"/>
            <a:hueOff val="0"/>
            <a:satOff val="0"/>
            <a:lumOff val="0"/>
            <a:alphaOff val="0"/>
          </a:schemeClr>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en-US" sz="4600" b="1" kern="1200" dirty="0" smtClean="0"/>
            <a:t>Approved User</a:t>
          </a:r>
          <a:endParaRPr lang="en-US" sz="4600" kern="1200" dirty="0"/>
        </a:p>
      </dsp:txBody>
      <dsp:txXfrm>
        <a:off x="4405491" y="0"/>
        <a:ext cx="4094172" cy="937260"/>
      </dsp:txXfrm>
    </dsp:sp>
    <dsp:sp modelId="{A302E3AD-A3D6-41FF-A49C-FA7C441D4A2D}">
      <dsp:nvSpPr>
        <dsp:cNvPr id="0" name=""/>
        <dsp:cNvSpPr/>
      </dsp:nvSpPr>
      <dsp:spPr>
        <a:xfrm>
          <a:off x="4814908" y="937260"/>
          <a:ext cx="3275337" cy="2030730"/>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en-US" sz="2800" kern="1200" baseline="0" dirty="0" smtClean="0"/>
            <a:t>relationship between PAT and individual</a:t>
          </a:r>
          <a:endParaRPr lang="en-US" sz="2800" kern="1200" dirty="0"/>
        </a:p>
      </dsp:txBody>
      <dsp:txXfrm>
        <a:off x="4874386" y="996738"/>
        <a:ext cx="3156381" cy="19117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1A4299-418D-4C2D-82D3-010757D33AA0}">
      <dsp:nvSpPr>
        <dsp:cNvPr id="0" name=""/>
        <dsp:cNvSpPr/>
      </dsp:nvSpPr>
      <dsp:spPr>
        <a:xfrm>
          <a:off x="1577" y="433156"/>
          <a:ext cx="1812735" cy="906367"/>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Certified Staff</a:t>
          </a:r>
          <a:endParaRPr lang="en-US" sz="2100" kern="1200" dirty="0"/>
        </a:p>
      </dsp:txBody>
      <dsp:txXfrm>
        <a:off x="28124" y="459703"/>
        <a:ext cx="1759641" cy="853273"/>
      </dsp:txXfrm>
    </dsp:sp>
    <dsp:sp modelId="{7D2461D2-DF0C-42AA-B003-87F86F5506EF}">
      <dsp:nvSpPr>
        <dsp:cNvPr id="0" name=""/>
        <dsp:cNvSpPr/>
      </dsp:nvSpPr>
      <dsp:spPr>
        <a:xfrm>
          <a:off x="182850" y="1339524"/>
          <a:ext cx="181273" cy="679775"/>
        </a:xfrm>
        <a:custGeom>
          <a:avLst/>
          <a:gdLst/>
          <a:ahLst/>
          <a:cxnLst/>
          <a:rect l="0" t="0" r="0" b="0"/>
          <a:pathLst>
            <a:path>
              <a:moveTo>
                <a:pt x="0" y="0"/>
              </a:moveTo>
              <a:lnTo>
                <a:pt x="0" y="679775"/>
              </a:lnTo>
              <a:lnTo>
                <a:pt x="181273" y="679775"/>
              </a:lnTo>
            </a:path>
          </a:pathLst>
        </a:custGeom>
        <a:noFill/>
        <a:ln w="190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8D381A0-A969-493B-A3A6-78FCAB71AE41}">
      <dsp:nvSpPr>
        <dsp:cNvPr id="0" name=""/>
        <dsp:cNvSpPr/>
      </dsp:nvSpPr>
      <dsp:spPr>
        <a:xfrm>
          <a:off x="364124" y="1566116"/>
          <a:ext cx="1450188" cy="906367"/>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US" sz="1600" kern="1200" dirty="0" smtClean="0"/>
            <a:t>Foundational Retraining</a:t>
          </a:r>
          <a:endParaRPr lang="en-US" sz="1600" kern="1200" dirty="0"/>
        </a:p>
      </dsp:txBody>
      <dsp:txXfrm>
        <a:off x="390671" y="1592663"/>
        <a:ext cx="1397094" cy="853273"/>
      </dsp:txXfrm>
    </dsp:sp>
    <dsp:sp modelId="{BB229E46-1274-41C6-8542-BEAB96B9EE4D}">
      <dsp:nvSpPr>
        <dsp:cNvPr id="0" name=""/>
        <dsp:cNvSpPr/>
      </dsp:nvSpPr>
      <dsp:spPr>
        <a:xfrm>
          <a:off x="182850" y="1339524"/>
          <a:ext cx="181273" cy="1812735"/>
        </a:xfrm>
        <a:custGeom>
          <a:avLst/>
          <a:gdLst/>
          <a:ahLst/>
          <a:cxnLst/>
          <a:rect l="0" t="0" r="0" b="0"/>
          <a:pathLst>
            <a:path>
              <a:moveTo>
                <a:pt x="0" y="0"/>
              </a:moveTo>
              <a:lnTo>
                <a:pt x="0" y="1812735"/>
              </a:lnTo>
              <a:lnTo>
                <a:pt x="181273" y="1812735"/>
              </a:lnTo>
            </a:path>
          </a:pathLst>
        </a:custGeom>
        <a:noFill/>
        <a:ln w="190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38FF915-0794-4069-996D-D8BED9F321B0}">
      <dsp:nvSpPr>
        <dsp:cNvPr id="0" name=""/>
        <dsp:cNvSpPr/>
      </dsp:nvSpPr>
      <dsp:spPr>
        <a:xfrm>
          <a:off x="364124" y="2699075"/>
          <a:ext cx="1450188" cy="906367"/>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US" sz="1600" kern="1200" dirty="0" smtClean="0"/>
            <a:t>Online Model Implementation Training </a:t>
          </a:r>
          <a:endParaRPr lang="en-US" sz="1600" kern="1200" dirty="0"/>
        </a:p>
      </dsp:txBody>
      <dsp:txXfrm>
        <a:off x="390671" y="2725622"/>
        <a:ext cx="1397094" cy="853273"/>
      </dsp:txXfrm>
    </dsp:sp>
    <dsp:sp modelId="{CFE94FD1-1463-411C-8CD4-8CAE61C4D4CA}">
      <dsp:nvSpPr>
        <dsp:cNvPr id="0" name=""/>
        <dsp:cNvSpPr/>
      </dsp:nvSpPr>
      <dsp:spPr>
        <a:xfrm>
          <a:off x="2267496" y="433156"/>
          <a:ext cx="1812735" cy="906367"/>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New Approved Users</a:t>
          </a:r>
          <a:endParaRPr lang="en-US" sz="2100" kern="1200" dirty="0"/>
        </a:p>
      </dsp:txBody>
      <dsp:txXfrm>
        <a:off x="2294043" y="459703"/>
        <a:ext cx="1759641" cy="853273"/>
      </dsp:txXfrm>
    </dsp:sp>
    <dsp:sp modelId="{B5BF15C4-3F64-4E1A-B6D1-132FC2F91A1E}">
      <dsp:nvSpPr>
        <dsp:cNvPr id="0" name=""/>
        <dsp:cNvSpPr/>
      </dsp:nvSpPr>
      <dsp:spPr>
        <a:xfrm>
          <a:off x="2448770" y="1339524"/>
          <a:ext cx="181273" cy="679775"/>
        </a:xfrm>
        <a:custGeom>
          <a:avLst/>
          <a:gdLst/>
          <a:ahLst/>
          <a:cxnLst/>
          <a:rect l="0" t="0" r="0" b="0"/>
          <a:pathLst>
            <a:path>
              <a:moveTo>
                <a:pt x="0" y="0"/>
              </a:moveTo>
              <a:lnTo>
                <a:pt x="0" y="679775"/>
              </a:lnTo>
              <a:lnTo>
                <a:pt x="181273" y="679775"/>
              </a:lnTo>
            </a:path>
          </a:pathLst>
        </a:custGeom>
        <a:noFill/>
        <a:ln w="190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8EB2157-E09D-42F3-B8FC-C64C4CFD2C95}">
      <dsp:nvSpPr>
        <dsp:cNvPr id="0" name=""/>
        <dsp:cNvSpPr/>
      </dsp:nvSpPr>
      <dsp:spPr>
        <a:xfrm>
          <a:off x="2630043" y="1566116"/>
          <a:ext cx="1450188" cy="906367"/>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US" sz="1600" kern="1200" dirty="0" smtClean="0"/>
            <a:t>Foundational Training</a:t>
          </a:r>
          <a:endParaRPr lang="en-US" sz="1600" kern="1200" dirty="0"/>
        </a:p>
      </dsp:txBody>
      <dsp:txXfrm>
        <a:off x="2656590" y="1592663"/>
        <a:ext cx="1397094" cy="853273"/>
      </dsp:txXfrm>
    </dsp:sp>
    <dsp:sp modelId="{A6B487E8-9A32-4DA2-9D12-026B4CB1833E}">
      <dsp:nvSpPr>
        <dsp:cNvPr id="0" name=""/>
        <dsp:cNvSpPr/>
      </dsp:nvSpPr>
      <dsp:spPr>
        <a:xfrm>
          <a:off x="4533415" y="433156"/>
          <a:ext cx="1812735" cy="906367"/>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New Affiliate Staff &amp; Supervisors</a:t>
          </a:r>
          <a:endParaRPr lang="en-US" sz="2100" kern="1200" dirty="0"/>
        </a:p>
      </dsp:txBody>
      <dsp:txXfrm>
        <a:off x="4559962" y="459703"/>
        <a:ext cx="1759641" cy="853273"/>
      </dsp:txXfrm>
    </dsp:sp>
    <dsp:sp modelId="{34AFB250-4C66-4C26-8519-DBEB15E5E5AE}">
      <dsp:nvSpPr>
        <dsp:cNvPr id="0" name=""/>
        <dsp:cNvSpPr/>
      </dsp:nvSpPr>
      <dsp:spPr>
        <a:xfrm>
          <a:off x="4714689" y="1339524"/>
          <a:ext cx="181273" cy="679775"/>
        </a:xfrm>
        <a:custGeom>
          <a:avLst/>
          <a:gdLst/>
          <a:ahLst/>
          <a:cxnLst/>
          <a:rect l="0" t="0" r="0" b="0"/>
          <a:pathLst>
            <a:path>
              <a:moveTo>
                <a:pt x="0" y="0"/>
              </a:moveTo>
              <a:lnTo>
                <a:pt x="0" y="679775"/>
              </a:lnTo>
              <a:lnTo>
                <a:pt x="181273" y="679775"/>
              </a:lnTo>
            </a:path>
          </a:pathLst>
        </a:custGeom>
        <a:noFill/>
        <a:ln w="190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B48CF49-0480-4203-A695-9A2755285DF0}">
      <dsp:nvSpPr>
        <dsp:cNvPr id="0" name=""/>
        <dsp:cNvSpPr/>
      </dsp:nvSpPr>
      <dsp:spPr>
        <a:xfrm>
          <a:off x="4895963" y="1566116"/>
          <a:ext cx="1450188" cy="906367"/>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US" sz="1600" kern="1200" dirty="0" smtClean="0"/>
            <a:t>Foundational &amp; Model Implementation Training</a:t>
          </a:r>
          <a:endParaRPr lang="en-US" sz="1600" kern="1200" dirty="0"/>
        </a:p>
      </dsp:txBody>
      <dsp:txXfrm>
        <a:off x="4922510" y="1592663"/>
        <a:ext cx="1397094" cy="853273"/>
      </dsp:txXfrm>
    </dsp:sp>
    <dsp:sp modelId="{4D1210FD-766E-472A-A530-1D7CA252F4E3}">
      <dsp:nvSpPr>
        <dsp:cNvPr id="0" name=""/>
        <dsp:cNvSpPr/>
      </dsp:nvSpPr>
      <dsp:spPr>
        <a:xfrm>
          <a:off x="6799335" y="433156"/>
          <a:ext cx="1812735" cy="906367"/>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rtl="0">
            <a:lnSpc>
              <a:spcPct val="90000"/>
            </a:lnSpc>
            <a:spcBef>
              <a:spcPct val="0"/>
            </a:spcBef>
            <a:spcAft>
              <a:spcPct val="35000"/>
            </a:spcAft>
          </a:pPr>
          <a:r>
            <a:rPr lang="en-US" sz="2100" kern="1200" dirty="0" smtClean="0"/>
            <a:t>New Supervisors (not visiting families)</a:t>
          </a:r>
          <a:endParaRPr lang="en-US" sz="2100" kern="1200" dirty="0"/>
        </a:p>
      </dsp:txBody>
      <dsp:txXfrm>
        <a:off x="6825882" y="459703"/>
        <a:ext cx="1759641" cy="853273"/>
      </dsp:txXfrm>
    </dsp:sp>
    <dsp:sp modelId="{472EA298-8012-4150-B5CB-1880C78E815F}">
      <dsp:nvSpPr>
        <dsp:cNvPr id="0" name=""/>
        <dsp:cNvSpPr/>
      </dsp:nvSpPr>
      <dsp:spPr>
        <a:xfrm>
          <a:off x="6980608" y="1339524"/>
          <a:ext cx="181273" cy="679775"/>
        </a:xfrm>
        <a:custGeom>
          <a:avLst/>
          <a:gdLst/>
          <a:ahLst/>
          <a:cxnLst/>
          <a:rect l="0" t="0" r="0" b="0"/>
          <a:pathLst>
            <a:path>
              <a:moveTo>
                <a:pt x="0" y="0"/>
              </a:moveTo>
              <a:lnTo>
                <a:pt x="0" y="679775"/>
              </a:lnTo>
              <a:lnTo>
                <a:pt x="181273" y="679775"/>
              </a:lnTo>
            </a:path>
          </a:pathLst>
        </a:custGeom>
        <a:noFill/>
        <a:ln w="1905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5B4877C-C118-4FF5-90D7-BA32F3AEF268}">
      <dsp:nvSpPr>
        <dsp:cNvPr id="0" name=""/>
        <dsp:cNvSpPr/>
      </dsp:nvSpPr>
      <dsp:spPr>
        <a:xfrm>
          <a:off x="7161882" y="1566116"/>
          <a:ext cx="1450188" cy="906367"/>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US" sz="1600" kern="1200" dirty="0" smtClean="0"/>
            <a:t>Model Implementation Training</a:t>
          </a:r>
          <a:endParaRPr lang="en-US" sz="1600" kern="1200" dirty="0"/>
        </a:p>
      </dsp:txBody>
      <dsp:txXfrm>
        <a:off x="7188429" y="1592663"/>
        <a:ext cx="1397094" cy="85327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AB52D3C9-BF38-4219-A5E0-0886BAC2182C}" type="datetimeFigureOut">
              <a:rPr lang="en-US" smtClean="0"/>
              <a:pPr/>
              <a:t>12/16/2012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6A6A001D-9C4A-4342-AF2C-0208333FB919}" type="slidenum">
              <a:rPr lang="en-US" smtClean="0"/>
              <a:pPr/>
              <a:t>‹#›</a:t>
            </a:fld>
            <a:endParaRPr lang="en-US" dirty="0"/>
          </a:p>
        </p:txBody>
      </p:sp>
    </p:spTree>
    <p:extLst>
      <p:ext uri="{BB962C8B-B14F-4D97-AF65-F5344CB8AC3E}">
        <p14:creationId xmlns:p14="http://schemas.microsoft.com/office/powerpoint/2010/main" val="169399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parentsasteachers.org/images/stories/documents/Affiliate_Blueprint_August_2011.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A4D4C9-125D-4C06-AD36-91C55C32A1E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228600" indent="-228600"/>
            <a:r>
              <a:rPr lang="en-US" sz="1050" dirty="0" smtClean="0"/>
              <a:t>Currently certified</a:t>
            </a:r>
            <a:r>
              <a:rPr lang="en-US" sz="1050" baseline="0" dirty="0" smtClean="0"/>
              <a:t> staff and supervisors attend a three day foundational retraining. </a:t>
            </a:r>
            <a:r>
              <a:rPr lang="en-US" sz="1050" baseline="0" dirty="0" smtClean="0">
                <a:solidFill>
                  <a:srgbClr val="FF0000"/>
                </a:solidFill>
              </a:rPr>
              <a:t>(</a:t>
            </a:r>
            <a:r>
              <a:rPr lang="en-US" sz="1050" dirty="0" smtClean="0">
                <a:solidFill>
                  <a:srgbClr val="FF0000"/>
                </a:solidFill>
              </a:rPr>
              <a:t>This training begins with the theoretical framework of Parents</a:t>
            </a:r>
            <a:r>
              <a:rPr lang="en-US" sz="1050" baseline="0" dirty="0" smtClean="0">
                <a:solidFill>
                  <a:srgbClr val="FF0000"/>
                </a:solidFill>
              </a:rPr>
              <a:t> </a:t>
            </a:r>
            <a:r>
              <a:rPr lang="en-US" sz="1050" dirty="0" smtClean="0">
                <a:solidFill>
                  <a:srgbClr val="FF0000"/>
                </a:solidFill>
              </a:rPr>
              <a:t>as Teachers, introducing the use of a needs assessments to plan correct levels of service, drawing on how to integrate protective factors into daily work with families. It lays the foundation for strengthening the role of the parent educator and the value of home visiting as a methodology within the early childhood system. </a:t>
            </a:r>
          </a:p>
          <a:p>
            <a:r>
              <a:rPr lang="en-US" sz="1050" kern="1200" dirty="0" smtClean="0">
                <a:solidFill>
                  <a:srgbClr val="FF0000"/>
                </a:solidFill>
                <a:latin typeface="+mn-lt"/>
                <a:ea typeface="+mn-ea"/>
                <a:cs typeface="+mn-cs"/>
              </a:rPr>
              <a:t>The</a:t>
            </a:r>
            <a:r>
              <a:rPr lang="en-US" sz="1050" kern="1200" baseline="0" dirty="0" smtClean="0">
                <a:solidFill>
                  <a:srgbClr val="FF0000"/>
                </a:solidFill>
                <a:latin typeface="+mn-lt"/>
                <a:ea typeface="+mn-ea"/>
                <a:cs typeface="+mn-cs"/>
              </a:rPr>
              <a:t> training centers around </a:t>
            </a:r>
            <a:r>
              <a:rPr lang="en-US" sz="1050" kern="1200" dirty="0" smtClean="0">
                <a:solidFill>
                  <a:srgbClr val="FF0000"/>
                </a:solidFill>
                <a:latin typeface="+mn-lt"/>
                <a:ea typeface="+mn-ea"/>
                <a:cs typeface="+mn-cs"/>
              </a:rPr>
              <a:t>three main areas of emphasis:</a:t>
            </a:r>
          </a:p>
          <a:p>
            <a:pPr lvl="1"/>
            <a:r>
              <a:rPr lang="en-US" sz="1050" i="1" kern="1200" dirty="0" smtClean="0">
                <a:solidFill>
                  <a:srgbClr val="FF0000"/>
                </a:solidFill>
                <a:latin typeface="+mn-lt"/>
                <a:ea typeface="+mn-ea"/>
                <a:cs typeface="+mn-cs"/>
              </a:rPr>
              <a:t>Parent-Child Interaction</a:t>
            </a:r>
            <a:r>
              <a:rPr lang="en-US" sz="1050" kern="1200" dirty="0" smtClean="0">
                <a:solidFill>
                  <a:srgbClr val="FF0000"/>
                </a:solidFill>
                <a:latin typeface="+mn-lt"/>
                <a:ea typeface="+mn-ea"/>
                <a:cs typeface="+mn-cs"/>
              </a:rPr>
              <a:t> – enhancing child development and supporting the development of positive parenting behaviors</a:t>
            </a:r>
          </a:p>
          <a:p>
            <a:pPr lvl="1"/>
            <a:r>
              <a:rPr lang="en-US" sz="1050" i="1" kern="1200" dirty="0" smtClean="0">
                <a:solidFill>
                  <a:srgbClr val="FF0000"/>
                </a:solidFill>
                <a:latin typeface="+mn-lt"/>
                <a:ea typeface="+mn-ea"/>
                <a:cs typeface="+mn-cs"/>
              </a:rPr>
              <a:t>Development-Centered Parenting</a:t>
            </a:r>
            <a:r>
              <a:rPr lang="en-US" sz="1050" kern="1200" dirty="0" smtClean="0">
                <a:solidFill>
                  <a:srgbClr val="FF0000"/>
                </a:solidFill>
                <a:latin typeface="+mn-lt"/>
                <a:ea typeface="+mn-ea"/>
                <a:cs typeface="+mn-cs"/>
              </a:rPr>
              <a:t> – understanding parents’ perspectives and facilitating parenting decisions around developmental topics</a:t>
            </a:r>
          </a:p>
          <a:p>
            <a:pPr lvl="1"/>
            <a:r>
              <a:rPr lang="en-US" sz="1050" i="1" kern="1200" dirty="0" smtClean="0">
                <a:solidFill>
                  <a:srgbClr val="FF0000"/>
                </a:solidFill>
                <a:latin typeface="+mn-lt"/>
                <a:ea typeface="+mn-ea"/>
                <a:cs typeface="+mn-cs"/>
              </a:rPr>
              <a:t>Family Well-Being</a:t>
            </a:r>
            <a:r>
              <a:rPr lang="en-US" sz="1050" kern="1200" dirty="0" smtClean="0">
                <a:solidFill>
                  <a:srgbClr val="FF0000"/>
                </a:solidFill>
                <a:latin typeface="+mn-lt"/>
                <a:ea typeface="+mn-ea"/>
                <a:cs typeface="+mn-cs"/>
              </a:rPr>
              <a:t> – recognizing the impact of the family system on child development and partnering with parents to strengthen protective factors.)</a:t>
            </a:r>
          </a:p>
          <a:p>
            <a:r>
              <a:rPr lang="en-US" sz="1050" kern="1200" dirty="0" smtClean="0">
                <a:solidFill>
                  <a:schemeClr val="tx1"/>
                </a:solidFill>
                <a:latin typeface="+mn-lt"/>
                <a:ea typeface="+mn-ea"/>
                <a:cs typeface="+mn-cs"/>
              </a:rPr>
              <a:t>Cost to access the online </a:t>
            </a:r>
            <a:r>
              <a:rPr lang="en-US" sz="1050" i="1" kern="1200" dirty="0" smtClean="0">
                <a:solidFill>
                  <a:schemeClr val="tx1"/>
                </a:solidFill>
                <a:latin typeface="+mn-lt"/>
                <a:ea typeface="+mn-ea"/>
                <a:cs typeface="+mn-cs"/>
              </a:rPr>
              <a:t>Foundational Curriculum</a:t>
            </a:r>
            <a:r>
              <a:rPr lang="en-US" sz="1050" kern="1200" dirty="0" smtClean="0">
                <a:solidFill>
                  <a:schemeClr val="tx1"/>
                </a:solidFill>
                <a:latin typeface="+mn-lt"/>
                <a:ea typeface="+mn-ea"/>
                <a:cs typeface="+mn-cs"/>
              </a:rPr>
              <a:t> is included in the training fee. Successful completion of Foundational Training results in approved use of the </a:t>
            </a:r>
            <a:r>
              <a:rPr lang="en-US" sz="1050" i="1" kern="1200" dirty="0" smtClean="0">
                <a:solidFill>
                  <a:schemeClr val="tx1"/>
                </a:solidFill>
                <a:latin typeface="+mn-lt"/>
                <a:ea typeface="+mn-ea"/>
                <a:cs typeface="+mn-cs"/>
              </a:rPr>
              <a:t>Foundational Curriculum</a:t>
            </a:r>
            <a:r>
              <a:rPr lang="en-US" sz="1050" kern="1200" dirty="0" smtClean="0">
                <a:solidFill>
                  <a:schemeClr val="tx1"/>
                </a:solidFill>
                <a:latin typeface="+mn-lt"/>
                <a:ea typeface="+mn-ea"/>
                <a:cs typeface="+mn-cs"/>
              </a:rPr>
              <a:t>. Individuals from affiliated programs continue on to </a:t>
            </a:r>
            <a:r>
              <a:rPr lang="en-US" sz="1050" b="0" kern="1200" dirty="0" smtClean="0">
                <a:solidFill>
                  <a:schemeClr val="tx1"/>
                </a:solidFill>
                <a:latin typeface="+mn-lt"/>
                <a:ea typeface="+mn-ea"/>
                <a:cs typeface="+mn-cs"/>
              </a:rPr>
              <a:t>Model Implementation Training</a:t>
            </a:r>
            <a:r>
              <a:rPr lang="en-US" sz="1050" kern="1200" dirty="0" smtClean="0">
                <a:solidFill>
                  <a:schemeClr val="tx1"/>
                </a:solidFill>
                <a:latin typeface="+mn-lt"/>
                <a:ea typeface="+mn-ea"/>
                <a:cs typeface="+mn-cs"/>
              </a:rPr>
              <a:t> to achieve model certification. This training is available at no cost and online through the PAT National Office for previously</a:t>
            </a:r>
            <a:r>
              <a:rPr lang="en-US" sz="1050" kern="1200" baseline="0" dirty="0" smtClean="0">
                <a:solidFill>
                  <a:schemeClr val="tx1"/>
                </a:solidFill>
                <a:latin typeface="+mn-lt"/>
                <a:ea typeface="+mn-ea"/>
                <a:cs typeface="+mn-cs"/>
              </a:rPr>
              <a:t> certified individuals.  </a:t>
            </a:r>
          </a:p>
          <a:p>
            <a:endParaRPr lang="en-US" sz="1050" b="1" kern="1200" baseline="0" dirty="0" smtClean="0">
              <a:solidFill>
                <a:schemeClr val="tx1"/>
              </a:solidFill>
              <a:latin typeface="+mn-lt"/>
              <a:ea typeface="+mn-ea"/>
              <a:cs typeface="+mn-cs"/>
            </a:endParaRPr>
          </a:p>
          <a:p>
            <a:r>
              <a:rPr lang="en-US" sz="1050" kern="1200" dirty="0" smtClean="0">
                <a:solidFill>
                  <a:schemeClr val="tx1"/>
                </a:solidFill>
                <a:latin typeface="+mn-lt"/>
                <a:ea typeface="+mn-ea"/>
                <a:cs typeface="+mn-cs"/>
              </a:rPr>
              <a:t>New approved users</a:t>
            </a:r>
            <a:r>
              <a:rPr lang="en-US" sz="1050" kern="1200" baseline="0" dirty="0" smtClean="0">
                <a:solidFill>
                  <a:schemeClr val="tx1"/>
                </a:solidFill>
                <a:latin typeface="+mn-lt"/>
                <a:ea typeface="+mn-ea"/>
                <a:cs typeface="+mn-cs"/>
              </a:rPr>
              <a:t> attend the three day foundational training which includes access to the online curriculum.  </a:t>
            </a:r>
          </a:p>
          <a:p>
            <a:endParaRPr lang="en-US" sz="1050" kern="1200" baseline="0" dirty="0" smtClean="0">
              <a:solidFill>
                <a:schemeClr val="tx1"/>
              </a:solidFill>
              <a:latin typeface="+mn-lt"/>
              <a:ea typeface="+mn-ea"/>
              <a:cs typeface="+mn-cs"/>
            </a:endParaRPr>
          </a:p>
          <a:p>
            <a:r>
              <a:rPr lang="en-US" sz="1050" kern="1200" baseline="0" dirty="0" smtClean="0">
                <a:solidFill>
                  <a:schemeClr val="tx1"/>
                </a:solidFill>
                <a:latin typeface="+mn-lt"/>
                <a:ea typeface="+mn-ea"/>
                <a:cs typeface="+mn-cs"/>
              </a:rPr>
              <a:t>New affiliate staff attend five days of training including both the foundational and model implementation training.  </a:t>
            </a:r>
            <a:r>
              <a:rPr lang="en-US" sz="1050" kern="1200" dirty="0" smtClean="0">
                <a:solidFill>
                  <a:schemeClr val="tx1"/>
                </a:solidFill>
                <a:latin typeface="+mn-lt"/>
                <a:ea typeface="+mn-ea"/>
                <a:cs typeface="+mn-cs"/>
              </a:rPr>
              <a:t>Foundational Training is encouraged but not required for new supervisors. It is required</a:t>
            </a:r>
            <a:r>
              <a:rPr lang="en-US" sz="1050" kern="1200" baseline="0" dirty="0" smtClean="0">
                <a:solidFill>
                  <a:schemeClr val="tx1"/>
                </a:solidFill>
                <a:latin typeface="+mn-lt"/>
                <a:ea typeface="+mn-ea"/>
                <a:cs typeface="+mn-cs"/>
              </a:rPr>
              <a:t> for supervisors who will be visiting families</a:t>
            </a:r>
            <a:r>
              <a:rPr lang="en-US" sz="1050" kern="1200" dirty="0" smtClean="0">
                <a:solidFill>
                  <a:schemeClr val="tx1"/>
                </a:solidFill>
                <a:latin typeface="+mn-lt"/>
                <a:ea typeface="+mn-ea"/>
                <a:cs typeface="+mn-cs"/>
              </a:rPr>
              <a:t>.  New staff</a:t>
            </a:r>
            <a:r>
              <a:rPr lang="en-US" sz="1050" kern="1200" baseline="0" dirty="0" smtClean="0">
                <a:solidFill>
                  <a:schemeClr val="tx1"/>
                </a:solidFill>
                <a:latin typeface="+mn-lt"/>
                <a:ea typeface="+mn-ea"/>
                <a:cs typeface="+mn-cs"/>
              </a:rPr>
              <a:t> must attend Model Implementation Training face to face. </a:t>
            </a:r>
            <a:r>
              <a:rPr lang="en-US" sz="1050" dirty="0" smtClean="0"/>
              <a:t>This two day</a:t>
            </a:r>
            <a:r>
              <a:rPr lang="en-US" sz="1050" baseline="0" dirty="0" smtClean="0"/>
              <a:t> training covers </a:t>
            </a:r>
            <a:r>
              <a:rPr lang="en-US" sz="1050" dirty="0" smtClean="0"/>
              <a:t>the science behind the four PAT components, replication and fidelity to the model. </a:t>
            </a:r>
            <a:endParaRPr lang="en-US" sz="1050" kern="1200" baseline="0" dirty="0" smtClean="0">
              <a:solidFill>
                <a:schemeClr val="tx1"/>
              </a:solidFill>
              <a:latin typeface="+mn-lt"/>
              <a:ea typeface="+mn-ea"/>
              <a:cs typeface="+mn-cs"/>
            </a:endParaRPr>
          </a:p>
          <a:p>
            <a:endParaRPr lang="en-US" sz="1050" b="1" kern="1200" baseline="0" dirty="0" smtClean="0">
              <a:solidFill>
                <a:schemeClr val="tx1"/>
              </a:solidFill>
              <a:latin typeface="+mn-lt"/>
              <a:ea typeface="+mn-ea"/>
              <a:cs typeface="+mn-cs"/>
            </a:endParaRPr>
          </a:p>
          <a:p>
            <a:r>
              <a:rPr lang="en-US" sz="1050" b="0" kern="1200" baseline="0" dirty="0" smtClean="0">
                <a:solidFill>
                  <a:schemeClr val="tx1"/>
                </a:solidFill>
                <a:latin typeface="+mn-lt"/>
                <a:ea typeface="+mn-ea"/>
                <a:cs typeface="+mn-cs"/>
              </a:rPr>
              <a:t>New supervisors who will not be visiting families must attend, at a minimum, the two day model implementation training, face to face. </a:t>
            </a:r>
            <a:endParaRPr lang="en-US" sz="1050" b="0" kern="1200" dirty="0" smtClean="0">
              <a:solidFill>
                <a:schemeClr val="tx1"/>
              </a:solidFill>
              <a:latin typeface="+mn-lt"/>
              <a:ea typeface="+mn-ea"/>
              <a:cs typeface="+mn-cs"/>
            </a:endParaRPr>
          </a:p>
          <a:p>
            <a:endParaRPr lang="en-US" sz="1800" b="1" kern="1200" dirty="0" smtClean="0">
              <a:solidFill>
                <a:schemeClr val="tx1"/>
              </a:solidFill>
              <a:latin typeface="+mn-lt"/>
              <a:ea typeface="+mn-ea"/>
              <a:cs typeface="+mn-cs"/>
            </a:endParaRPr>
          </a:p>
          <a:p>
            <a:endParaRPr lang="en-US" sz="18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A4D4C9-125D-4C06-AD36-91C55C32A1E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Quality</a:t>
            </a:r>
            <a:r>
              <a:rPr lang="en-US" sz="1200" baseline="0" dirty="0" smtClean="0"/>
              <a:t> assurance r</a:t>
            </a:r>
            <a:r>
              <a:rPr lang="en-US" sz="1200" dirty="0" smtClean="0"/>
              <a:t>efers to the systematic measurement, comparison with a standard, monitoring of processes and an associated feedback loop.</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the past, Parents as Teachers relied on programs and funders to monitor program quality through self-assessment.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While the National Office offered a more formal self-assessment process, participation was strictly voluntary and there were costs associated with the process.  In Pennsylvania, only a handful of programs conducted PAT self-assessment, though to their credit, they proved to be exemplary programs.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With the revisions to the PAT curriculum and approach, the </a:t>
            </a:r>
            <a:r>
              <a:rPr lang="en-US" dirty="0" smtClean="0"/>
              <a:t>existing</a:t>
            </a:r>
            <a:r>
              <a:rPr lang="en-US" baseline="0" dirty="0" smtClean="0"/>
              <a:t> </a:t>
            </a:r>
            <a:r>
              <a:rPr lang="en-US" dirty="0" smtClean="0"/>
              <a:t>quality standards and accompanying self-assessment guidelines are being updated to aligned with essential requirements and new data reporting expectations.  T</a:t>
            </a:r>
            <a:r>
              <a:rPr lang="en-US" baseline="0" dirty="0" smtClean="0"/>
              <a:t>hose standards and guidelines have been released and all affiliate programs will be required to participate in the process on a rotating basis every four years.  The National Office will determine which programs conduct self-assessment each year based, in part, on longevity of programs.  </a:t>
            </a:r>
            <a:endParaRPr lang="en-US" dirty="0" smtClean="0"/>
          </a:p>
          <a:p>
            <a:endParaRPr lang="en-US" dirty="0" smtClean="0"/>
          </a:p>
          <a:p>
            <a:r>
              <a:rPr lang="en-US" sz="1200" kern="1200" dirty="0" smtClean="0">
                <a:solidFill>
                  <a:schemeClr val="tx1"/>
                </a:solidFill>
                <a:latin typeface="+mn-lt"/>
                <a:ea typeface="+mn-ea"/>
                <a:cs typeface="+mn-cs"/>
              </a:rPr>
              <a:t>The </a:t>
            </a:r>
            <a:r>
              <a:rPr lang="en-US" sz="1200" kern="1200" dirty="0" smtClean="0">
                <a:solidFill>
                  <a:schemeClr val="tx1"/>
                </a:solidFill>
                <a:latin typeface="+mn-lt"/>
                <a:ea typeface="+mn-ea"/>
                <a:cs typeface="+mn-cs"/>
                <a:hlinkClick r:id="rId3" action="ppaction://hlinkfile"/>
              </a:rPr>
              <a:t>Affiliate Quality Assurance blueprint</a:t>
            </a:r>
            <a:r>
              <a:rPr lang="en-US" sz="1200" kern="1200" dirty="0" smtClean="0">
                <a:solidFill>
                  <a:schemeClr val="tx1"/>
                </a:solidFill>
                <a:latin typeface="+mn-lt"/>
                <a:ea typeface="+mn-ea"/>
                <a:cs typeface="+mn-cs"/>
              </a:rPr>
              <a:t> identifies several central quality assurance and improvement activities supervisors should engage in (with the involvement of parent educators), including:</a:t>
            </a:r>
          </a:p>
          <a:p>
            <a:pPr>
              <a:buFont typeface="Arial" pitchFamily="34" charset="0"/>
              <a:buChar char="•"/>
            </a:pPr>
            <a:r>
              <a:rPr lang="en-US" sz="1200" kern="1200" dirty="0" smtClean="0">
                <a:solidFill>
                  <a:schemeClr val="tx1"/>
                </a:solidFill>
                <a:latin typeface="+mn-lt"/>
                <a:ea typeface="+mn-ea"/>
                <a:cs typeface="+mn-cs"/>
              </a:rPr>
              <a:t>Assessment of parent educator core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competencies and</a:t>
            </a:r>
            <a:r>
              <a:rPr lang="en-US" sz="1200" kern="1200" baseline="0" dirty="0" smtClean="0">
                <a:solidFill>
                  <a:schemeClr val="tx1"/>
                </a:solidFill>
                <a:latin typeface="+mn-lt"/>
                <a:ea typeface="+mn-ea"/>
                <a:cs typeface="+mn-cs"/>
              </a:rPr>
              <a:t> development of plans to promote competencies in all areas</a:t>
            </a:r>
            <a:r>
              <a:rPr lang="en-US" sz="1200" kern="1200" dirty="0" smtClean="0">
                <a:solidFill>
                  <a:schemeClr val="tx1"/>
                </a:solidFill>
                <a:latin typeface="+mn-lt"/>
                <a:ea typeface="+mn-ea"/>
                <a:cs typeface="+mn-cs"/>
              </a:rPr>
              <a:t>                                                 </a:t>
            </a:r>
          </a:p>
          <a:p>
            <a:pPr>
              <a:buFont typeface="Arial" pitchFamily="34" charset="0"/>
              <a:buChar char="•"/>
            </a:pPr>
            <a:r>
              <a:rPr lang="en-US" sz="1200" kern="1200" dirty="0" smtClean="0">
                <a:solidFill>
                  <a:schemeClr val="tx1"/>
                </a:solidFill>
                <a:latin typeface="+mn-lt"/>
                <a:ea typeface="+mn-ea"/>
                <a:cs typeface="+mn-cs"/>
              </a:rPr>
              <a:t>Observation of service delivery</a:t>
            </a:r>
            <a:r>
              <a:rPr lang="en-US" sz="1200" kern="1200" baseline="0" dirty="0" smtClean="0">
                <a:solidFill>
                  <a:schemeClr val="tx1"/>
                </a:solidFill>
                <a:latin typeface="+mn-lt"/>
                <a:ea typeface="+mn-ea"/>
                <a:cs typeface="+mn-cs"/>
              </a:rPr>
              <a:t>.  This means observation of delivery of all model components. </a:t>
            </a:r>
            <a:endParaRPr lang="en-US"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Review of summary data (including data on model fidelity, goals &amp; benchmarks)</a:t>
            </a:r>
          </a:p>
          <a:p>
            <a:pPr>
              <a:buFont typeface="Arial" pitchFamily="34" charset="0"/>
              <a:buChar char="•"/>
            </a:pPr>
            <a:r>
              <a:rPr lang="en-US" sz="1200" kern="1200" dirty="0" smtClean="0">
                <a:solidFill>
                  <a:schemeClr val="tx1"/>
                </a:solidFill>
                <a:latin typeface="+mn-lt"/>
                <a:ea typeface="+mn-ea"/>
                <a:cs typeface="+mn-cs"/>
              </a:rPr>
              <a:t>Review of documentation</a:t>
            </a:r>
          </a:p>
          <a:p>
            <a:endParaRPr lang="en-US" sz="1200" kern="1200" dirty="0" smtClean="0">
              <a:solidFill>
                <a:schemeClr val="tx1"/>
              </a:solidFill>
              <a:latin typeface="+mn-lt"/>
              <a:ea typeface="+mn-ea"/>
              <a:cs typeface="+mn-cs"/>
            </a:endParaRPr>
          </a:p>
          <a:p>
            <a:pPr lvl="1">
              <a:spcBef>
                <a:spcPts val="1200"/>
              </a:spcBef>
              <a:buFont typeface="Arial" pitchFamily="34" charset="0"/>
              <a:buChar char="•"/>
            </a:pPr>
            <a:r>
              <a:rPr lang="en-US" sz="3200" dirty="0" smtClean="0">
                <a:solidFill>
                  <a:schemeClr val="tx2"/>
                </a:solidFill>
              </a:rPr>
              <a:t>Designed to help supervisors and parent educators maintain structural fidelity and process fidelity</a:t>
            </a:r>
          </a:p>
          <a:p>
            <a:pPr lvl="1">
              <a:spcBef>
                <a:spcPts val="1200"/>
              </a:spcBef>
              <a:buFont typeface="Arial" pitchFamily="34" charset="0"/>
              <a:buChar char="•"/>
            </a:pPr>
            <a:r>
              <a:rPr lang="en-US" sz="3200" dirty="0" smtClean="0">
                <a:solidFill>
                  <a:schemeClr val="tx2"/>
                </a:solidFill>
              </a:rPr>
              <a:t>Used on an ongoing basis, following Model Implementation training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0A4D4C9-125D-4C06-AD36-91C55C32A1E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Represent home visitation</a:t>
            </a:r>
            <a:r>
              <a:rPr lang="en-US" baseline="0" smtClean="0"/>
              <a:t> </a:t>
            </a:r>
            <a:r>
              <a:rPr lang="en-US" baseline="0" dirty="0" smtClean="0"/>
              <a:t>in statewide</a:t>
            </a:r>
            <a:r>
              <a:rPr lang="en-US" dirty="0" smtClean="0"/>
              <a:t> and regional work groups </a:t>
            </a:r>
          </a:p>
          <a:p>
            <a:r>
              <a:rPr lang="en-US" dirty="0" smtClean="0"/>
              <a:t>Participation</a:t>
            </a:r>
            <a:r>
              <a:rPr lang="en-US" baseline="0" dirty="0" smtClean="0"/>
              <a:t> in  regional and statewide</a:t>
            </a:r>
            <a:r>
              <a:rPr lang="en-US" dirty="0" smtClean="0"/>
              <a:t> networks</a:t>
            </a:r>
          </a:p>
          <a:p>
            <a:r>
              <a:rPr lang="en-US" dirty="0" smtClean="0"/>
              <a:t>Monthly</a:t>
            </a:r>
            <a:r>
              <a:rPr lang="en-US" baseline="0" dirty="0" smtClean="0"/>
              <a:t> webinars</a:t>
            </a:r>
          </a:p>
          <a:p>
            <a:r>
              <a:rPr lang="en-US" baseline="0" dirty="0" smtClean="0"/>
              <a:t>Monthly news brief</a:t>
            </a:r>
          </a:p>
          <a:p>
            <a:r>
              <a:rPr lang="en-US" baseline="0" dirty="0" smtClean="0"/>
              <a:t>Monthly (dependent on demand) PAT Foundation and Model Implementation Training,; quarterly 3-k training</a:t>
            </a:r>
          </a:p>
          <a:p>
            <a:r>
              <a:rPr lang="en-US" baseline="0" dirty="0" smtClean="0"/>
              <a:t>Technical assistance visits</a:t>
            </a:r>
          </a:p>
          <a:p>
            <a:endParaRPr lang="en-US" dirty="0"/>
          </a:p>
        </p:txBody>
      </p:sp>
      <p:sp>
        <p:nvSpPr>
          <p:cNvPr id="4" name="Slide Number Placeholder 3"/>
          <p:cNvSpPr>
            <a:spLocks noGrp="1"/>
          </p:cNvSpPr>
          <p:nvPr>
            <p:ph type="sldNum" sz="quarter" idx="10"/>
          </p:nvPr>
        </p:nvSpPr>
        <p:spPr/>
        <p:txBody>
          <a:bodyPr/>
          <a:lstStyle/>
          <a:p>
            <a:fld id="{6A6A001D-9C4A-4342-AF2C-0208333FB919}"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Parents as Teachers evidence based national</a:t>
            </a:r>
            <a:r>
              <a:rPr lang="en-US" baseline="0" dirty="0" smtClean="0"/>
              <a:t> home visitation model is used as the predominant curriculum or blended with other early childhood or family support programs: PA Family Centers, Early Head Start, Head Start, Family Literacy, ELECT, NFP and PCHP, and MIECHV and Healthy Families America.</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115CA42-9EA1-4046-B6B0-98F43F9599C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latin typeface="Verdana" pitchFamily="34" charset="0"/>
              </a:rPr>
              <a:t>Parents are their children’s first and most influential teachers.</a:t>
            </a:r>
          </a:p>
          <a:p>
            <a:pPr>
              <a:buFont typeface="Arial" pitchFamily="34" charset="0"/>
              <a:buChar char="•"/>
            </a:pPr>
            <a:r>
              <a:rPr lang="en-US" dirty="0" smtClean="0">
                <a:latin typeface="Verdana" pitchFamily="34" charset="0"/>
              </a:rPr>
              <a:t>The early years of a child’s life are critical for optimal development and provide the foundation for success in school and life.</a:t>
            </a:r>
          </a:p>
          <a:p>
            <a:pPr>
              <a:buFont typeface="Arial" pitchFamily="34" charset="0"/>
              <a:buChar char="•"/>
            </a:pPr>
            <a:r>
              <a:rPr lang="en-US" dirty="0" smtClean="0">
                <a:latin typeface="Verdana" pitchFamily="34" charset="0"/>
              </a:rPr>
              <a:t>Established and emerging research should be the foundation of parent education and family support curricula, training materials and services.</a:t>
            </a:r>
          </a:p>
          <a:p>
            <a:pPr>
              <a:buFont typeface="Arial" pitchFamily="34" charset="0"/>
              <a:buChar char="•"/>
            </a:pPr>
            <a:r>
              <a:rPr lang="en-US" dirty="0" smtClean="0">
                <a:latin typeface="Verdana" pitchFamily="34" charset="0"/>
              </a:rPr>
              <a:t>All young children and their families deserve the same opportunities to succeed, regardless of any demographic, geographic or economic considerations.</a:t>
            </a:r>
          </a:p>
          <a:p>
            <a:pPr>
              <a:buFont typeface="Arial" pitchFamily="34" charset="0"/>
              <a:buChar char="•"/>
            </a:pPr>
            <a:r>
              <a:rPr lang="en-US" dirty="0" smtClean="0">
                <a:latin typeface="Verdana" pitchFamily="34" charset="0"/>
              </a:rPr>
              <a:t>An understanding and appreciation of the history and traditions of diverse cultures is essential in serving families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115CA42-9EA1-4046-B6B0-98F43F9599C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baseline="0" dirty="0" smtClean="0">
                <a:solidFill>
                  <a:schemeClr val="tx1"/>
                </a:solidFill>
                <a:latin typeface="+mn-lt"/>
                <a:ea typeface="+mn-ea"/>
                <a:cs typeface="+mn-cs"/>
              </a:rPr>
              <a:t>1. Increase parent knowledge of early childhood development and improve parenting practices. </a:t>
            </a:r>
          </a:p>
          <a:p>
            <a:r>
              <a:rPr lang="en-US" sz="1200" b="0" kern="1200" baseline="0" dirty="0" smtClean="0">
                <a:solidFill>
                  <a:schemeClr val="tx1"/>
                </a:solidFill>
                <a:latin typeface="+mn-lt"/>
                <a:ea typeface="+mn-ea"/>
                <a:cs typeface="+mn-cs"/>
              </a:rPr>
              <a:t>2. Provide early detection of developmental delays and health issues. </a:t>
            </a:r>
          </a:p>
          <a:p>
            <a:r>
              <a:rPr lang="en-US" sz="1200" b="0" kern="1200" baseline="0" dirty="0" smtClean="0">
                <a:solidFill>
                  <a:schemeClr val="tx1"/>
                </a:solidFill>
                <a:latin typeface="+mn-lt"/>
                <a:ea typeface="+mn-ea"/>
                <a:cs typeface="+mn-cs"/>
              </a:rPr>
              <a:t>3. Prevent child abuse and neglect </a:t>
            </a:r>
          </a:p>
          <a:p>
            <a:r>
              <a:rPr lang="en-US" sz="1200" b="0" kern="1200" baseline="0" dirty="0" smtClean="0">
                <a:solidFill>
                  <a:schemeClr val="tx1"/>
                </a:solidFill>
                <a:latin typeface="+mn-lt"/>
                <a:ea typeface="+mn-ea"/>
                <a:cs typeface="+mn-cs"/>
              </a:rPr>
              <a:t>4. Increase children’s school readiness and school success. </a:t>
            </a:r>
          </a:p>
          <a:p>
            <a:endParaRPr lang="en-US" sz="1200" b="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of our primary objectives is to help the parent become responsive – rather than reactive – to their child’s behaviors and this can only happen when the parent can understand what the child is developmentally capable of doing (or not doing) and how their own parenting behaviors and the family environment impact (positively or negatively)  the child’s behaviors</a:t>
            </a:r>
          </a:p>
          <a:p>
            <a:pPr algn="l">
              <a:buFont typeface="Arial" pitchFamily="34" charset="0"/>
              <a:buChar char="•"/>
            </a:pPr>
            <a:r>
              <a:rPr lang="en-US" sz="1200" dirty="0" smtClean="0">
                <a:solidFill>
                  <a:schemeClr val="tx1"/>
                </a:solidFill>
              </a:rPr>
              <a:t>Promote parental engagement</a:t>
            </a:r>
          </a:p>
          <a:p>
            <a:pPr algn="l">
              <a:buFont typeface="Arial" pitchFamily="34" charset="0"/>
              <a:buChar char="•"/>
            </a:pPr>
            <a:r>
              <a:rPr lang="en-US" sz="1200" dirty="0" smtClean="0">
                <a:solidFill>
                  <a:schemeClr val="tx1"/>
                </a:solidFill>
              </a:rPr>
              <a:t>Support the parent’s understanding of their child’s development</a:t>
            </a:r>
          </a:p>
          <a:p>
            <a:pPr algn="l">
              <a:buFont typeface="Arial" pitchFamily="34" charset="0"/>
              <a:buChar char="•"/>
            </a:pPr>
            <a:r>
              <a:rPr lang="en-US" sz="1200" dirty="0" smtClean="0">
                <a:solidFill>
                  <a:schemeClr val="tx1"/>
                </a:solidFill>
              </a:rPr>
              <a:t>Grow the parent’s ability to respond appropriately to child’s behaviors</a:t>
            </a:r>
          </a:p>
          <a:p>
            <a:endParaRPr lang="en-US" dirty="0" smtClean="0"/>
          </a:p>
          <a:p>
            <a:endParaRPr lang="en-US" b="0" dirty="0"/>
          </a:p>
        </p:txBody>
      </p:sp>
      <p:sp>
        <p:nvSpPr>
          <p:cNvPr id="4" name="Slide Number Placeholder 3"/>
          <p:cNvSpPr>
            <a:spLocks noGrp="1"/>
          </p:cNvSpPr>
          <p:nvPr>
            <p:ph type="sldNum" sz="quarter" idx="10"/>
          </p:nvPr>
        </p:nvSpPr>
        <p:spPr/>
        <p:txBody>
          <a:bodyPr/>
          <a:lstStyle/>
          <a:p>
            <a:fld id="{022916A6-A646-4F20-BC58-3DB29F251B8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sz="1200" b="0" kern="1200" baseline="0" dirty="0" smtClean="0">
              <a:solidFill>
                <a:schemeClr val="tx1"/>
              </a:solidFill>
              <a:latin typeface="+mn-lt"/>
              <a:ea typeface="+mn-ea"/>
              <a:cs typeface="+mn-cs"/>
            </a:endParaRPr>
          </a:p>
          <a:p>
            <a:r>
              <a:rPr lang="en-US" sz="1200" b="0" kern="1200" baseline="0" dirty="0" smtClean="0">
                <a:solidFill>
                  <a:schemeClr val="tx1"/>
                </a:solidFill>
                <a:latin typeface="+mn-lt"/>
                <a:ea typeface="+mn-ea"/>
                <a:cs typeface="+mn-cs"/>
              </a:rPr>
              <a:t>Parents as Teachers is a worldwide leader in the delivery of evidence-based home visiting and parent engagement tools that demonstrate successful results in the school readiness, literacy, health and development of young children. Every year, hundreds of thousands of families around the world benefit from engagement with parent educators who are trained and mentored in the Parents as Teachers approach. </a:t>
            </a:r>
          </a:p>
          <a:p>
            <a:endParaRPr lang="en-US" sz="1200" b="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Parents as Teachers model has four dynamic components, each closely interrelated and integrated: personal visits, group connections, child screenings, resource network. Together, these four components create a cohesive package of services with four primary goals. (next) </a:t>
            </a:r>
          </a:p>
          <a:p>
            <a:endParaRPr lang="en-US" sz="1200" kern="1200" baseline="0" dirty="0" smtClean="0">
              <a:solidFill>
                <a:schemeClr val="tx1"/>
              </a:solidFill>
              <a:latin typeface="+mn-lt"/>
              <a:ea typeface="+mn-ea"/>
              <a:cs typeface="+mn-cs"/>
            </a:endParaRPr>
          </a:p>
          <a:p>
            <a:r>
              <a:rPr lang="en-US" dirty="0" smtClean="0"/>
              <a:t>Parent Educator Roles (Supervisory parallel</a:t>
            </a:r>
            <a:r>
              <a:rPr lang="en-US" baseline="0" dirty="0" smtClean="0"/>
              <a:t> process)</a:t>
            </a:r>
            <a:endParaRPr lang="en-US" dirty="0" smtClean="0"/>
          </a:p>
          <a:p>
            <a:pPr>
              <a:buFont typeface="Arial" pitchFamily="34" charset="0"/>
              <a:buChar char="•"/>
            </a:pPr>
            <a:r>
              <a:rPr lang="en-US" dirty="0" smtClean="0"/>
              <a:t>Partner</a:t>
            </a:r>
          </a:p>
          <a:p>
            <a:pPr>
              <a:buFont typeface="Arial" pitchFamily="34" charset="0"/>
              <a:buChar char="•"/>
            </a:pPr>
            <a:r>
              <a:rPr lang="en-US" dirty="0" smtClean="0"/>
              <a:t>Facilitate</a:t>
            </a:r>
          </a:p>
          <a:p>
            <a:pPr>
              <a:buFont typeface="Arial" pitchFamily="34" charset="0"/>
              <a:buChar char="•"/>
            </a:pPr>
            <a:r>
              <a:rPr lang="en-US" dirty="0" smtClean="0"/>
              <a:t>Reflect</a:t>
            </a:r>
          </a:p>
          <a:p>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Home visiting services are part of a continuum of support for families of young children. Our mission is to provide the information, support and encouragement parents need to help their children develop optimally during the crucial early years of life.  Our approach to personal visits, the cornerstone of Parents as Teachers, focuses on parent-child interaction, development-centered parenting and family well-being.</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Group Connections emphasize the same P-C interaction , development –center parents ad family well-being areas, but also build social connections among families, alert to resources, provide opportunities to build skills, can provide concrete supports.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Screenings for children and families help families set goals, identify developmental issues, etc..</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PAT providers are a source of information and linkage to services in the community for and with families.</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2916A6-A646-4F20-BC58-3DB29F251B8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Foundational Visits 1 (getting to know you) through 8 (planning</a:t>
            </a:r>
            <a:r>
              <a:rPr lang="en-US" baseline="0" dirty="0" smtClean="0"/>
              <a:t> as partners) – establishes common understanding of expectations, concepts, vocabulary</a:t>
            </a:r>
          </a:p>
          <a:p>
            <a:pPr marL="171450" indent="-171450">
              <a:buFont typeface="Arial" pitchFamily="34" charset="0"/>
              <a:buChar char="•"/>
            </a:pPr>
            <a:r>
              <a:rPr lang="en-US" baseline="0" dirty="0" smtClean="0"/>
              <a:t>Personal visit planning guide – establishes practice of utilizing parental input to create individualized visit plan each time we visit with child/family</a:t>
            </a:r>
          </a:p>
          <a:p>
            <a:pPr marL="171450" indent="-171450">
              <a:buFont typeface="Arial" pitchFamily="34" charset="0"/>
              <a:buChar char="•"/>
            </a:pPr>
            <a:r>
              <a:rPr lang="en-US" baseline="0" dirty="0" smtClean="0"/>
              <a:t>Process of personal visit:</a:t>
            </a:r>
          </a:p>
          <a:p>
            <a:pPr marL="685800" lvl="1" indent="-228600">
              <a:buFont typeface="Arial" pitchFamily="34" charset="0"/>
              <a:buChar char="•"/>
            </a:pPr>
            <a:r>
              <a:rPr lang="en-US" baseline="0" dirty="0" smtClean="0"/>
              <a:t>“checking in” prior to visit – this is what we agreed at last visit that we would do and talk about at this visit, still OK?, anything new happening, anything either parent or parent educator would like to add</a:t>
            </a:r>
          </a:p>
          <a:p>
            <a:pPr marL="685800" lvl="1" indent="-228600">
              <a:buFont typeface="Arial" pitchFamily="34" charset="0"/>
              <a:buChar char="•"/>
            </a:pPr>
            <a:r>
              <a:rPr lang="en-US" baseline="0" dirty="0" smtClean="0"/>
              <a:t>Opening of visit – asking for parent’s input on what’s been happening since last visit;  if at last visit it was agreed that parent or PE would do or look into something what are the results of those “assignments”, did parent and child continue the suggested carry-over activity from last week? </a:t>
            </a:r>
          </a:p>
          <a:p>
            <a:pPr marL="685800" lvl="1" indent="-228600">
              <a:buFont typeface="Arial" pitchFamily="34" charset="0"/>
              <a:buChar char="•"/>
            </a:pPr>
            <a:r>
              <a:rPr lang="en-US" baseline="0" dirty="0" smtClean="0"/>
              <a:t>During visit PE is cued to ask parent for input into their observations of child development, developmental topic as impacts and is impacted by family environment, family well being – PE as professional provides child development, parenting, family support info but consistently refers back to the parent’s expertise on their child/family </a:t>
            </a:r>
          </a:p>
          <a:p>
            <a:pPr marL="685800" lvl="1" indent="-228600">
              <a:buFont typeface="Arial" pitchFamily="34" charset="0"/>
              <a:buChar char="•"/>
            </a:pPr>
            <a:r>
              <a:rPr lang="en-US" baseline="0" dirty="0" smtClean="0"/>
              <a:t>Follow the parent’s lead–conversation or how activity is conducted – give over some ownership to the family – encourage their input and participation- </a:t>
            </a:r>
          </a:p>
          <a:p>
            <a:pPr marL="685800" lvl="1" indent="-228600">
              <a:buFont typeface="Arial" pitchFamily="34" charset="0"/>
              <a:buChar char="•"/>
            </a:pPr>
            <a:r>
              <a:rPr lang="en-US" baseline="0" dirty="0" smtClean="0"/>
              <a:t>Encourage parent’s input on developmental domain for next visit’s P/C activity, developmental topic, family well-being topic – parent should be helping to develop the child/family curriculum – strategies to support parent’s willingness and ability to provide input – important to act on parent’s input</a:t>
            </a:r>
          </a:p>
          <a:p>
            <a:pPr marL="685800" lvl="1" indent="-228600">
              <a:buFont typeface="Arial" pitchFamily="34" charset="0"/>
              <a:buChar char="•"/>
            </a:pPr>
            <a:r>
              <a:rPr lang="en-US" baseline="0" dirty="0" smtClean="0"/>
              <a:t>End of visit, evaluate – how do  you think our time together went today? Which part of today was most valuable to you?</a:t>
            </a:r>
          </a:p>
          <a:p>
            <a:pPr marL="171450" indent="-171450">
              <a:buFont typeface="Arial" pitchFamily="34" charset="0"/>
              <a:buChar char="•"/>
            </a:pPr>
            <a:r>
              <a:rPr lang="en-US" baseline="0" dirty="0" smtClean="0"/>
              <a:t>Screening – done in parent’s presence, with parental input, PE provides info on screening results and provides suggestions based on results, parent makes the final decisions</a:t>
            </a:r>
          </a:p>
          <a:p>
            <a:pPr marL="171450" indent="-171450">
              <a:buFont typeface="Arial" pitchFamily="34" charset="0"/>
              <a:buChar char="•"/>
            </a:pPr>
            <a:r>
              <a:rPr lang="en-US" baseline="0" dirty="0" smtClean="0"/>
              <a:t>Goal setting: many tools available in online curriculum and tool kit to help PE and parents work through goal setting process as partners – PE supports parents in identifying goal areas, developing or locating resources, working through the process of how to set goals – parent identifies goals</a:t>
            </a:r>
          </a:p>
          <a:p>
            <a:pPr marL="171450" indent="-171450">
              <a:buFont typeface="Arial" pitchFamily="34" charset="0"/>
              <a:buChar char="•"/>
            </a:pPr>
            <a:r>
              <a:rPr lang="en-US" baseline="0" dirty="0" smtClean="0"/>
              <a:t>Group connections: gather ideas for groups from parents, involve parents in planning and conducting groups, satisfaction survey afterward</a:t>
            </a:r>
          </a:p>
          <a:p>
            <a:pPr marL="171450" indent="-171450">
              <a:buFont typeface="Arial" pitchFamily="34" charset="0"/>
              <a:buChar char="•"/>
            </a:pPr>
            <a:r>
              <a:rPr lang="en-US" baseline="0" dirty="0" smtClean="0"/>
              <a:t>Parent Satisfaction survey included in online curriculum – covers all programming aspects</a:t>
            </a:r>
          </a:p>
        </p:txBody>
      </p:sp>
      <p:sp>
        <p:nvSpPr>
          <p:cNvPr id="4" name="Slide Number Placeholder 3"/>
          <p:cNvSpPr>
            <a:spLocks noGrp="1"/>
          </p:cNvSpPr>
          <p:nvPr>
            <p:ph type="sldNum" sz="quarter" idx="10"/>
          </p:nvPr>
        </p:nvSpPr>
        <p:spPr/>
        <p:txBody>
          <a:bodyPr/>
          <a:lstStyle/>
          <a:p>
            <a:fld id="{0FEC470B-DCBD-47F4-B118-BA6C18C100CF}" type="slidenum">
              <a:rPr lang="en-US" smtClean="0"/>
              <a:pPr/>
              <a:t>6</a:t>
            </a:fld>
            <a:endParaRPr lang="en-US" dirty="0"/>
          </a:p>
        </p:txBody>
      </p:sp>
    </p:spTree>
    <p:extLst>
      <p:ext uri="{BB962C8B-B14F-4D97-AF65-F5344CB8AC3E}">
        <p14:creationId xmlns:p14="http://schemas.microsoft.com/office/powerpoint/2010/main" val="2480717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Parents as Teacher Logic</a:t>
            </a:r>
            <a:r>
              <a:rPr lang="en-US" baseline="0" dirty="0" smtClean="0"/>
              <a:t> Model.  As you can see, it lists inputs such as core values, theoretical framework and community context.  The Activities include trainings, the model components, the approach, model fidelity and quality assurance.</a:t>
            </a:r>
          </a:p>
          <a:p>
            <a:endParaRPr lang="en-US" baseline="0" dirty="0" smtClean="0"/>
          </a:p>
          <a:p>
            <a:r>
              <a:rPr lang="en-US" baseline="0" dirty="0" smtClean="0"/>
              <a:t>Reported outcomes are related to improved child and family health, child abuse prevention, improved parenting practices, increased detection and intervention of developmental delays, and enhanced school readiness. </a:t>
            </a:r>
          </a:p>
          <a:p>
            <a:endParaRPr lang="en-US" baseline="0" dirty="0" smtClean="0"/>
          </a:p>
          <a:p>
            <a:r>
              <a:rPr lang="en-US" baseline="0" dirty="0" smtClean="0"/>
              <a:t>PAT does track some data through their APR system, but PAT does not require that programs participate in a central data collection system, it is up to individual programs, or in the case of MIECHV, to identify those specific outcomes, related to these broader outcomes areas, that are most relevant to their funders and then to develop mechanisms for gathering data and demonstrating results. MIECHV grantees will be participating in a state data collection system.  </a:t>
            </a:r>
            <a:endParaRPr lang="en-US" dirty="0"/>
          </a:p>
        </p:txBody>
      </p:sp>
      <p:sp>
        <p:nvSpPr>
          <p:cNvPr id="4" name="Slide Number Placeholder 3"/>
          <p:cNvSpPr>
            <a:spLocks noGrp="1"/>
          </p:cNvSpPr>
          <p:nvPr>
            <p:ph type="sldNum" sz="quarter" idx="10"/>
          </p:nvPr>
        </p:nvSpPr>
        <p:spPr/>
        <p:txBody>
          <a:bodyPr/>
          <a:lstStyle/>
          <a:p>
            <a:fld id="{C0A4D4C9-125D-4C06-AD36-91C55C32A1E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In program evaluation, in order to draw conclusions from a study about the effectiveness of a particular model, implementers</a:t>
            </a:r>
            <a:r>
              <a:rPr lang="en-US" sz="1200" baseline="0" dirty="0" smtClean="0"/>
              <a:t> </a:t>
            </a:r>
            <a:r>
              <a:rPr lang="en-US" sz="1200" dirty="0" smtClean="0"/>
              <a:t>need to be able and willing to follow the procedures they received in training.  </a:t>
            </a:r>
          </a:p>
          <a:p>
            <a:endParaRPr lang="en-US" sz="1200" dirty="0" smtClean="0"/>
          </a:p>
          <a:p>
            <a:r>
              <a:rPr lang="en-US" sz="1200" dirty="0" smtClean="0"/>
              <a:t>Therefore, Parents as Teachers now</a:t>
            </a:r>
            <a:r>
              <a:rPr lang="en-US" sz="1200" baseline="0" dirty="0" smtClean="0"/>
              <a:t> addresses</a:t>
            </a:r>
            <a:r>
              <a:rPr lang="en-US" sz="1200" dirty="0" smtClean="0"/>
              <a:t>, for example, minimum</a:t>
            </a:r>
            <a:r>
              <a:rPr lang="en-US" sz="1200" baseline="0" dirty="0" smtClean="0"/>
              <a:t> educational requirements for parent educators as well as service delivery requirements.</a:t>
            </a:r>
          </a:p>
          <a:p>
            <a:endParaRPr lang="en-US" sz="1200" baseline="0" dirty="0" smtClean="0"/>
          </a:p>
          <a:p>
            <a:r>
              <a:rPr lang="en-US" sz="1200" baseline="0" dirty="0" smtClean="0"/>
              <a:t>As the PAT National Office explains, through compliance with essential requirements, which represent the elements of model fidelity, following their quality assurance guidelines, implementing all components of the model as designed, applying best practices in the field of early childhood home visitation, combined with appropriate reflective supervision and skilled parent educators, programs can expect to achieve broad child and family outcomes such as child abuse reduction and school readiness. </a:t>
            </a:r>
            <a:endParaRPr lang="en-US" dirty="0"/>
          </a:p>
        </p:txBody>
      </p:sp>
      <p:sp>
        <p:nvSpPr>
          <p:cNvPr id="4" name="Slide Number Placeholder 3"/>
          <p:cNvSpPr>
            <a:spLocks noGrp="1"/>
          </p:cNvSpPr>
          <p:nvPr>
            <p:ph type="sldNum" sz="quarter" idx="10"/>
          </p:nvPr>
        </p:nvSpPr>
        <p:spPr/>
        <p:txBody>
          <a:bodyPr/>
          <a:lstStyle/>
          <a:p>
            <a:fld id="{C0A4D4C9-125D-4C06-AD36-91C55C32A1E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It’s been a year since Parents as Teachers introduced their online curriculum and their revised recommendations </a:t>
            </a:r>
            <a:r>
              <a:rPr lang="en-US" b="0" baseline="0" dirty="0" smtClean="0"/>
              <a:t>for supporting families.  Since January 2011, there have continued to be a lot of questions from programs about what the changes mean for them and staff. The purpose of the three part </a:t>
            </a:r>
            <a:r>
              <a:rPr lang="en-US" sz="1200" kern="1200" dirty="0" smtClean="0">
                <a:solidFill>
                  <a:schemeClr val="tx1"/>
                </a:solidFill>
                <a:latin typeface="+mn-lt"/>
                <a:ea typeface="+mn-ea"/>
                <a:cs typeface="+mn-cs"/>
              </a:rPr>
              <a:t>Parents as Teachers Information Sessions</a:t>
            </a:r>
            <a:r>
              <a:rPr lang="en-US" b="0" baseline="0" dirty="0" smtClean="0"/>
              <a:t>, is to address many of those questions.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Our primary audience is PAT supervisors and front</a:t>
            </a:r>
            <a:r>
              <a:rPr lang="en-US" sz="1200" kern="1200" baseline="0" dirty="0" smtClean="0">
                <a:solidFill>
                  <a:schemeClr val="tx1"/>
                </a:solidFill>
                <a:latin typeface="+mn-lt"/>
                <a:ea typeface="+mn-ea"/>
                <a:cs typeface="+mn-cs"/>
              </a:rPr>
              <a:t> line staff</a:t>
            </a:r>
            <a:r>
              <a:rPr lang="en-US" sz="1200" kern="1200" dirty="0" smtClean="0">
                <a:solidFill>
                  <a:schemeClr val="tx1"/>
                </a:solidFill>
                <a:latin typeface="+mn-lt"/>
                <a:ea typeface="+mn-ea"/>
                <a:cs typeface="+mn-cs"/>
              </a:rPr>
              <a:t>, although we know that we will reach school staff and community organization representatives who in turn can use the information in decision</a:t>
            </a:r>
            <a:r>
              <a:rPr lang="en-US" sz="1200" kern="1200" baseline="0" dirty="0" smtClean="0">
                <a:solidFill>
                  <a:schemeClr val="tx1"/>
                </a:solidFill>
                <a:latin typeface="+mn-lt"/>
                <a:ea typeface="+mn-ea"/>
                <a:cs typeface="+mn-cs"/>
              </a:rPr>
              <a:t> making</a:t>
            </a:r>
            <a:r>
              <a:rPr lang="en-US" sz="1200" kern="1200" dirty="0" smtClean="0">
                <a:solidFill>
                  <a:schemeClr val="tx1"/>
                </a:solidFill>
                <a:latin typeface="+mn-lt"/>
                <a:ea typeface="+mn-ea"/>
                <a:cs typeface="+mn-cs"/>
              </a:rPr>
              <a:t>.</a:t>
            </a:r>
          </a:p>
          <a:p>
            <a:endParaRPr lang="en-US" b="0" baseline="0" dirty="0" smtClean="0"/>
          </a:p>
          <a:p>
            <a:r>
              <a:rPr lang="en-US" b="0" baseline="0" dirty="0" smtClean="0"/>
              <a:t>there two options for implementing the Parents as Teachers curriculum model.  </a:t>
            </a:r>
          </a:p>
          <a:p>
            <a:endParaRPr lang="en-US" b="0" baseline="0" dirty="0" smtClean="0"/>
          </a:p>
          <a:p>
            <a:r>
              <a:rPr lang="en-US" b="0" baseline="0" dirty="0" smtClean="0"/>
              <a:t>The </a:t>
            </a:r>
            <a:r>
              <a:rPr lang="en-US" b="0" dirty="0" smtClean="0"/>
              <a:t>Affiliate</a:t>
            </a:r>
            <a:r>
              <a:rPr lang="en-US" dirty="0" smtClean="0"/>
              <a:t> status represents a relationship between the Parents as Teachers National Office and an organization</a:t>
            </a:r>
            <a:r>
              <a:rPr lang="en-US" baseline="0" dirty="0" smtClean="0"/>
              <a:t> and its staff</a:t>
            </a:r>
            <a:r>
              <a:rPr lang="en-US" dirty="0" smtClean="0"/>
              <a:t>. In that relationship, </a:t>
            </a:r>
            <a:r>
              <a:rPr lang="en-US" sz="1200" kern="1200" dirty="0" smtClean="0">
                <a:solidFill>
                  <a:schemeClr val="tx1"/>
                </a:solidFill>
                <a:latin typeface="+mn-lt"/>
                <a:ea typeface="+mn-ea"/>
                <a:cs typeface="+mn-cs"/>
              </a:rPr>
              <a:t>all certified staff have annual access to online materials. Through a five day certification training staff and supervisors are introduced to the PAT approach to home visitation</a:t>
            </a:r>
            <a:r>
              <a:rPr lang="en-US" sz="1200" kern="1200" baseline="0" dirty="0" smtClean="0">
                <a:solidFill>
                  <a:schemeClr val="tx1"/>
                </a:solidFill>
                <a:latin typeface="+mn-lt"/>
                <a:ea typeface="+mn-ea"/>
                <a:cs typeface="+mn-cs"/>
              </a:rPr>
              <a:t>, l</a:t>
            </a:r>
            <a:r>
              <a:rPr lang="en-US" sz="1200" kern="1200" dirty="0" smtClean="0">
                <a:solidFill>
                  <a:schemeClr val="tx1"/>
                </a:solidFill>
                <a:latin typeface="+mn-lt"/>
                <a:ea typeface="+mn-ea"/>
                <a:cs typeface="+mn-cs"/>
              </a:rPr>
              <a:t>earn how to successfully replicate the Parents as Teachers model, explore strategies and program components, and find out how to put into practice those things that make a quality Parents as Teachers affiliate. </a:t>
            </a:r>
          </a:p>
          <a:p>
            <a:endParaRPr lang="en-US" dirty="0" smtClean="0"/>
          </a:p>
          <a:p>
            <a:r>
              <a:rPr lang="en-US" dirty="0" smtClean="0"/>
              <a:t>The Approved User</a:t>
            </a:r>
            <a:r>
              <a:rPr lang="en-US" baseline="0" dirty="0" smtClean="0"/>
              <a:t> status represents a relationship between PAT and an individual.  There may well be multiple Approved Users working within a single organization.  It may even be that an organization requires individuals in certain staff positions become Approved Users.  </a:t>
            </a:r>
            <a:r>
              <a:rPr lang="en-US" sz="1200" kern="1200" dirty="0" smtClean="0">
                <a:solidFill>
                  <a:schemeClr val="tx1"/>
                </a:solidFill>
                <a:latin typeface="+mn-lt"/>
                <a:ea typeface="+mn-ea"/>
                <a:cs typeface="+mn-cs"/>
              </a:rPr>
              <a:t>Individuals have annual “approved user” access to online materials. Through a three day</a:t>
            </a:r>
            <a:r>
              <a:rPr lang="en-US" sz="1200" kern="1200" baseline="0" dirty="0" smtClean="0">
                <a:solidFill>
                  <a:schemeClr val="tx1"/>
                </a:solidFill>
                <a:latin typeface="+mn-lt"/>
                <a:ea typeface="+mn-ea"/>
                <a:cs typeface="+mn-cs"/>
              </a:rPr>
              <a:t> certification training they learn about the PAT</a:t>
            </a:r>
            <a:r>
              <a:rPr lang="en-US" sz="1200" kern="1200" dirty="0" smtClean="0">
                <a:solidFill>
                  <a:schemeClr val="tx1"/>
                </a:solidFill>
                <a:latin typeface="+mn-lt"/>
                <a:ea typeface="+mn-ea"/>
                <a:cs typeface="+mn-cs"/>
              </a:rPr>
              <a:t> approach to home visitation within an early childhood system. </a:t>
            </a:r>
          </a:p>
          <a:p>
            <a:endParaRPr lang="en-US" baseline="0" dirty="0" smtClean="0"/>
          </a:p>
          <a:p>
            <a:r>
              <a:rPr lang="en-US" sz="1200" kern="1200" baseline="0" dirty="0" smtClean="0">
                <a:solidFill>
                  <a:schemeClr val="tx1"/>
                </a:solidFill>
                <a:latin typeface="+mn-lt"/>
                <a:ea typeface="+mn-ea"/>
                <a:cs typeface="+mn-cs"/>
              </a:rPr>
              <a:t>The training and curriculum are designed to identify and build on family strengths, capabilities and skills and build protective factors within the family. Personal visits are an integral part of the model and directly promote parental resilience; knowledge of parenting and child development; and social and emotional competence of children…all vital protective factors. </a:t>
            </a:r>
          </a:p>
          <a:p>
            <a:endParaRPr lang="en-US" sz="1200" kern="1200" baseline="0" dirty="0" smtClean="0">
              <a:solidFill>
                <a:schemeClr val="tx1"/>
              </a:solidFill>
              <a:latin typeface="+mn-lt"/>
              <a:ea typeface="+mn-ea"/>
              <a:cs typeface="+mn-cs"/>
            </a:endParaRPr>
          </a:p>
          <a:p>
            <a:endParaRPr lang="en-US" sz="1200" b="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A4D4C9-125D-4C06-AD36-91C55C32A1E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lumMod val="75000"/>
          </a:schemeClr>
        </a:solid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7620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16EACC9-9D04-4FDC-B1BD-8D89B082000D}" type="datetimeFigureOut">
              <a:rPr lang="en-US" smtClean="0"/>
              <a:pPr/>
              <a:t>12/16/2012</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FB787CA-5738-4C35-BE02-45644E9BC7B2}" type="slidenum">
              <a:rPr lang="en-US" smtClean="0"/>
              <a:pPr/>
              <a:t>‹#›</a:t>
            </a:fld>
            <a:endParaRPr lang="en-US" dirty="0"/>
          </a:p>
        </p:txBody>
      </p:sp>
      <p:pic>
        <p:nvPicPr>
          <p:cNvPr id="13" name="Picture 12" descr="PAT-logo_horizontal"/>
          <p:cNvPicPr>
            <a:picLocks noChangeAspect="1" noChangeArrowheads="1"/>
          </p:cNvPicPr>
          <p:nvPr/>
        </p:nvPicPr>
        <p:blipFill>
          <a:blip r:embed="rId2" cstate="print"/>
          <a:srcRect/>
          <a:stretch>
            <a:fillRect/>
          </a:stretch>
        </p:blipFill>
        <p:spPr bwMode="auto">
          <a:xfrm>
            <a:off x="2362200" y="6096000"/>
            <a:ext cx="3486150" cy="647700"/>
          </a:xfrm>
          <a:prstGeom prst="rect">
            <a:avLst/>
          </a:prstGeom>
          <a:noFill/>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6EACC9-9D04-4FDC-B1BD-8D89B082000D}" type="datetimeFigureOut">
              <a:rPr lang="en-US" smtClean="0"/>
              <a:pPr/>
              <a:t>12/16/2012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B787CA-5738-4C35-BE02-45644E9BC7B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16EACC9-9D04-4FDC-B1BD-8D89B082000D}" type="datetimeFigureOut">
              <a:rPr lang="en-US" smtClean="0"/>
              <a:pPr/>
              <a:t>12/16/2012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2FB787CA-5738-4C35-BE02-45644E9BC7B2}" type="slidenum">
              <a:rPr lang="en-US" smtClean="0"/>
              <a:pPr/>
              <a:t>‹#›</a:t>
            </a:fld>
            <a:endParaRPr lang="en-US" dirty="0"/>
          </a:p>
        </p:txBody>
      </p:sp>
      <p:pic>
        <p:nvPicPr>
          <p:cNvPr id="10" name="Picture 9" descr="PAT-logo_horizontal"/>
          <p:cNvPicPr>
            <a:picLocks noChangeAspect="1" noChangeArrowheads="1"/>
          </p:cNvPicPr>
          <p:nvPr/>
        </p:nvPicPr>
        <p:blipFill>
          <a:blip r:embed="rId2" cstate="print"/>
          <a:srcRect/>
          <a:stretch>
            <a:fillRect/>
          </a:stretch>
        </p:blipFill>
        <p:spPr bwMode="auto">
          <a:xfrm rot="5400000">
            <a:off x="-962025" y="2047875"/>
            <a:ext cx="3486150" cy="647700"/>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6EACC9-9D04-4FDC-B1BD-8D89B082000D}" type="datetimeFigureOut">
              <a:rPr lang="en-US" smtClean="0"/>
              <a:pPr/>
              <a:t>12/16/2012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FB787CA-5738-4C35-BE02-45644E9BC7B2}"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16EACC9-9D04-4FDC-B1BD-8D89B082000D}" type="datetimeFigureOut">
              <a:rPr lang="en-US" smtClean="0"/>
              <a:pPr/>
              <a:t>12/16/2012</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FB787CA-5738-4C35-BE02-45644E9BC7B2}"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pic>
        <p:nvPicPr>
          <p:cNvPr id="10" name="Picture 9" descr="PAT-logo_horizontal"/>
          <p:cNvPicPr>
            <a:picLocks noChangeAspect="1" noChangeArrowheads="1"/>
          </p:cNvPicPr>
          <p:nvPr/>
        </p:nvPicPr>
        <p:blipFill>
          <a:blip r:embed="rId2" cstate="print"/>
          <a:srcRect/>
          <a:stretch>
            <a:fillRect/>
          </a:stretch>
        </p:blipFill>
        <p:spPr bwMode="auto">
          <a:xfrm>
            <a:off x="381000" y="457200"/>
            <a:ext cx="3486150" cy="647700"/>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16EACC9-9D04-4FDC-B1BD-8D89B082000D}" type="datetimeFigureOut">
              <a:rPr lang="en-US" smtClean="0"/>
              <a:pPr/>
              <a:t>12/16/2012</a:t>
            </a:fld>
            <a:endParaRPr lang="en-US" dirty="0"/>
          </a:p>
        </p:txBody>
      </p:sp>
      <p:sp>
        <p:nvSpPr>
          <p:cNvPr id="10" name="Slide Number Placeholder 9"/>
          <p:cNvSpPr>
            <a:spLocks noGrp="1"/>
          </p:cNvSpPr>
          <p:nvPr>
            <p:ph type="sldNum" sz="quarter" idx="16"/>
          </p:nvPr>
        </p:nvSpPr>
        <p:spPr/>
        <p:txBody>
          <a:bodyPr rtlCol="0"/>
          <a:lstStyle/>
          <a:p>
            <a:fld id="{2FB787CA-5738-4C35-BE02-45644E9BC7B2}"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16EACC9-9D04-4FDC-B1BD-8D89B082000D}" type="datetimeFigureOut">
              <a:rPr lang="en-US" smtClean="0"/>
              <a:pPr/>
              <a:t>12/16/2012</a:t>
            </a:fld>
            <a:endParaRPr lang="en-US" dirty="0"/>
          </a:p>
        </p:txBody>
      </p:sp>
      <p:sp>
        <p:nvSpPr>
          <p:cNvPr id="12" name="Slide Number Placeholder 11"/>
          <p:cNvSpPr>
            <a:spLocks noGrp="1"/>
          </p:cNvSpPr>
          <p:nvPr>
            <p:ph type="sldNum" sz="quarter" idx="16"/>
          </p:nvPr>
        </p:nvSpPr>
        <p:spPr/>
        <p:txBody>
          <a:bodyPr rtlCol="0"/>
          <a:lstStyle/>
          <a:p>
            <a:fld id="{2FB787CA-5738-4C35-BE02-45644E9BC7B2}"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6EACC9-9D04-4FDC-B1BD-8D89B082000D}" type="datetimeFigureOut">
              <a:rPr lang="en-US" smtClean="0"/>
              <a:pPr/>
              <a:t>12/16/2012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FB787CA-5738-4C35-BE02-45644E9BC7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EACC9-9D04-4FDC-B1BD-8D89B082000D}" type="datetimeFigureOut">
              <a:rPr lang="en-US" smtClean="0"/>
              <a:pPr/>
              <a:t>12/16/2012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FB787CA-5738-4C35-BE02-45644E9BC7B2}" type="slidenum">
              <a:rPr lang="en-US" smtClean="0"/>
              <a:pPr/>
              <a:t>‹#›</a:t>
            </a:fld>
            <a:endParaRPr lang="en-US" dirty="0"/>
          </a:p>
        </p:txBody>
      </p:sp>
      <p:pic>
        <p:nvPicPr>
          <p:cNvPr id="5" name="Picture 9" descr="PAT-logo_horizontal"/>
          <p:cNvPicPr>
            <a:picLocks noChangeAspect="1" noChangeArrowheads="1"/>
          </p:cNvPicPr>
          <p:nvPr/>
        </p:nvPicPr>
        <p:blipFill>
          <a:blip r:embed="rId2" cstate="print"/>
          <a:srcRect/>
          <a:stretch>
            <a:fillRect/>
          </a:stretch>
        </p:blipFill>
        <p:spPr bwMode="auto">
          <a:xfrm>
            <a:off x="609600" y="6096000"/>
            <a:ext cx="3486150" cy="64770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6EACC9-9D04-4FDC-B1BD-8D89B082000D}" type="datetimeFigureOut">
              <a:rPr lang="en-US" smtClean="0"/>
              <a:pPr/>
              <a:t>12/16/2012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FB787CA-5738-4C35-BE02-45644E9BC7B2}"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016EACC9-9D04-4FDC-B1BD-8D89B082000D}" type="datetimeFigureOut">
              <a:rPr lang="en-US" smtClean="0"/>
              <a:pPr/>
              <a:t>12/16/2012</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FB787CA-5738-4C35-BE02-45644E9BC7B2}"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pic>
        <p:nvPicPr>
          <p:cNvPr id="15" name="Picture 14" descr="PAT-logo_horizontal"/>
          <p:cNvPicPr>
            <a:picLocks noChangeAspect="1" noChangeArrowheads="1"/>
          </p:cNvPicPr>
          <p:nvPr/>
        </p:nvPicPr>
        <p:blipFill>
          <a:blip r:embed="rId2" cstate="print"/>
          <a:srcRect/>
          <a:stretch>
            <a:fillRect/>
          </a:stretch>
        </p:blipFill>
        <p:spPr bwMode="auto">
          <a:xfrm>
            <a:off x="1619250" y="6096000"/>
            <a:ext cx="3486150" cy="647700"/>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16EACC9-9D04-4FDC-B1BD-8D89B082000D}" type="datetimeFigureOut">
              <a:rPr lang="en-US" smtClean="0"/>
              <a:pPr/>
              <a:t>12/16/2012</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FB787CA-5738-4C35-BE02-45644E9BC7B2}" type="slidenum">
              <a:rPr lang="en-US" smtClean="0"/>
              <a:pPr/>
              <a:t>‹#›</a:t>
            </a:fld>
            <a:endParaRPr lang="en-US" dirty="0"/>
          </a:p>
        </p:txBody>
      </p:sp>
      <p:pic>
        <p:nvPicPr>
          <p:cNvPr id="10" name="Picture 9" descr="PAT-logo_horizontal"/>
          <p:cNvPicPr>
            <a:picLocks noChangeAspect="1" noChangeArrowheads="1"/>
          </p:cNvPicPr>
          <p:nvPr/>
        </p:nvPicPr>
        <p:blipFill>
          <a:blip r:embed="rId13" cstate="print"/>
          <a:srcRect/>
          <a:stretch>
            <a:fillRect/>
          </a:stretch>
        </p:blipFill>
        <p:spPr bwMode="auto">
          <a:xfrm>
            <a:off x="685800" y="6096000"/>
            <a:ext cx="3486150" cy="6477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T_State Offices_rgb.jpg"/>
          <p:cNvPicPr>
            <a:picLocks noChangeAspect="1"/>
          </p:cNvPicPr>
          <p:nvPr/>
        </p:nvPicPr>
        <p:blipFill>
          <a:blip r:embed="rId3" cstate="print"/>
          <a:stretch>
            <a:fillRect/>
          </a:stretch>
        </p:blipFill>
        <p:spPr>
          <a:xfrm rot="20314010">
            <a:off x="1596742" y="1419808"/>
            <a:ext cx="5527428" cy="3571570"/>
          </a:xfrm>
          <a:prstGeom prst="rect">
            <a:avLst/>
          </a:prstGeom>
          <a:ln>
            <a:noFill/>
          </a:ln>
          <a:effectLst>
            <a:glow rad="63500">
              <a:schemeClr val="accent1">
                <a:satMod val="175000"/>
                <a:alpha val="40000"/>
              </a:schemeClr>
            </a:glow>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Options</a:t>
            </a:r>
            <a:endParaRPr lang="en-US" dirty="0"/>
          </a:p>
        </p:txBody>
      </p:sp>
      <p:graphicFrame>
        <p:nvGraphicFramePr>
          <p:cNvPr id="6" name="Content Placeholder 5"/>
          <p:cNvGraphicFramePr>
            <a:graphicFrameLocks noGrp="1"/>
          </p:cNvGraphicFramePr>
          <p:nvPr>
            <p:ph sz="quarter" idx="1"/>
          </p:nvPr>
        </p:nvGraphicFramePr>
        <p:xfrm>
          <a:off x="301752" y="1447800"/>
          <a:ext cx="8613648"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Quality Assurance</a:t>
            </a:r>
            <a:endParaRPr lang="en-US" dirty="0"/>
          </a:p>
        </p:txBody>
      </p:sp>
      <p:sp>
        <p:nvSpPr>
          <p:cNvPr id="5" name="Content Placeholder 4"/>
          <p:cNvSpPr>
            <a:spLocks noGrp="1"/>
          </p:cNvSpPr>
          <p:nvPr>
            <p:ph sz="quarter" idx="1"/>
          </p:nvPr>
        </p:nvSpPr>
        <p:spPr/>
        <p:txBody>
          <a:bodyPr>
            <a:normAutofit fontScale="85000" lnSpcReduction="20000"/>
          </a:bodyPr>
          <a:lstStyle/>
          <a:p>
            <a:r>
              <a:rPr lang="en-US" sz="3200" dirty="0" smtClean="0"/>
              <a:t>Parents as Teachers quality assurance standards and guidelines aligned with essential requirements and data reporting expectations. </a:t>
            </a:r>
          </a:p>
          <a:p>
            <a:pPr lvl="1"/>
            <a:r>
              <a:rPr lang="en-US" dirty="0" smtClean="0"/>
              <a:t>Affiliate Plans</a:t>
            </a:r>
          </a:p>
          <a:p>
            <a:pPr lvl="1"/>
            <a:r>
              <a:rPr lang="en-US" dirty="0" smtClean="0"/>
              <a:t>Parent Educator Background and Experience</a:t>
            </a:r>
          </a:p>
          <a:p>
            <a:pPr lvl="1"/>
            <a:r>
              <a:rPr lang="en-US" dirty="0" smtClean="0"/>
              <a:t>Duration of Services</a:t>
            </a:r>
          </a:p>
          <a:p>
            <a:pPr lvl="1"/>
            <a:r>
              <a:rPr lang="en-US" dirty="0" smtClean="0"/>
              <a:t>Core Services (PV, Group Connections, Screening /Assessments and Goal Setting, Resources Network)</a:t>
            </a:r>
          </a:p>
          <a:p>
            <a:pPr lvl="1"/>
            <a:r>
              <a:rPr lang="en-US" dirty="0" smtClean="0"/>
              <a:t>Supervision</a:t>
            </a:r>
          </a:p>
          <a:p>
            <a:pPr lvl="1"/>
            <a:r>
              <a:rPr lang="en-US" dirty="0" smtClean="0"/>
              <a:t>Professional Development</a:t>
            </a:r>
          </a:p>
          <a:p>
            <a:pPr lvl="1"/>
            <a:r>
              <a:rPr lang="en-US" dirty="0" smtClean="0"/>
              <a:t>Advisory Committee</a:t>
            </a:r>
          </a:p>
          <a:p>
            <a:pPr lvl="1"/>
            <a:r>
              <a:rPr lang="en-US" dirty="0" smtClean="0"/>
              <a:t>Evaluation</a:t>
            </a:r>
          </a:p>
          <a:p>
            <a:endParaRPr lang="en-US" sz="32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Pennsylvania PAT State Office</a:t>
            </a:r>
            <a:endParaRPr lang="en-US" dirty="0"/>
          </a:p>
        </p:txBody>
      </p:sp>
      <p:sp>
        <p:nvSpPr>
          <p:cNvPr id="3" name="Content Placeholder 2"/>
          <p:cNvSpPr>
            <a:spLocks noGrp="1"/>
          </p:cNvSpPr>
          <p:nvPr>
            <p:ph sz="quarter" idx="1"/>
          </p:nvPr>
        </p:nvSpPr>
        <p:spPr/>
        <p:txBody>
          <a:bodyPr/>
          <a:lstStyle/>
          <a:p>
            <a:r>
              <a:rPr lang="en-US" dirty="0" smtClean="0"/>
              <a:t>Five Key  Areas</a:t>
            </a:r>
          </a:p>
          <a:p>
            <a:pPr lvl="1"/>
            <a:r>
              <a:rPr lang="en-US" dirty="0" smtClean="0"/>
              <a:t>Advocacy</a:t>
            </a:r>
          </a:p>
          <a:p>
            <a:pPr lvl="1"/>
            <a:r>
              <a:rPr lang="en-US" dirty="0" smtClean="0"/>
              <a:t>Collaboration and Networking</a:t>
            </a:r>
          </a:p>
          <a:p>
            <a:pPr lvl="1"/>
            <a:r>
              <a:rPr lang="en-US" dirty="0" smtClean="0"/>
              <a:t>Communication</a:t>
            </a:r>
          </a:p>
          <a:p>
            <a:pPr lvl="1"/>
            <a:r>
              <a:rPr lang="en-US" dirty="0" smtClean="0"/>
              <a:t>Train and technical Assistance</a:t>
            </a:r>
          </a:p>
          <a:p>
            <a:pPr lvl="1"/>
            <a:r>
              <a:rPr lang="en-US" dirty="0" smtClean="0"/>
              <a:t>Fidelity and Quality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Parents as Teachers </a:t>
            </a:r>
            <a:r>
              <a:rPr lang="en-US" sz="3600" baseline="30000" dirty="0" smtClean="0"/>
              <a:t>©</a:t>
            </a:r>
            <a:r>
              <a:rPr lang="en-US" dirty="0" smtClean="0"/>
              <a:t> (PAT)</a:t>
            </a:r>
            <a:endParaRPr lang="en-US" dirty="0"/>
          </a:p>
        </p:txBody>
      </p:sp>
      <p:sp>
        <p:nvSpPr>
          <p:cNvPr id="3" name="Content Placeholder 2"/>
          <p:cNvSpPr>
            <a:spLocks noGrp="1"/>
          </p:cNvSpPr>
          <p:nvPr>
            <p:ph sz="quarter" idx="1"/>
          </p:nvPr>
        </p:nvSpPr>
        <p:spPr/>
        <p:txBody>
          <a:bodyPr>
            <a:normAutofit/>
          </a:bodyPr>
          <a:lstStyle/>
          <a:p>
            <a:r>
              <a:rPr lang="en-US" sz="3200" dirty="0" smtClean="0">
                <a:latin typeface="+mj-lt"/>
              </a:rPr>
              <a:t>Vision</a:t>
            </a:r>
          </a:p>
          <a:p>
            <a:pPr lvl="1">
              <a:buFont typeface="Arial" pitchFamily="34" charset="0"/>
              <a:buChar char="•"/>
            </a:pPr>
            <a:r>
              <a:rPr lang="en-US" sz="2800" dirty="0" smtClean="0">
                <a:solidFill>
                  <a:schemeClr val="tx1"/>
                </a:solidFill>
                <a:latin typeface="+mj-lt"/>
              </a:rPr>
              <a:t>All children will learn, grow and develop to realize their full potential.</a:t>
            </a:r>
          </a:p>
          <a:p>
            <a:r>
              <a:rPr lang="en-US" sz="3200" dirty="0" smtClean="0">
                <a:latin typeface="+mj-lt"/>
              </a:rPr>
              <a:t>Mission</a:t>
            </a:r>
          </a:p>
          <a:p>
            <a:pPr lvl="1">
              <a:buFont typeface="Arial" pitchFamily="34" charset="0"/>
              <a:buChar char="•"/>
            </a:pPr>
            <a:r>
              <a:rPr lang="en-US" sz="2800" dirty="0" smtClean="0">
                <a:solidFill>
                  <a:schemeClr val="tx1"/>
                </a:solidFill>
                <a:latin typeface="+mj-lt"/>
              </a:rPr>
              <a:t>To provide the information, support and encouragement parents need to help their children develop optimally during the crucial early years of life.</a:t>
            </a:r>
          </a:p>
          <a:p>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PAT Core Values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sz="3200" dirty="0" smtClean="0">
                <a:latin typeface="+mj-lt"/>
              </a:rPr>
              <a:t>The work of Parents as Teachers is grounded in these basic beliefs:</a:t>
            </a:r>
          </a:p>
          <a:p>
            <a:pPr>
              <a:buClr>
                <a:schemeClr val="accent1"/>
              </a:buClr>
            </a:pPr>
            <a:r>
              <a:rPr lang="en-US" sz="2800" dirty="0" smtClean="0">
                <a:latin typeface="+mj-lt"/>
              </a:rPr>
              <a:t>Parents --- first and most influential teacher</a:t>
            </a:r>
          </a:p>
          <a:p>
            <a:pPr>
              <a:buClr>
                <a:schemeClr val="accent1"/>
              </a:buClr>
            </a:pPr>
            <a:r>
              <a:rPr lang="en-US" sz="2800" dirty="0" smtClean="0">
                <a:latin typeface="+mj-lt"/>
              </a:rPr>
              <a:t>The early years </a:t>
            </a:r>
          </a:p>
          <a:p>
            <a:pPr lvl="1"/>
            <a:r>
              <a:rPr lang="en-US" sz="1800" dirty="0" smtClean="0">
                <a:solidFill>
                  <a:schemeClr val="tx1"/>
                </a:solidFill>
                <a:latin typeface="+mj-lt"/>
              </a:rPr>
              <a:t>Critical for optimal development </a:t>
            </a:r>
          </a:p>
          <a:p>
            <a:pPr lvl="1"/>
            <a:r>
              <a:rPr lang="en-US" sz="1800" dirty="0" smtClean="0">
                <a:solidFill>
                  <a:schemeClr val="tx1"/>
                </a:solidFill>
                <a:latin typeface="+mj-lt"/>
              </a:rPr>
              <a:t>Foundation for success in school and life</a:t>
            </a:r>
          </a:p>
          <a:p>
            <a:pPr>
              <a:buClr>
                <a:schemeClr val="accent1"/>
              </a:buClr>
            </a:pPr>
            <a:r>
              <a:rPr lang="en-US" sz="2800" dirty="0" smtClean="0">
                <a:latin typeface="+mj-lt"/>
              </a:rPr>
              <a:t>Research base is foundation </a:t>
            </a:r>
          </a:p>
          <a:p>
            <a:pPr>
              <a:buClr>
                <a:schemeClr val="accent1"/>
              </a:buClr>
            </a:pPr>
            <a:r>
              <a:rPr lang="en-US" sz="2800" dirty="0" smtClean="0">
                <a:latin typeface="+mj-lt"/>
              </a:rPr>
              <a:t>All deserve the same opportunities to succeed</a:t>
            </a:r>
          </a:p>
          <a:p>
            <a:pPr>
              <a:buClr>
                <a:schemeClr val="accent1"/>
              </a:buClr>
            </a:pPr>
            <a:r>
              <a:rPr lang="en-US" sz="2800" dirty="0" smtClean="0">
                <a:latin typeface="+mj-lt"/>
              </a:rPr>
              <a:t>An understanding and appreciation of cultures is essential</a:t>
            </a:r>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PAT Goals</a:t>
            </a:r>
            <a:endParaRPr lang="en-US" dirty="0"/>
          </a:p>
        </p:txBody>
      </p:sp>
      <p:sp>
        <p:nvSpPr>
          <p:cNvPr id="6" name="Content Placeholder 5"/>
          <p:cNvSpPr>
            <a:spLocks noGrp="1"/>
          </p:cNvSpPr>
          <p:nvPr>
            <p:ph sz="quarter" idx="1"/>
          </p:nvPr>
        </p:nvSpPr>
        <p:spPr/>
        <p:txBody>
          <a:bodyPr/>
          <a:lstStyle/>
          <a:p>
            <a:pPr marL="349250" indent="-241300">
              <a:buClr>
                <a:schemeClr val="accent1"/>
              </a:buClr>
            </a:pPr>
            <a:r>
              <a:rPr lang="en-US" sz="3200" dirty="0" smtClean="0"/>
              <a:t>Increase parent knowledge of early childhood development and improve parenting practices.</a:t>
            </a:r>
          </a:p>
          <a:p>
            <a:pPr marL="349250" indent="-241300">
              <a:buClr>
                <a:schemeClr val="accent1"/>
              </a:buClr>
            </a:pPr>
            <a:r>
              <a:rPr lang="en-US" sz="3200" dirty="0" smtClean="0"/>
              <a:t> Provide early detection of developmental delays and health issues.</a:t>
            </a:r>
          </a:p>
          <a:p>
            <a:pPr marL="349250" indent="-241300">
              <a:buClr>
                <a:schemeClr val="accent1"/>
              </a:buClr>
            </a:pPr>
            <a:r>
              <a:rPr lang="en-US" sz="3200" dirty="0" smtClean="0"/>
              <a:t> Prevent child abuse and neglect.</a:t>
            </a:r>
          </a:p>
          <a:p>
            <a:pPr marL="349250" indent="-241300">
              <a:buClr>
                <a:schemeClr val="accent1"/>
              </a:buClr>
            </a:pPr>
            <a:r>
              <a:rPr lang="en-US" sz="3200" dirty="0" smtClean="0"/>
              <a:t>Increase children’s school readiness and school success.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Parents as Teachers</a:t>
            </a:r>
            <a:r>
              <a:rPr lang="en-US" sz="2400" baseline="30000" dirty="0" smtClean="0"/>
              <a:t>©</a:t>
            </a:r>
            <a:r>
              <a:rPr lang="en-US" dirty="0" smtClean="0"/>
              <a:t> (PAT)</a:t>
            </a:r>
            <a:endParaRPr lang="en-US" dirty="0"/>
          </a:p>
        </p:txBody>
      </p:sp>
      <p:sp>
        <p:nvSpPr>
          <p:cNvPr id="3" name="Content Placeholder 2"/>
          <p:cNvSpPr>
            <a:spLocks noGrp="1"/>
          </p:cNvSpPr>
          <p:nvPr>
            <p:ph sz="quarter" idx="1"/>
          </p:nvPr>
        </p:nvSpPr>
        <p:spPr/>
        <p:txBody>
          <a:bodyPr>
            <a:normAutofit/>
          </a:bodyPr>
          <a:lstStyle/>
          <a:p>
            <a:pPr>
              <a:buNone/>
            </a:pPr>
            <a:r>
              <a:rPr lang="en-US" sz="3200" dirty="0" smtClean="0"/>
              <a:t>Core components</a:t>
            </a:r>
          </a:p>
          <a:p>
            <a:r>
              <a:rPr lang="en-US" sz="2800" dirty="0" smtClean="0"/>
              <a:t>Personal visits</a:t>
            </a:r>
          </a:p>
          <a:p>
            <a:r>
              <a:rPr lang="en-US" sz="2800" dirty="0" smtClean="0"/>
              <a:t>Group Connections</a:t>
            </a:r>
          </a:p>
          <a:p>
            <a:r>
              <a:rPr lang="en-US" sz="2800" dirty="0" smtClean="0"/>
              <a:t>Screenings  (and family assessments and goal setting)</a:t>
            </a:r>
          </a:p>
          <a:p>
            <a:r>
              <a:rPr lang="en-US" sz="2800" dirty="0" smtClean="0"/>
              <a:t>Resource Network</a:t>
            </a:r>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PAT Curriculum Tools to Support Partnerships</a:t>
            </a:r>
            <a:endParaRPr lang="en-US" dirty="0"/>
          </a:p>
        </p:txBody>
      </p:sp>
      <p:sp>
        <p:nvSpPr>
          <p:cNvPr id="7" name="Content Placeholder 6"/>
          <p:cNvSpPr>
            <a:spLocks noGrp="1"/>
          </p:cNvSpPr>
          <p:nvPr>
            <p:ph sz="quarter" idx="1"/>
          </p:nvPr>
        </p:nvSpPr>
        <p:spPr/>
        <p:txBody>
          <a:bodyPr>
            <a:normAutofit/>
          </a:bodyPr>
          <a:lstStyle/>
          <a:p>
            <a:r>
              <a:rPr lang="en-US" sz="3200" dirty="0" smtClean="0"/>
              <a:t>Foundational Visits</a:t>
            </a:r>
          </a:p>
          <a:p>
            <a:r>
              <a:rPr lang="en-US" sz="3200" dirty="0" smtClean="0"/>
              <a:t>Process of the Personal Visit</a:t>
            </a:r>
          </a:p>
          <a:p>
            <a:r>
              <a:rPr lang="en-US" sz="3200" dirty="0" smtClean="0"/>
              <a:t>Personal Visit Planning Guide</a:t>
            </a:r>
          </a:p>
          <a:p>
            <a:r>
              <a:rPr lang="en-US" sz="3200" dirty="0" smtClean="0"/>
              <a:t>Screening</a:t>
            </a:r>
          </a:p>
          <a:p>
            <a:r>
              <a:rPr lang="en-US" sz="3200" dirty="0" smtClean="0"/>
              <a:t>Goal Setting</a:t>
            </a:r>
          </a:p>
          <a:p>
            <a:r>
              <a:rPr lang="en-US" sz="3200" dirty="0" smtClean="0"/>
              <a:t>Group Connections</a:t>
            </a:r>
          </a:p>
          <a:p>
            <a:r>
              <a:rPr lang="en-US" sz="3200" dirty="0" smtClean="0"/>
              <a:t>Parental Input Surveys</a:t>
            </a:r>
            <a:endParaRPr lang="en-US" sz="3200" dirty="0"/>
          </a:p>
        </p:txBody>
      </p:sp>
    </p:spTree>
    <p:extLst>
      <p:ext uri="{BB962C8B-B14F-4D97-AF65-F5344CB8AC3E}">
        <p14:creationId xmlns:p14="http://schemas.microsoft.com/office/powerpoint/2010/main" val="1387728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8750" t="6000" r="8125" b="7000"/>
          <a:stretch>
            <a:fillRect/>
          </a:stretch>
        </p:blipFill>
        <p:spPr bwMode="auto">
          <a:xfrm>
            <a:off x="-76200" y="0"/>
            <a:ext cx="9235440" cy="61569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Relationship to Outcomes</a:t>
            </a:r>
            <a:endParaRPr lang="en-US" dirty="0"/>
          </a:p>
        </p:txBody>
      </p:sp>
      <p:grpSp>
        <p:nvGrpSpPr>
          <p:cNvPr id="3" name="Group 2"/>
          <p:cNvGrpSpPr>
            <a:grpSpLocks/>
          </p:cNvGrpSpPr>
          <p:nvPr/>
        </p:nvGrpSpPr>
        <p:grpSpPr bwMode="auto">
          <a:xfrm>
            <a:off x="1447800" y="4572000"/>
            <a:ext cx="4038600" cy="533400"/>
            <a:chOff x="912" y="2880"/>
            <a:chExt cx="2544" cy="336"/>
          </a:xfrm>
        </p:grpSpPr>
        <p:sp>
          <p:nvSpPr>
            <p:cNvPr id="5" name="Rectangle 3"/>
            <p:cNvSpPr>
              <a:spLocks noChangeArrowheads="1"/>
            </p:cNvSpPr>
            <p:nvPr/>
          </p:nvSpPr>
          <p:spPr bwMode="auto">
            <a:xfrm>
              <a:off x="912" y="2880"/>
              <a:ext cx="2544" cy="336"/>
            </a:xfrm>
            <a:prstGeom prst="rect">
              <a:avLst/>
            </a:prstGeom>
            <a:solidFill>
              <a:srgbClr val="CCCC00"/>
            </a:solidFill>
            <a:ln w="9525" algn="ctr">
              <a:noFill/>
              <a:miter lim="800000"/>
              <a:headEnd/>
              <a:tailEnd/>
            </a:ln>
            <a:effectLst/>
          </p:spPr>
          <p:txBody>
            <a:bodyPr wrap="none" anchor="ctr"/>
            <a:lstStyle/>
            <a:p>
              <a:endParaRPr lang="en-US" dirty="0"/>
            </a:p>
          </p:txBody>
        </p:sp>
        <p:sp>
          <p:nvSpPr>
            <p:cNvPr id="6" name="Text Box 4"/>
            <p:cNvSpPr txBox="1">
              <a:spLocks noChangeArrowheads="1"/>
            </p:cNvSpPr>
            <p:nvPr/>
          </p:nvSpPr>
          <p:spPr bwMode="auto">
            <a:xfrm>
              <a:off x="1680" y="2928"/>
              <a:ext cx="1728" cy="212"/>
            </a:xfrm>
            <a:prstGeom prst="rect">
              <a:avLst/>
            </a:prstGeom>
            <a:noFill/>
            <a:ln w="9525" algn="ctr">
              <a:noFill/>
              <a:miter lim="800000"/>
              <a:headEnd/>
              <a:tailEnd/>
            </a:ln>
            <a:effectLst/>
          </p:spPr>
          <p:txBody>
            <a:bodyPr>
              <a:spAutoFit/>
            </a:bodyPr>
            <a:lstStyle/>
            <a:p>
              <a:pPr algn="r">
                <a:spcBef>
                  <a:spcPct val="50000"/>
                </a:spcBef>
              </a:pPr>
              <a:r>
                <a:rPr lang="en-US" sz="1600" b="0" dirty="0">
                  <a:latin typeface="Calibri" pitchFamily="34" charset="0"/>
                </a:rPr>
                <a:t>Essential requirements</a:t>
              </a:r>
            </a:p>
          </p:txBody>
        </p:sp>
      </p:grpSp>
      <p:grpSp>
        <p:nvGrpSpPr>
          <p:cNvPr id="4" name="Group 5"/>
          <p:cNvGrpSpPr>
            <a:grpSpLocks/>
          </p:cNvGrpSpPr>
          <p:nvPr/>
        </p:nvGrpSpPr>
        <p:grpSpPr bwMode="auto">
          <a:xfrm>
            <a:off x="5715000" y="2667000"/>
            <a:ext cx="685800" cy="2743200"/>
            <a:chOff x="3600" y="1680"/>
            <a:chExt cx="432" cy="1728"/>
          </a:xfrm>
        </p:grpSpPr>
        <p:sp>
          <p:nvSpPr>
            <p:cNvPr id="8" name="AutoShape 6"/>
            <p:cNvSpPr>
              <a:spLocks noChangeArrowheads="1"/>
            </p:cNvSpPr>
            <p:nvPr/>
          </p:nvSpPr>
          <p:spPr bwMode="auto">
            <a:xfrm>
              <a:off x="3600" y="1680"/>
              <a:ext cx="432" cy="1536"/>
            </a:xfrm>
            <a:prstGeom prst="upArrow">
              <a:avLst>
                <a:gd name="adj1" fmla="val 50000"/>
                <a:gd name="adj2" fmla="val 88889"/>
              </a:avLst>
            </a:prstGeom>
            <a:solidFill>
              <a:schemeClr val="accent1"/>
            </a:solidFill>
            <a:ln w="9525" algn="ctr">
              <a:noFill/>
              <a:miter lim="800000"/>
              <a:headEnd/>
              <a:tailEnd/>
            </a:ln>
            <a:effectLst/>
          </p:spPr>
          <p:txBody>
            <a:bodyPr wrap="none" anchor="ctr"/>
            <a:lstStyle/>
            <a:p>
              <a:endParaRPr lang="en-US" dirty="0"/>
            </a:p>
          </p:txBody>
        </p:sp>
        <p:sp>
          <p:nvSpPr>
            <p:cNvPr id="9" name="Text Box 7"/>
            <p:cNvSpPr txBox="1">
              <a:spLocks noChangeArrowheads="1"/>
            </p:cNvSpPr>
            <p:nvPr/>
          </p:nvSpPr>
          <p:spPr bwMode="auto">
            <a:xfrm rot="5400000">
              <a:off x="2966" y="2438"/>
              <a:ext cx="1728" cy="212"/>
            </a:xfrm>
            <a:prstGeom prst="rect">
              <a:avLst/>
            </a:prstGeom>
            <a:noFill/>
            <a:ln w="9525" algn="ctr">
              <a:noFill/>
              <a:miter lim="800000"/>
              <a:headEnd/>
              <a:tailEnd/>
            </a:ln>
            <a:effectLst/>
          </p:spPr>
          <p:txBody>
            <a:bodyPr>
              <a:spAutoFit/>
            </a:bodyPr>
            <a:lstStyle/>
            <a:p>
              <a:pPr>
                <a:spcBef>
                  <a:spcPct val="50000"/>
                </a:spcBef>
              </a:pPr>
              <a:r>
                <a:rPr lang="en-US" sz="1600" b="0" dirty="0">
                  <a:latin typeface="Calibri" pitchFamily="34" charset="0"/>
                </a:rPr>
                <a:t>Supervision</a:t>
              </a:r>
            </a:p>
          </p:txBody>
        </p:sp>
      </p:grpSp>
      <p:grpSp>
        <p:nvGrpSpPr>
          <p:cNvPr id="7" name="Group 8"/>
          <p:cNvGrpSpPr>
            <a:grpSpLocks/>
          </p:cNvGrpSpPr>
          <p:nvPr/>
        </p:nvGrpSpPr>
        <p:grpSpPr bwMode="auto">
          <a:xfrm>
            <a:off x="1143000" y="3962400"/>
            <a:ext cx="4343400" cy="609600"/>
            <a:chOff x="720" y="2496"/>
            <a:chExt cx="2736" cy="384"/>
          </a:xfrm>
        </p:grpSpPr>
        <p:grpSp>
          <p:nvGrpSpPr>
            <p:cNvPr id="10" name="Group 9"/>
            <p:cNvGrpSpPr>
              <a:grpSpLocks/>
            </p:cNvGrpSpPr>
            <p:nvPr/>
          </p:nvGrpSpPr>
          <p:grpSpPr bwMode="auto">
            <a:xfrm>
              <a:off x="1200" y="2496"/>
              <a:ext cx="2256" cy="336"/>
              <a:chOff x="1200" y="2496"/>
              <a:chExt cx="2256" cy="336"/>
            </a:xfrm>
          </p:grpSpPr>
          <p:sp>
            <p:nvSpPr>
              <p:cNvPr id="13" name="Rectangle 10"/>
              <p:cNvSpPr>
                <a:spLocks noChangeArrowheads="1"/>
              </p:cNvSpPr>
              <p:nvPr/>
            </p:nvSpPr>
            <p:spPr bwMode="auto">
              <a:xfrm>
                <a:off x="1200" y="2496"/>
                <a:ext cx="2256" cy="336"/>
              </a:xfrm>
              <a:prstGeom prst="rect">
                <a:avLst/>
              </a:prstGeom>
              <a:solidFill>
                <a:srgbClr val="CCCC00"/>
              </a:solidFill>
              <a:ln w="9525" algn="ctr">
                <a:noFill/>
                <a:miter lim="800000"/>
                <a:headEnd/>
                <a:tailEnd/>
              </a:ln>
              <a:effectLst/>
            </p:spPr>
            <p:txBody>
              <a:bodyPr wrap="none" anchor="ctr"/>
              <a:lstStyle/>
              <a:p>
                <a:endParaRPr lang="en-US" dirty="0"/>
              </a:p>
            </p:txBody>
          </p:sp>
          <p:sp>
            <p:nvSpPr>
              <p:cNvPr id="14" name="Text Box 11"/>
              <p:cNvSpPr txBox="1">
                <a:spLocks noChangeArrowheads="1"/>
              </p:cNvSpPr>
              <p:nvPr/>
            </p:nvSpPr>
            <p:spPr bwMode="auto">
              <a:xfrm>
                <a:off x="1680" y="2544"/>
                <a:ext cx="1728" cy="212"/>
              </a:xfrm>
              <a:prstGeom prst="rect">
                <a:avLst/>
              </a:prstGeom>
              <a:noFill/>
              <a:ln w="9525" algn="ctr">
                <a:noFill/>
                <a:miter lim="800000"/>
                <a:headEnd/>
                <a:tailEnd/>
              </a:ln>
              <a:effectLst/>
            </p:spPr>
            <p:txBody>
              <a:bodyPr>
                <a:spAutoFit/>
              </a:bodyPr>
              <a:lstStyle/>
              <a:p>
                <a:pPr algn="r">
                  <a:spcBef>
                    <a:spcPct val="50000"/>
                  </a:spcBef>
                </a:pPr>
                <a:r>
                  <a:rPr lang="en-US" sz="1600" b="0" dirty="0">
                    <a:latin typeface="Calibri" pitchFamily="34" charset="0"/>
                  </a:rPr>
                  <a:t>Quality Assurance Guidelines</a:t>
                </a:r>
              </a:p>
            </p:txBody>
          </p:sp>
        </p:grpSp>
        <p:sp>
          <p:nvSpPr>
            <p:cNvPr id="12" name="AutoShape 12"/>
            <p:cNvSpPr>
              <a:spLocks noChangeArrowheads="1"/>
            </p:cNvSpPr>
            <p:nvPr/>
          </p:nvSpPr>
          <p:spPr bwMode="auto">
            <a:xfrm>
              <a:off x="720" y="2640"/>
              <a:ext cx="432" cy="24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lgn="ctr">
              <a:noFill/>
              <a:miter lim="800000"/>
              <a:headEnd/>
              <a:tailEnd/>
            </a:ln>
            <a:effectLst/>
          </p:spPr>
          <p:txBody>
            <a:bodyPr wrap="none" anchor="ctr"/>
            <a:lstStyle/>
            <a:p>
              <a:endParaRPr lang="en-US" dirty="0"/>
            </a:p>
          </p:txBody>
        </p:sp>
      </p:grpSp>
      <p:grpSp>
        <p:nvGrpSpPr>
          <p:cNvPr id="11" name="Group 13"/>
          <p:cNvGrpSpPr>
            <a:grpSpLocks/>
          </p:cNvGrpSpPr>
          <p:nvPr/>
        </p:nvGrpSpPr>
        <p:grpSpPr bwMode="auto">
          <a:xfrm>
            <a:off x="1524000" y="3352800"/>
            <a:ext cx="3962400" cy="609600"/>
            <a:chOff x="960" y="2112"/>
            <a:chExt cx="2496" cy="384"/>
          </a:xfrm>
        </p:grpSpPr>
        <p:grpSp>
          <p:nvGrpSpPr>
            <p:cNvPr id="15" name="Group 14"/>
            <p:cNvGrpSpPr>
              <a:grpSpLocks/>
            </p:cNvGrpSpPr>
            <p:nvPr/>
          </p:nvGrpSpPr>
          <p:grpSpPr bwMode="auto">
            <a:xfrm>
              <a:off x="1488" y="2112"/>
              <a:ext cx="1968" cy="336"/>
              <a:chOff x="1488" y="2112"/>
              <a:chExt cx="1968" cy="336"/>
            </a:xfrm>
          </p:grpSpPr>
          <p:sp>
            <p:nvSpPr>
              <p:cNvPr id="18" name="Rectangle 15"/>
              <p:cNvSpPr>
                <a:spLocks noChangeArrowheads="1"/>
              </p:cNvSpPr>
              <p:nvPr/>
            </p:nvSpPr>
            <p:spPr bwMode="auto">
              <a:xfrm>
                <a:off x="1488" y="2112"/>
                <a:ext cx="1968" cy="336"/>
              </a:xfrm>
              <a:prstGeom prst="rect">
                <a:avLst/>
              </a:prstGeom>
              <a:solidFill>
                <a:srgbClr val="CCCC00"/>
              </a:solidFill>
              <a:ln w="9525" algn="ctr">
                <a:noFill/>
                <a:miter lim="800000"/>
                <a:headEnd/>
                <a:tailEnd/>
              </a:ln>
              <a:effectLst/>
            </p:spPr>
            <p:txBody>
              <a:bodyPr wrap="none" anchor="ctr"/>
              <a:lstStyle/>
              <a:p>
                <a:endParaRPr lang="en-US" dirty="0"/>
              </a:p>
            </p:txBody>
          </p:sp>
          <p:sp>
            <p:nvSpPr>
              <p:cNvPr id="19" name="Text Box 16"/>
              <p:cNvSpPr txBox="1">
                <a:spLocks noChangeArrowheads="1"/>
              </p:cNvSpPr>
              <p:nvPr/>
            </p:nvSpPr>
            <p:spPr bwMode="auto">
              <a:xfrm>
                <a:off x="1680" y="2160"/>
                <a:ext cx="1728" cy="212"/>
              </a:xfrm>
              <a:prstGeom prst="rect">
                <a:avLst/>
              </a:prstGeom>
              <a:noFill/>
              <a:ln w="9525" algn="ctr">
                <a:noFill/>
                <a:miter lim="800000"/>
                <a:headEnd/>
                <a:tailEnd/>
              </a:ln>
              <a:effectLst/>
            </p:spPr>
            <p:txBody>
              <a:bodyPr>
                <a:spAutoFit/>
              </a:bodyPr>
              <a:lstStyle/>
              <a:p>
                <a:pPr algn="r">
                  <a:spcBef>
                    <a:spcPct val="50000"/>
                  </a:spcBef>
                </a:pPr>
                <a:r>
                  <a:rPr lang="en-US" sz="1600" b="0" dirty="0">
                    <a:latin typeface="Calibri" pitchFamily="34" charset="0"/>
                  </a:rPr>
                  <a:t>Model Implementation Guide</a:t>
                </a:r>
              </a:p>
            </p:txBody>
          </p:sp>
        </p:grpSp>
        <p:sp>
          <p:nvSpPr>
            <p:cNvPr id="17" name="AutoShape 17"/>
            <p:cNvSpPr>
              <a:spLocks noChangeArrowheads="1"/>
            </p:cNvSpPr>
            <p:nvPr/>
          </p:nvSpPr>
          <p:spPr bwMode="auto">
            <a:xfrm>
              <a:off x="960" y="2256"/>
              <a:ext cx="432" cy="24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lgn="ctr">
              <a:noFill/>
              <a:miter lim="800000"/>
              <a:headEnd/>
              <a:tailEnd/>
            </a:ln>
            <a:effectLst/>
          </p:spPr>
          <p:txBody>
            <a:bodyPr wrap="none" anchor="ctr"/>
            <a:lstStyle/>
            <a:p>
              <a:endParaRPr lang="en-US" dirty="0"/>
            </a:p>
          </p:txBody>
        </p:sp>
      </p:grpSp>
      <p:grpSp>
        <p:nvGrpSpPr>
          <p:cNvPr id="16" name="Group 18"/>
          <p:cNvGrpSpPr>
            <a:grpSpLocks/>
          </p:cNvGrpSpPr>
          <p:nvPr/>
        </p:nvGrpSpPr>
        <p:grpSpPr bwMode="auto">
          <a:xfrm>
            <a:off x="1981200" y="2743200"/>
            <a:ext cx="3505200" cy="609600"/>
            <a:chOff x="1248" y="1728"/>
            <a:chExt cx="2208" cy="384"/>
          </a:xfrm>
        </p:grpSpPr>
        <p:grpSp>
          <p:nvGrpSpPr>
            <p:cNvPr id="20" name="Group 19"/>
            <p:cNvGrpSpPr>
              <a:grpSpLocks/>
            </p:cNvGrpSpPr>
            <p:nvPr/>
          </p:nvGrpSpPr>
          <p:grpSpPr bwMode="auto">
            <a:xfrm>
              <a:off x="1776" y="1728"/>
              <a:ext cx="1680" cy="336"/>
              <a:chOff x="1776" y="1728"/>
              <a:chExt cx="1680" cy="336"/>
            </a:xfrm>
          </p:grpSpPr>
          <p:sp>
            <p:nvSpPr>
              <p:cNvPr id="23" name="Rectangle 20"/>
              <p:cNvSpPr>
                <a:spLocks noChangeArrowheads="1"/>
              </p:cNvSpPr>
              <p:nvPr/>
            </p:nvSpPr>
            <p:spPr bwMode="auto">
              <a:xfrm>
                <a:off x="1776" y="1728"/>
                <a:ext cx="1680" cy="336"/>
              </a:xfrm>
              <a:prstGeom prst="rect">
                <a:avLst/>
              </a:prstGeom>
              <a:solidFill>
                <a:srgbClr val="CCCC00"/>
              </a:solidFill>
              <a:ln w="9525" algn="ctr">
                <a:noFill/>
                <a:miter lim="800000"/>
                <a:headEnd/>
                <a:tailEnd/>
              </a:ln>
              <a:effectLst/>
            </p:spPr>
            <p:txBody>
              <a:bodyPr wrap="none" anchor="ctr"/>
              <a:lstStyle/>
              <a:p>
                <a:endParaRPr lang="en-US" dirty="0"/>
              </a:p>
            </p:txBody>
          </p:sp>
          <p:sp>
            <p:nvSpPr>
              <p:cNvPr id="24" name="Text Box 21"/>
              <p:cNvSpPr txBox="1">
                <a:spLocks noChangeArrowheads="1"/>
              </p:cNvSpPr>
              <p:nvPr/>
            </p:nvSpPr>
            <p:spPr bwMode="auto">
              <a:xfrm>
                <a:off x="1920" y="1792"/>
                <a:ext cx="1488" cy="212"/>
              </a:xfrm>
              <a:prstGeom prst="rect">
                <a:avLst/>
              </a:prstGeom>
              <a:noFill/>
              <a:ln w="9525" algn="ctr">
                <a:noFill/>
                <a:miter lim="800000"/>
                <a:headEnd/>
                <a:tailEnd/>
              </a:ln>
              <a:effectLst/>
            </p:spPr>
            <p:txBody>
              <a:bodyPr>
                <a:spAutoFit/>
              </a:bodyPr>
              <a:lstStyle/>
              <a:p>
                <a:pPr algn="r">
                  <a:spcBef>
                    <a:spcPct val="50000"/>
                  </a:spcBef>
                </a:pPr>
                <a:r>
                  <a:rPr lang="en-US" sz="1600" b="0" dirty="0">
                    <a:latin typeface="Calibri" pitchFamily="34" charset="0"/>
                  </a:rPr>
                  <a:t>Best practice standards</a:t>
                </a:r>
              </a:p>
            </p:txBody>
          </p:sp>
        </p:grpSp>
        <p:sp>
          <p:nvSpPr>
            <p:cNvPr id="22" name="AutoShape 22"/>
            <p:cNvSpPr>
              <a:spLocks noChangeArrowheads="1"/>
            </p:cNvSpPr>
            <p:nvPr/>
          </p:nvSpPr>
          <p:spPr bwMode="auto">
            <a:xfrm>
              <a:off x="1248" y="1872"/>
              <a:ext cx="432" cy="24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lgn="ctr">
              <a:noFill/>
              <a:miter lim="800000"/>
              <a:headEnd/>
              <a:tailEnd/>
            </a:ln>
            <a:effectLst/>
          </p:spPr>
          <p:txBody>
            <a:bodyPr wrap="none" anchor="ctr"/>
            <a:lstStyle/>
            <a:p>
              <a:endParaRPr lang="en-US" dirty="0"/>
            </a:p>
          </p:txBody>
        </p:sp>
      </p:grpSp>
      <p:grpSp>
        <p:nvGrpSpPr>
          <p:cNvPr id="21" name="Group 24"/>
          <p:cNvGrpSpPr>
            <a:grpSpLocks/>
          </p:cNvGrpSpPr>
          <p:nvPr/>
        </p:nvGrpSpPr>
        <p:grpSpPr bwMode="auto">
          <a:xfrm>
            <a:off x="6667500" y="2743200"/>
            <a:ext cx="1295400" cy="2362200"/>
            <a:chOff x="4200" y="1728"/>
            <a:chExt cx="816" cy="1488"/>
          </a:xfrm>
        </p:grpSpPr>
        <p:sp>
          <p:nvSpPr>
            <p:cNvPr id="26" name="Rectangle 25"/>
            <p:cNvSpPr>
              <a:spLocks noChangeArrowheads="1"/>
            </p:cNvSpPr>
            <p:nvPr/>
          </p:nvSpPr>
          <p:spPr bwMode="auto">
            <a:xfrm>
              <a:off x="4224" y="1728"/>
              <a:ext cx="720" cy="1488"/>
            </a:xfrm>
            <a:prstGeom prst="rect">
              <a:avLst/>
            </a:prstGeom>
            <a:solidFill>
              <a:srgbClr val="339966"/>
            </a:solidFill>
            <a:ln w="9525" algn="ctr">
              <a:noFill/>
              <a:miter lim="800000"/>
              <a:headEnd/>
              <a:tailEnd/>
            </a:ln>
            <a:effectLst/>
          </p:spPr>
          <p:txBody>
            <a:bodyPr wrap="none" anchor="ctr"/>
            <a:lstStyle/>
            <a:p>
              <a:endParaRPr lang="en-US" dirty="0"/>
            </a:p>
          </p:txBody>
        </p:sp>
        <p:sp>
          <p:nvSpPr>
            <p:cNvPr id="27" name="Text Box 26"/>
            <p:cNvSpPr txBox="1">
              <a:spLocks noChangeArrowheads="1"/>
            </p:cNvSpPr>
            <p:nvPr/>
          </p:nvSpPr>
          <p:spPr bwMode="auto">
            <a:xfrm>
              <a:off x="4200" y="1824"/>
              <a:ext cx="816" cy="633"/>
            </a:xfrm>
            <a:prstGeom prst="rect">
              <a:avLst/>
            </a:prstGeom>
            <a:noFill/>
            <a:ln w="9525" algn="ctr">
              <a:noFill/>
              <a:miter lim="800000"/>
              <a:headEnd/>
              <a:tailEnd/>
            </a:ln>
            <a:effectLst/>
          </p:spPr>
          <p:txBody>
            <a:bodyPr>
              <a:spAutoFit/>
            </a:bodyPr>
            <a:lstStyle/>
            <a:p>
              <a:pPr algn="l">
                <a:spcBef>
                  <a:spcPct val="10000"/>
                </a:spcBef>
              </a:pPr>
              <a:r>
                <a:rPr lang="en-US" sz="1400" b="0" dirty="0">
                  <a:solidFill>
                    <a:schemeClr val="bg1"/>
                  </a:solidFill>
                  <a:latin typeface="Calibri" pitchFamily="34" charset="0"/>
                </a:rPr>
                <a:t>Parent</a:t>
              </a:r>
            </a:p>
            <a:p>
              <a:pPr algn="l">
                <a:spcBef>
                  <a:spcPct val="10000"/>
                </a:spcBef>
              </a:pPr>
              <a:r>
                <a:rPr lang="en-US" sz="1400" b="0" dirty="0">
                  <a:solidFill>
                    <a:schemeClr val="bg1"/>
                  </a:solidFill>
                  <a:latin typeface="Calibri" pitchFamily="34" charset="0"/>
                </a:rPr>
                <a:t>educator</a:t>
              </a:r>
            </a:p>
            <a:p>
              <a:pPr algn="l">
                <a:spcBef>
                  <a:spcPct val="10000"/>
                </a:spcBef>
              </a:pPr>
              <a:r>
                <a:rPr lang="en-US" sz="1400" b="0" dirty="0">
                  <a:solidFill>
                    <a:schemeClr val="bg1"/>
                  </a:solidFill>
                  <a:latin typeface="Calibri" pitchFamily="34" charset="0"/>
                </a:rPr>
                <a:t>core</a:t>
              </a:r>
            </a:p>
            <a:p>
              <a:pPr algn="l">
                <a:spcBef>
                  <a:spcPct val="10000"/>
                </a:spcBef>
              </a:pPr>
              <a:r>
                <a:rPr lang="en-US" sz="1400" b="0" dirty="0">
                  <a:solidFill>
                    <a:schemeClr val="bg1"/>
                  </a:solidFill>
                  <a:latin typeface="Calibri" pitchFamily="34" charset="0"/>
                </a:rPr>
                <a:t>competencies</a:t>
              </a:r>
            </a:p>
          </p:txBody>
        </p:sp>
      </p:grpSp>
      <p:sp>
        <p:nvSpPr>
          <p:cNvPr id="28" name="Rectangle 28"/>
          <p:cNvSpPr>
            <a:spLocks noChangeArrowheads="1"/>
          </p:cNvSpPr>
          <p:nvPr/>
        </p:nvSpPr>
        <p:spPr bwMode="auto">
          <a:xfrm>
            <a:off x="3290888" y="2057400"/>
            <a:ext cx="4495800" cy="533400"/>
          </a:xfrm>
          <a:prstGeom prst="rect">
            <a:avLst/>
          </a:prstGeom>
          <a:solidFill>
            <a:srgbClr val="005195"/>
          </a:solidFill>
          <a:ln w="9525" algn="ctr">
            <a:noFill/>
            <a:miter lim="800000"/>
            <a:headEnd/>
            <a:tailEnd/>
          </a:ln>
          <a:effectLst/>
        </p:spPr>
        <p:txBody>
          <a:bodyPr wrap="none" anchor="ctr"/>
          <a:lstStyle/>
          <a:p>
            <a:endParaRPr lang="en-US" dirty="0"/>
          </a:p>
        </p:txBody>
      </p:sp>
      <p:sp>
        <p:nvSpPr>
          <p:cNvPr id="29" name="Text Box 29"/>
          <p:cNvSpPr txBox="1">
            <a:spLocks noChangeArrowheads="1"/>
          </p:cNvSpPr>
          <p:nvPr/>
        </p:nvSpPr>
        <p:spPr bwMode="auto">
          <a:xfrm>
            <a:off x="3962400" y="2133600"/>
            <a:ext cx="3054350" cy="336550"/>
          </a:xfrm>
          <a:prstGeom prst="rect">
            <a:avLst/>
          </a:prstGeom>
          <a:noFill/>
          <a:ln w="9525" algn="ctr">
            <a:noFill/>
            <a:miter lim="800000"/>
            <a:headEnd/>
            <a:tailEnd/>
          </a:ln>
          <a:effectLst/>
        </p:spPr>
        <p:txBody>
          <a:bodyPr>
            <a:spAutoFit/>
          </a:bodyPr>
          <a:lstStyle/>
          <a:p>
            <a:pPr algn="r">
              <a:spcBef>
                <a:spcPct val="50000"/>
              </a:spcBef>
            </a:pPr>
            <a:r>
              <a:rPr lang="en-US" sz="1600" b="0" dirty="0">
                <a:solidFill>
                  <a:schemeClr val="bg1"/>
                </a:solidFill>
                <a:latin typeface="Calibri" pitchFamily="34" charset="0"/>
              </a:rPr>
              <a:t>Child and Family Outcomes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0-#ppt_w/2"/>
                                          </p:val>
                                        </p:tav>
                                        <p:tav tm="100000">
                                          <p:val>
                                            <p:strVal val="#ppt_x"/>
                                          </p:val>
                                        </p:tav>
                                      </p:tavLst>
                                    </p:anim>
                                    <p:anim calcmode="lin" valueType="num">
                                      <p:cBhvr additive="base">
                                        <p:cTn id="20"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1000" fill="hold"/>
                                        <p:tgtEl>
                                          <p:spTgt spid="16"/>
                                        </p:tgtEl>
                                        <p:attrNameLst>
                                          <p:attrName>ppt_x</p:attrName>
                                        </p:attrNameLst>
                                      </p:cBhvr>
                                      <p:tavLst>
                                        <p:tav tm="0">
                                          <p:val>
                                            <p:strVal val="0-#ppt_w/2"/>
                                          </p:val>
                                        </p:tav>
                                        <p:tav tm="100000">
                                          <p:val>
                                            <p:strVal val="#ppt_x"/>
                                          </p:val>
                                        </p:tav>
                                      </p:tavLst>
                                    </p:anim>
                                    <p:anim calcmode="lin" valueType="num">
                                      <p:cBhvr additive="base">
                                        <p:cTn id="26"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1000" fill="hold"/>
                                        <p:tgtEl>
                                          <p:spTgt spid="4"/>
                                        </p:tgtEl>
                                        <p:attrNameLst>
                                          <p:attrName>ppt_x</p:attrName>
                                        </p:attrNameLst>
                                      </p:cBhvr>
                                      <p:tavLst>
                                        <p:tav tm="0">
                                          <p:val>
                                            <p:strVal val="#ppt_x"/>
                                          </p:val>
                                        </p:tav>
                                        <p:tav tm="100000">
                                          <p:val>
                                            <p:strVal val="#ppt_x"/>
                                          </p:val>
                                        </p:tav>
                                      </p:tavLst>
                                    </p:anim>
                                    <p:anim calcmode="lin" valueType="num">
                                      <p:cBhvr additive="base">
                                        <p:cTn id="32"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1000" fill="hold"/>
                                        <p:tgtEl>
                                          <p:spTgt spid="21"/>
                                        </p:tgtEl>
                                        <p:attrNameLst>
                                          <p:attrName>ppt_x</p:attrName>
                                        </p:attrNameLst>
                                      </p:cBhvr>
                                      <p:tavLst>
                                        <p:tav tm="0">
                                          <p:val>
                                            <p:strVal val="1+#ppt_w/2"/>
                                          </p:val>
                                        </p:tav>
                                        <p:tav tm="100000">
                                          <p:val>
                                            <p:strVal val="#ppt_x"/>
                                          </p:val>
                                        </p:tav>
                                      </p:tavLst>
                                    </p:anim>
                                    <p:anim calcmode="lin" valueType="num">
                                      <p:cBhvr additive="base">
                                        <p:cTn id="38" dur="10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PAT Implementation</a:t>
            </a:r>
            <a:endParaRPr lang="en-US" dirty="0"/>
          </a:p>
        </p:txBody>
      </p:sp>
      <p:graphicFrame>
        <p:nvGraphicFramePr>
          <p:cNvPr id="5" name="Content Placeholder 4"/>
          <p:cNvGraphicFramePr>
            <a:graphicFrameLocks noGrp="1"/>
          </p:cNvGraphicFramePr>
          <p:nvPr>
            <p:ph sz="quarter" idx="1"/>
          </p:nvPr>
        </p:nvGraphicFramePr>
        <p:xfrm>
          <a:off x="301752" y="1752600"/>
          <a:ext cx="850392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Parents as Teachers Quality Assurance</Template>
  <TotalTime>128</TotalTime>
  <Words>2228</Words>
  <Application>Microsoft Office PowerPoint</Application>
  <PresentationFormat>On-screen Show (4:3)</PresentationFormat>
  <Paragraphs>191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PowerPoint Presentation</vt:lpstr>
      <vt:lpstr>Parents as Teachers © (PAT)</vt:lpstr>
      <vt:lpstr>PAT Core Values</vt:lpstr>
      <vt:lpstr>PAT Goals</vt:lpstr>
      <vt:lpstr>Parents as Teachers© (PAT)</vt:lpstr>
      <vt:lpstr>PAT Curriculum Tools to Support Partnerships</vt:lpstr>
      <vt:lpstr>PowerPoint Presentation</vt:lpstr>
      <vt:lpstr>The Relationship to Outcomes</vt:lpstr>
      <vt:lpstr>Options for PAT Implementation</vt:lpstr>
      <vt:lpstr>Training Options</vt:lpstr>
      <vt:lpstr>Quality Assurance</vt:lpstr>
      <vt:lpstr>Pennsylvania PAT State Office</vt:lpstr>
    </vt:vector>
  </TitlesOfParts>
  <Company>CSC-CSIU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KShanoski</dc:creator>
  <cp:lastModifiedBy>fpg</cp:lastModifiedBy>
  <cp:revision>3</cp:revision>
  <dcterms:created xsi:type="dcterms:W3CDTF">2012-12-10T02:44:58Z</dcterms:created>
  <dcterms:modified xsi:type="dcterms:W3CDTF">2012-12-16T17:05:38Z</dcterms:modified>
</cp:coreProperties>
</file>