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79" r:id="rId3"/>
  </p:sldMasterIdLst>
  <p:notesMasterIdLst>
    <p:notesMasterId r:id="rId39"/>
  </p:notesMasterIdLst>
  <p:handoutMasterIdLst>
    <p:handoutMasterId r:id="rId40"/>
  </p:handoutMasterIdLst>
  <p:sldIdLst>
    <p:sldId id="359" r:id="rId4"/>
    <p:sldId id="258" r:id="rId5"/>
    <p:sldId id="259" r:id="rId6"/>
    <p:sldId id="362" r:id="rId7"/>
    <p:sldId id="264" r:id="rId8"/>
    <p:sldId id="265" r:id="rId9"/>
    <p:sldId id="361" r:id="rId10"/>
    <p:sldId id="366" r:id="rId11"/>
    <p:sldId id="364" r:id="rId12"/>
    <p:sldId id="367" r:id="rId13"/>
    <p:sldId id="318" r:id="rId14"/>
    <p:sldId id="316" r:id="rId15"/>
    <p:sldId id="340" r:id="rId16"/>
    <p:sldId id="315" r:id="rId17"/>
    <p:sldId id="320" r:id="rId18"/>
    <p:sldId id="341" r:id="rId19"/>
    <p:sldId id="328" r:id="rId20"/>
    <p:sldId id="329" r:id="rId21"/>
    <p:sldId id="330" r:id="rId22"/>
    <p:sldId id="322" r:id="rId23"/>
    <p:sldId id="297" r:id="rId24"/>
    <p:sldId id="326" r:id="rId25"/>
    <p:sldId id="327" r:id="rId26"/>
    <p:sldId id="293" r:id="rId27"/>
    <p:sldId id="363" r:id="rId28"/>
    <p:sldId id="295" r:id="rId29"/>
    <p:sldId id="279" r:id="rId30"/>
    <p:sldId id="347" r:id="rId31"/>
    <p:sldId id="348" r:id="rId32"/>
    <p:sldId id="354" r:id="rId33"/>
    <p:sldId id="355" r:id="rId34"/>
    <p:sldId id="356" r:id="rId35"/>
    <p:sldId id="333" r:id="rId36"/>
    <p:sldId id="286" r:id="rId37"/>
    <p:sldId id="358" r:id="rId3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832" autoAdjust="0"/>
    <p:restoredTop sz="94660"/>
  </p:normalViewPr>
  <p:slideViewPr>
    <p:cSldViewPr>
      <p:cViewPr>
        <p:scale>
          <a:sx n="100" d="100"/>
          <a:sy n="100" d="100"/>
        </p:scale>
        <p:origin x="-58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6921073-93AD-42B7-B6AF-3402D075676E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32C30A4-91E3-4898-8A84-0B962C639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98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E8AB93-18FF-492C-970E-4C6915C6255F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319EF41-A391-4717-A4B2-912AEDC35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68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lerance.org/kit/starting-smal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lerance.org/kit/starting-small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lerance.org/kit/starting-small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tore.peaceeducation.org/prekkindergartenpeacemakingskillsforlittlekids.aspx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unity.fpg.unc.edu/connect-modules/learners/module-4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unity.fpg.unc.edu/connect-modules/learners/module-4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543CE-2EEC-43F4-8EFD-C4A120DE6E80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373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6472" indent="-116472"/>
            <a:endParaRPr lang="en-US" sz="1100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F41-A391-4717-A4B2-912AEDC35FB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873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Source: </a:t>
            </a:r>
            <a:r>
              <a:rPr lang="en-US" dirty="0"/>
              <a:t>Gonzalez-Mena, J. (1996). </a:t>
            </a:r>
            <a:r>
              <a:rPr lang="en-US" i="1" dirty="0"/>
              <a:t>Diversity and communication</a:t>
            </a:r>
            <a:r>
              <a:rPr lang="en-US" dirty="0"/>
              <a:t>. Crystal Lake, IL: Magna Systems.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F41-A391-4717-A4B2-912AEDC35FBC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507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Source:</a:t>
            </a:r>
            <a:r>
              <a:rPr lang="en-US" baseline="0" dirty="0" smtClean="0"/>
              <a:t> </a:t>
            </a:r>
            <a:r>
              <a:rPr lang="en-US" dirty="0"/>
              <a:t>Barrera, I., &amp; Corso, R. M. (2003). </a:t>
            </a:r>
            <a:r>
              <a:rPr lang="en-US" i="1" dirty="0"/>
              <a:t>Skilled dialogue: Strategies for responding to cultural diversity in early childhood</a:t>
            </a:r>
            <a:r>
              <a:rPr lang="en-US" dirty="0"/>
              <a:t>. Baltimore, MD: Brookes.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F41-A391-4717-A4B2-912AEDC35F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24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6472" indent="-116472" defTabSz="931774">
              <a:defRPr/>
            </a:pPr>
            <a:r>
              <a:rPr lang="en-US" dirty="0" smtClean="0"/>
              <a:t>Source: </a:t>
            </a:r>
            <a:r>
              <a:rPr lang="en-US" dirty="0">
                <a:ea typeface="Calibri"/>
                <a:cs typeface="Times New Roman"/>
              </a:rPr>
              <a:t>Barrera, I., &amp; Corso, R. M. (2003). </a:t>
            </a:r>
            <a:r>
              <a:rPr lang="en-US" i="1" dirty="0">
                <a:ea typeface="Calibri"/>
                <a:cs typeface="Times New Roman"/>
              </a:rPr>
              <a:t>Skilled dialogue: Strategies for responding to cultural diversity in early childhood</a:t>
            </a:r>
            <a:r>
              <a:rPr lang="en-US" dirty="0">
                <a:ea typeface="Calibri"/>
                <a:cs typeface="Times New Roman"/>
              </a:rPr>
              <a:t>. Baltimore, MD: Brookes; </a:t>
            </a:r>
            <a:r>
              <a:rPr lang="en-US" sz="1100" dirty="0"/>
              <a:t>Gonzalez-Mena, J. (1996). </a:t>
            </a:r>
            <a:r>
              <a:rPr lang="en-US" sz="1100" i="1" dirty="0"/>
              <a:t>Diversity and communication</a:t>
            </a:r>
            <a:r>
              <a:rPr lang="en-US" sz="1100" dirty="0"/>
              <a:t>. Crystal Lake, IL: Magna Systems.</a:t>
            </a:r>
          </a:p>
          <a:p>
            <a:pPr marL="116472" indent="-116472"/>
            <a:endParaRPr lang="en-US" sz="1100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F41-A391-4717-A4B2-912AEDC35F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73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Program for Infant-Toddler Caregivers. (1993). </a:t>
            </a:r>
            <a:r>
              <a:rPr lang="en-US" i="1" dirty="0" smtClean="0"/>
              <a:t>Essential connections: Ten keys</a:t>
            </a:r>
            <a:r>
              <a:rPr lang="en-US" i="1" baseline="0" dirty="0" smtClean="0"/>
              <a:t> to culturally sensitive child care</a:t>
            </a:r>
            <a:r>
              <a:rPr lang="en-US" baseline="0" dirty="0" smtClean="0"/>
              <a:t>. Sacramento, CA: Far West Laboratory.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F41-A391-4717-A4B2-912AEDC35F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76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F41-A391-4717-A4B2-912AEDC35F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23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Backwards brainstorming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F41-A391-4717-A4B2-912AEDC35F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962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Source: Teaching Tolerance – Speak Up At School http://www.tolerance.org/publication/speak-school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F41-A391-4717-A4B2-912AEDC35FBC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3669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Source: Teaching Tolerance – Speak Up At School http://www.tolerance.org/publication/speak-school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F41-A391-4717-A4B2-912AEDC35FBC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9636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Source: Teaching Tolerance – Speak Up At School http://www.tolerance.org/publication/speak-school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F41-A391-4717-A4B2-912AEDC35FBC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73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New Mexico Children, Youth and Families Department. (2014). FOCUS on young children’s learning: Essential elements of quality for center-based child care programs. Retrieved from https://www.newmexicokids.org/content/caregivers_and_educators/focus/docs/FOCUS_Criteria_Essential_Elements_of_Quality_08212014.pdf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191C-2758-47A6-B3D0-AF4C41534A9D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898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1771-1205-4517-85B8-90B7C657B9B6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08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F41-A391-4717-A4B2-912AEDC35FB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445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6472" indent="-116472" defTabSz="931774">
              <a:defRPr/>
            </a:pPr>
            <a:r>
              <a:rPr lang="en-US" smtClean="0">
                <a:solidFill>
                  <a:prstClr val="black"/>
                </a:solidFill>
              </a:rPr>
              <a:t>Source: </a:t>
            </a:r>
            <a:r>
              <a:rPr lang="en-US" smtClean="0">
                <a:solidFill>
                  <a:prstClr val="black"/>
                </a:solidFill>
                <a:ea typeface="Calibri"/>
                <a:cs typeface="Times New Roman"/>
              </a:rPr>
              <a:t>Teaching Tolerance. (1997). </a:t>
            </a:r>
            <a:r>
              <a:rPr lang="en-US" i="1" smtClean="0">
                <a:solidFill>
                  <a:prstClr val="black"/>
                </a:solidFill>
                <a:ea typeface="Calibri"/>
                <a:cs typeface="Times New Roman"/>
              </a:rPr>
              <a:t>Starting small: Teaching tolerance in preschool and the early grades</a:t>
            </a:r>
            <a:r>
              <a:rPr lang="en-US" smtClean="0">
                <a:solidFill>
                  <a:prstClr val="black"/>
                </a:solidFill>
                <a:ea typeface="Calibri"/>
                <a:cs typeface="Times New Roman"/>
              </a:rPr>
              <a:t>. Birmingham, AL: Southern Poverty Law Center. </a:t>
            </a:r>
            <a:r>
              <a:rPr lang="en-US" b="1" smtClean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http://www.tolerance.org/kit/starting-small</a:t>
            </a:r>
            <a:endParaRPr lang="en-US" sz="110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F41-A391-4717-A4B2-912AEDC35F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45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6472" indent="-116472" defTabSz="931774">
              <a:defRPr/>
            </a:pPr>
            <a:r>
              <a:rPr lang="en-US" dirty="0">
                <a:solidFill>
                  <a:prstClr val="black"/>
                </a:solidFill>
              </a:rPr>
              <a:t>Source: </a:t>
            </a:r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Teaching Tolerance. (1997). </a:t>
            </a:r>
            <a:r>
              <a:rPr lang="en-US" i="1" dirty="0">
                <a:solidFill>
                  <a:prstClr val="black"/>
                </a:solidFill>
                <a:ea typeface="Calibri"/>
                <a:cs typeface="Times New Roman"/>
              </a:rPr>
              <a:t>Starting small: Teaching tolerance in preschool and the early grades</a:t>
            </a:r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. Birmingham, AL: Southern Poverty Law Center. </a:t>
            </a:r>
            <a:r>
              <a:rPr lang="en-US" b="1" dirty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http://www.tolerance.org/kit/starting-small</a:t>
            </a:r>
            <a:endParaRPr lang="en-US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F41-A391-4717-A4B2-912AEDC35F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16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6472" indent="-116472" defTabSz="931774">
              <a:defRPr/>
            </a:pPr>
            <a:r>
              <a:rPr lang="en-US" dirty="0">
                <a:solidFill>
                  <a:prstClr val="black"/>
                </a:solidFill>
              </a:rPr>
              <a:t>Source: </a:t>
            </a:r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Teaching Tolerance. (1997). </a:t>
            </a:r>
            <a:r>
              <a:rPr lang="en-US" i="1" dirty="0">
                <a:solidFill>
                  <a:prstClr val="black"/>
                </a:solidFill>
                <a:ea typeface="Calibri"/>
                <a:cs typeface="Times New Roman"/>
              </a:rPr>
              <a:t>Starting small: Teaching tolerance in preschool and the early grades</a:t>
            </a:r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. Birmingham, AL: Southern Poverty Law Center. </a:t>
            </a:r>
            <a:r>
              <a:rPr lang="en-US" b="1" dirty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http://www.tolerance.org/kit/starting-small</a:t>
            </a:r>
            <a:endParaRPr lang="en-US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F41-A391-4717-A4B2-912AEDC35F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07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/>
              <a:t>PreK</a:t>
            </a:r>
            <a:r>
              <a:rPr lang="en-US" dirty="0"/>
              <a:t>/K Peacemaking Skills for Little Kids (English and Spanish) </a:t>
            </a:r>
            <a:r>
              <a:rPr lang="en-US" u="sng" dirty="0">
                <a:hlinkClick r:id="rId3"/>
              </a:rPr>
              <a:t>http://store.peaceeducation.org/prekkindergartenpeacemakingskillsforlittlekids.aspx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F41-A391-4717-A4B2-912AEDC35F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07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6472" indent="-116472" eaLnBrk="0" fontAlgn="base" hangingPunct="0"/>
            <a:r>
              <a:rPr lang="en-US" dirty="0" smtClean="0"/>
              <a:t>Source: </a:t>
            </a:r>
            <a:r>
              <a:rPr lang="en-US" dirty="0">
                <a:solidFill>
                  <a:srgbClr val="000000"/>
                </a:solidFill>
              </a:rPr>
              <a:t>CONNECT Module 4: Family-professional partnerships </a:t>
            </a:r>
            <a:endParaRPr lang="en-US" sz="1100" dirty="0">
              <a:ea typeface="Calibri"/>
              <a:cs typeface="Times New Roman"/>
            </a:endParaRPr>
          </a:p>
          <a:p>
            <a:pPr marL="116472" eaLnBrk="0" fontAlgn="base" hangingPunct="0"/>
            <a:r>
              <a:rPr lang="en-US" b="1" dirty="0">
                <a:hlinkClick r:id="rId3"/>
              </a:rPr>
              <a:t>http://community.fpg.unc.edu/connect-modules/learners/module-4</a:t>
            </a:r>
            <a:endParaRPr lang="en-US" sz="1100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F41-A391-4717-A4B2-912AEDC35FB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896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6472" indent="-116472" eaLnBrk="0" fontAlgn="base" hangingPunct="0"/>
            <a:r>
              <a:rPr lang="en-US" dirty="0" smtClean="0"/>
              <a:t>Source: </a:t>
            </a:r>
            <a:r>
              <a:rPr lang="en-US" dirty="0">
                <a:solidFill>
                  <a:srgbClr val="000000"/>
                </a:solidFill>
              </a:rPr>
              <a:t>CONNECT Module 4: Family-professional partnerships </a:t>
            </a:r>
            <a:endParaRPr lang="en-US" sz="1100" dirty="0">
              <a:ea typeface="Calibri"/>
              <a:cs typeface="Times New Roman"/>
            </a:endParaRPr>
          </a:p>
          <a:p>
            <a:pPr marL="116472" eaLnBrk="0" fontAlgn="base" hangingPunct="0"/>
            <a:r>
              <a:rPr lang="en-US" b="1" dirty="0">
                <a:solidFill>
                  <a:srgbClr val="0000FF"/>
                </a:solidFill>
                <a:hlinkClick r:id="rId3"/>
              </a:rPr>
              <a:t>http://community.fpg.unc.edu/connect-modules/learners/module-4</a:t>
            </a:r>
            <a:endParaRPr lang="en-US" sz="1100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F41-A391-4717-A4B2-912AEDC35FB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896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44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609600" y="5448299"/>
            <a:ext cx="7924800" cy="133350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04800" y="1600200"/>
            <a:ext cx="8534400" cy="1600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630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0" y="-152400"/>
            <a:ext cx="9144000" cy="6248400"/>
          </a:xfrm>
          <a:prstGeom prst="round2SameRect">
            <a:avLst>
              <a:gd name="adj1" fmla="val 2821"/>
              <a:gd name="adj2" fmla="val 0"/>
            </a:avLst>
          </a:prstGeom>
          <a:gradFill flip="none" rotWithShape="1">
            <a:gsLst>
              <a:gs pos="80000">
                <a:schemeClr val="accent4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410200" y="3810000"/>
            <a:ext cx="5181600" cy="5181600"/>
          </a:xfrm>
          <a:prstGeom prst="ellipse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382000" y="2438400"/>
            <a:ext cx="2438400" cy="2438400"/>
          </a:xfrm>
          <a:prstGeom prst="ellips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7772400" cy="4191000"/>
          </a:xfrm>
        </p:spPr>
        <p:txBody>
          <a:bodyPr/>
          <a:lstStyle>
            <a:lvl1pPr algn="ctr">
              <a:defRPr sz="4800" b="0" cap="none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6196013"/>
            <a:ext cx="7772400" cy="3571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1710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600"/>
              </a:spcBef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71626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92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301752" y="1600200"/>
            <a:ext cx="416052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6052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867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301752" y="1535112"/>
            <a:ext cx="4160520" cy="827087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>
              <a:buNone/>
              <a:defRPr lang="en-US" sz="2400" b="0" dirty="0" smtClean="0">
                <a:ln w="11430"/>
                <a:solidFill>
                  <a:schemeClr val="accent4">
                    <a:lumMod val="75000"/>
                  </a:schemeClr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301752" y="2373312"/>
            <a:ext cx="4160520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4" y="1535112"/>
            <a:ext cx="4160520" cy="827087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>
              <a:buNone/>
              <a:defRPr lang="en-US" sz="2400" b="0" dirty="0" smtClean="0">
                <a:ln w="11430"/>
                <a:solidFill>
                  <a:schemeClr val="accent4">
                    <a:lumMod val="75000"/>
                  </a:schemeClr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4" y="2373312"/>
            <a:ext cx="4160520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990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98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410200" y="3810000"/>
            <a:ext cx="5181600" cy="5181600"/>
          </a:xfrm>
          <a:prstGeom prst="ellipse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8382000" y="2438400"/>
            <a:ext cx="2438400" cy="2438400"/>
          </a:xfrm>
          <a:prstGeom prst="ellips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46482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28573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216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76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12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400800"/>
            <a:ext cx="66294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81800" y="6400800"/>
            <a:ext cx="2362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15" descr="fpg_masthead.gif"/>
          <p:cNvPicPr>
            <a:picLocks noChangeAspect="1"/>
          </p:cNvPicPr>
          <p:nvPr/>
        </p:nvPicPr>
        <p:blipFill>
          <a:blip r:embed="rId2" cstate="print"/>
          <a:srcRect r="31746"/>
          <a:stretch>
            <a:fillRect/>
          </a:stretch>
        </p:blipFill>
        <p:spPr bwMode="auto">
          <a:xfrm>
            <a:off x="6724650" y="6400800"/>
            <a:ext cx="241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" y="6411913"/>
            <a:ext cx="1128713" cy="3698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800" smtClean="0">
                <a:solidFill>
                  <a:prstClr val="white"/>
                </a:solidFill>
                <a:latin typeface="Britannic Bold" pitchFamily="34" charset="0"/>
              </a:rPr>
              <a:t>CONNECT</a:t>
            </a:r>
            <a:endParaRPr lang="en-US" sz="180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691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5486400"/>
            <a:ext cx="5486400" cy="1371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28600" y="5562600"/>
            <a:ext cx="3200400" cy="1143000"/>
          </a:xfrm>
        </p:spPr>
        <p:txBody>
          <a:bodyPr/>
          <a:lstStyle>
            <a:lvl1pPr algn="r">
              <a:defRPr sz="2800" b="0">
                <a:latin typeface="Britannic Bol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3733800" y="5562600"/>
            <a:ext cx="4800600" cy="1143000"/>
          </a:xfrm>
        </p:spPr>
        <p:txBody>
          <a:bodyPr anchor="ctr">
            <a:normAutofit/>
          </a:bodyPr>
          <a:lstStyle>
            <a:lvl1pPr marL="0" indent="0" algn="l">
              <a:buNone/>
              <a:defRPr sz="3200" b="1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8469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Content with Caption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-152400" y="0"/>
            <a:ext cx="9448800" cy="13716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4">
              <a:lumMod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6" name="Rectangle 5"/>
          <p:cNvSpPr/>
          <p:nvPr/>
        </p:nvSpPr>
        <p:spPr>
          <a:xfrm>
            <a:off x="3581400" y="0"/>
            <a:ext cx="5410200" cy="137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0" y="0"/>
            <a:ext cx="5257800" cy="1371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228600" y="1524000"/>
            <a:ext cx="8686800" cy="4910328"/>
          </a:xfrm>
          <a:noFill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2667000" cy="1143000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3733800" y="76200"/>
            <a:ext cx="5105400" cy="1143000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3687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246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5400000">
            <a:off x="4862513" y="2300287"/>
            <a:ext cx="6096000" cy="1952625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4">
              <a:lumMod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" y="6529388"/>
            <a:ext cx="8686800" cy="1587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400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1"/>
          <p:cNvSpPr>
            <a:spLocks noGrp="1"/>
          </p:cNvSpPr>
          <p:nvPr>
            <p:ph type="title" orient="vert"/>
          </p:nvPr>
        </p:nvSpPr>
        <p:spPr>
          <a:xfrm>
            <a:off x="7029450" y="274638"/>
            <a:ext cx="1752600" cy="5973762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8910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Module 1- Culture: It's In Every One of Us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E04724B3-7DFF-47E9-96FF-D9B8682483A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212999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rot="16200000" flipH="1">
            <a:off x="8272463" y="-71438"/>
            <a:ext cx="800100" cy="942975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88354"/>
            <a:ext cx="7556500" cy="1116012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400">
                <a:latin typeface="Calibri" pitchFamily="34" charset="0"/>
              </a:defRPr>
            </a:lvl4pPr>
            <a:lvl5pPr>
              <a:defRPr sz="2400"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Module 1- Culture: It's In Every One of Us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72092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575" y="228600"/>
            <a:ext cx="6386513" cy="5903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Geneva" pitchFamily="-65" charset="-128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5400" b="1" smtClean="0">
                <a:solidFill>
                  <a:srgbClr val="B870B8"/>
                </a:solidFill>
                <a:ea typeface="Geneva"/>
                <a:cs typeface="Geneva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Geneva" pitchFamily="-65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Module 1- Culture: It's In Every One of Us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989791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793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70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38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3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157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6629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6957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3900" y="1828800"/>
            <a:ext cx="36957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684213" y="6515100"/>
            <a:ext cx="22098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Module 1- Culture: It's In Every One of Us</a:t>
            </a:r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7404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INTER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24200" y="0"/>
            <a:ext cx="6019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2971800" cy="2667000"/>
          </a:xfrm>
        </p:spPr>
        <p:txBody>
          <a:bodyPr anchor="t"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3048000"/>
            <a:ext cx="5486400" cy="3581400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7422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04800" y="1600200"/>
            <a:ext cx="8534400" cy="1600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609600" y="6019800"/>
            <a:ext cx="7924800" cy="762000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26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1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3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23383" y="5255629"/>
            <a:ext cx="8610600" cy="1585806"/>
            <a:chOff x="228600" y="5410200"/>
            <a:chExt cx="8610600" cy="1585806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410200"/>
              <a:ext cx="1905000" cy="1585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924998" y="6361403"/>
              <a:ext cx="281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Sponsored by</a:t>
              </a: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5361" y="5986198"/>
              <a:ext cx="118903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5883275"/>
              <a:ext cx="2133600" cy="909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426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Module 1- Culture: It's In Every One of Us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16457-98C6-4AFB-B07B-4BFF1A2952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144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2">
            <a:alphaModFix amt="3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410200" y="3810000"/>
            <a:ext cx="5181600" cy="5181600"/>
          </a:xfrm>
          <a:prstGeom prst="ellipse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220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53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600200"/>
            <a:ext cx="8534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" name="Oval 14"/>
          <p:cNvSpPr/>
          <p:nvPr/>
        </p:nvSpPr>
        <p:spPr>
          <a:xfrm>
            <a:off x="8382000" y="2438400"/>
            <a:ext cx="2438400" cy="2438400"/>
          </a:xfrm>
          <a:prstGeom prst="ellips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00800"/>
            <a:ext cx="66294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81800" y="6400800"/>
            <a:ext cx="2362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225" name="Picture 13" descr="fpg_masthead.gif"/>
          <p:cNvPicPr>
            <a:picLocks noChangeAspect="1"/>
          </p:cNvPicPr>
          <p:nvPr/>
        </p:nvPicPr>
        <p:blipFill>
          <a:blip r:embed="rId23" cstate="print"/>
          <a:srcRect r="31746"/>
          <a:stretch>
            <a:fillRect/>
          </a:stretch>
        </p:blipFill>
        <p:spPr bwMode="auto">
          <a:xfrm>
            <a:off x="6724650" y="6400800"/>
            <a:ext cx="241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Box 17"/>
          <p:cNvSpPr txBox="1">
            <a:spLocks noChangeArrowheads="1"/>
          </p:cNvSpPr>
          <p:nvPr/>
        </p:nvSpPr>
        <p:spPr bwMode="auto">
          <a:xfrm>
            <a:off x="152400" y="6411913"/>
            <a:ext cx="1128713" cy="3698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800" smtClean="0">
                <a:solidFill>
                  <a:prstClr val="white"/>
                </a:solidFill>
                <a:latin typeface="Britannic Bold" pitchFamily="34" charset="0"/>
              </a:rPr>
              <a:t>CONNECT</a:t>
            </a:r>
            <a:endParaRPr lang="en-US" sz="180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7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FFFFFF"/>
          </a:solidFill>
          <a:latin typeface="Britannic Bold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Britannic Bold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Britannic Bold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Britannic Bold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Britannic Bold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Britannic Bold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Britannic Bold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Britannic Bold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Britannic Bold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558ED5"/>
        </a:buClr>
        <a:buSzPct val="85000"/>
        <a:buFont typeface="Wingdings" pitchFamily="2" charset="2"/>
        <a:buChar char="§"/>
        <a:defRPr sz="3600" kern="1200">
          <a:solidFill>
            <a:srgbClr val="595959"/>
          </a:solidFill>
          <a:latin typeface="Calibri" pitchFamily="34" charset="0"/>
          <a:ea typeface="+mn-ea"/>
          <a:cs typeface="+mn-cs"/>
        </a:defRPr>
      </a:lvl1pPr>
      <a:lvl2pPr marL="547688" indent="-228600" algn="l" rtl="0" eaLnBrk="1" fontAlgn="base" hangingPunct="1">
        <a:spcBef>
          <a:spcPct val="20000"/>
        </a:spcBef>
        <a:spcAft>
          <a:spcPct val="0"/>
        </a:spcAft>
        <a:buClr>
          <a:srgbClr val="558ED5"/>
        </a:buClr>
        <a:buSzPct val="85000"/>
        <a:buFont typeface="Wingdings" pitchFamily="2" charset="2"/>
        <a:buChar char="§"/>
        <a:defRPr sz="3200" kern="1200">
          <a:solidFill>
            <a:srgbClr val="595959"/>
          </a:solidFill>
          <a:latin typeface="Calibri" pitchFamily="34" charset="0"/>
          <a:ea typeface="+mn-ea"/>
          <a:cs typeface="+mn-cs"/>
        </a:defRPr>
      </a:lvl2pPr>
      <a:lvl3pPr marL="730250" indent="-182563" algn="l" rtl="0" eaLnBrk="1" fontAlgn="base" hangingPunct="1">
        <a:spcBef>
          <a:spcPct val="20000"/>
        </a:spcBef>
        <a:spcAft>
          <a:spcPct val="0"/>
        </a:spcAft>
        <a:buClr>
          <a:srgbClr val="558ED5"/>
        </a:buClr>
        <a:buFont typeface="Wingdings" pitchFamily="2" charset="2"/>
        <a:buChar char="§"/>
        <a:defRPr sz="2800" kern="1200">
          <a:solidFill>
            <a:srgbClr val="595959"/>
          </a:solidFill>
          <a:latin typeface="Calibri" pitchFamily="34" charset="0"/>
          <a:ea typeface="+mn-ea"/>
          <a:cs typeface="+mn-cs"/>
        </a:defRPr>
      </a:lvl3pPr>
      <a:lvl4pPr marL="1004888" indent="-182563" algn="l" rtl="0" eaLnBrk="1" fontAlgn="base" hangingPunct="1">
        <a:spcBef>
          <a:spcPct val="20000"/>
        </a:spcBef>
        <a:spcAft>
          <a:spcPct val="0"/>
        </a:spcAft>
        <a:buClr>
          <a:srgbClr val="558ED5"/>
        </a:buClr>
        <a:buSzPct val="100000"/>
        <a:buFont typeface="Wingdings" pitchFamily="2" charset="2"/>
        <a:buChar char="§"/>
        <a:defRPr sz="2400" kern="1200">
          <a:solidFill>
            <a:srgbClr val="595959"/>
          </a:solidFill>
          <a:latin typeface="Calibri" pitchFamily="34" charset="0"/>
          <a:ea typeface="+mn-ea"/>
          <a:cs typeface="+mn-cs"/>
        </a:defRPr>
      </a:lvl4pPr>
      <a:lvl5pPr marL="1279525" indent="-182563" algn="l" rtl="0" eaLnBrk="1" fontAlgn="base" hangingPunct="1">
        <a:spcBef>
          <a:spcPct val="20000"/>
        </a:spcBef>
        <a:spcAft>
          <a:spcPct val="0"/>
        </a:spcAft>
        <a:buClr>
          <a:srgbClr val="558ED5"/>
        </a:buClr>
        <a:buFont typeface="Wingdings" pitchFamily="2" charset="2"/>
        <a:buChar char="§"/>
        <a:defRPr sz="2400" kern="1200">
          <a:solidFill>
            <a:srgbClr val="595959"/>
          </a:solidFill>
          <a:latin typeface="Calibri" pitchFamily="34" charset="0"/>
          <a:ea typeface="+mn-ea"/>
          <a:cs typeface="+mn-cs"/>
        </a:defRPr>
      </a:lvl5pPr>
      <a:lvl6pPr marL="14630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73736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194560" indent="-182880" algn="l" defTabSz="914400" rtl="0" eaLnBrk="1" latinLnBrk="0" hangingPunct="1">
        <a:spcBef>
          <a:spcPts val="310"/>
        </a:spcBef>
        <a:buClr>
          <a:schemeClr val="accent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efel.vanderbilt.edu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  <a:blipFill>
            <a:blip r:embed="rId2"/>
            <a:tile tx="0" ty="0" sx="100000" sy="100000" flip="none" algn="tl"/>
          </a:blipFill>
          <a:ln w="15875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Welcome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657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000" dirty="0" smtClean="0"/>
              <a:t>Please complete the self-assessment  before we get started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12129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52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  <a:blipFill>
            <a:blip r:embed="rId3"/>
            <a:tile tx="0" ty="0" sx="100000" sy="100000" flip="none" algn="tl"/>
          </a:blipFill>
          <a:ln w="158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alibri" pitchFamily="34" charset="0"/>
              </a:rPr>
              <a:t>Helping Children Support Full Participation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Insert or show Video 3.2 Starting Small – that sounds funny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82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0"/>
            <a:ext cx="5715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  <a:blipFill>
            <a:blip r:embed="rId4"/>
            <a:tile tx="0" ty="0" sx="100000" sy="100000" flip="none" algn="tl"/>
          </a:blipFill>
          <a:ln w="158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alibri" pitchFamily="34" charset="0"/>
              </a:rPr>
              <a:t>Starting Small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SzPct val="120000"/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400"/>
              </a:spcBef>
              <a:buSzPct val="120000"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spcBef>
                <a:spcPts val="400"/>
              </a:spcBef>
              <a:buSzPct val="120000"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Free DVD + book with examples</a:t>
            </a:r>
          </a:p>
          <a:p>
            <a:pPr marL="0" indent="0">
              <a:spcBef>
                <a:spcPts val="400"/>
              </a:spcBef>
              <a:buSzPct val="120000"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of anti-bias practices from six </a:t>
            </a:r>
          </a:p>
          <a:p>
            <a:pPr marL="0" indent="0">
              <a:spcBef>
                <a:spcPts val="400"/>
              </a:spcBef>
              <a:buSzPct val="120000"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early childhood classrooms </a:t>
            </a:r>
          </a:p>
          <a:p>
            <a:pPr marL="0" indent="0">
              <a:spcBef>
                <a:spcPts val="400"/>
              </a:spcBef>
              <a:buSzPct val="120000"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across the country</a:t>
            </a:r>
            <a:endParaRPr lang="en-US" sz="28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indent="0">
              <a:spcBef>
                <a:spcPts val="400"/>
              </a:spcBef>
              <a:buSzPct val="120000"/>
              <a:buNone/>
            </a:pPr>
            <a:endParaRPr lang="en-US" sz="28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indent="0">
              <a:spcBef>
                <a:spcPts val="400"/>
              </a:spcBef>
              <a:buNone/>
            </a:pPr>
            <a:endParaRPr lang="en-US" sz="2400" dirty="0">
              <a:effectLst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725" y="2057400"/>
            <a:ext cx="3381677" cy="33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49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4800"/>
            <a:ext cx="4803922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2760748" cy="445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25900"/>
            <a:ext cx="1652587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371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  <a:blipFill>
            <a:blip r:embed="rId2"/>
            <a:tile tx="0" ty="0" sx="100000" sy="100000" flip="none" algn="tl"/>
          </a:blipFill>
          <a:ln w="15875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Teachable Moments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9222" name="Picture 6" descr="https://encrypted-tbn3.gstatic.com/images?q=tbn:ANd9GcSvbuZcH-1vUq2A2KRJH6WHmTx8c6XeIlR79Q8_OX45zDZiN-5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660" y="4495800"/>
            <a:ext cx="3191916" cy="21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1676400"/>
            <a:ext cx="5029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Don’t ignore what happened.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Respond in some way.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Ask questions to clarify what was said/what happened if you are not sure.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Answer questions simply and honestly.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Set boundaries if necessary.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Comfort children whose feelings were hurt.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Support the “victim” in taking action if he/she wishes.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Help problem solve the underlying reason for the conflict (if there was one) with the children.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60198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Handout 3.2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5787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  <a:blipFill>
            <a:blip r:embed="rId3"/>
            <a:tile tx="0" ty="0" sx="100000" sy="100000" flip="none" algn="tl"/>
          </a:blipFill>
          <a:ln w="15875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Starting Small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2895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Embed or play Video 3.3 – Starting Small  I Care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57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  <a:blipFill>
            <a:blip r:embed="rId3"/>
            <a:tile tx="0" ty="0" sx="100000" sy="100000" flip="none" algn="tl"/>
          </a:blipFill>
          <a:ln w="15875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The “I-Care” Rules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752600"/>
            <a:ext cx="4267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We listen to each other.</a:t>
            </a:r>
          </a:p>
          <a:p>
            <a:endParaRPr lang="en-US" sz="1400" dirty="0" smtClean="0"/>
          </a:p>
          <a:p>
            <a:r>
              <a:rPr lang="en-US" sz="2400" dirty="0" smtClean="0"/>
              <a:t>2</a:t>
            </a:r>
            <a:r>
              <a:rPr lang="en-US" sz="2000" dirty="0" smtClean="0"/>
              <a:t>. </a:t>
            </a:r>
            <a:r>
              <a:rPr lang="en-US" sz="2400" dirty="0" smtClean="0"/>
              <a:t>Hands are for helping, not hurting.</a:t>
            </a:r>
          </a:p>
          <a:p>
            <a:endParaRPr lang="en-US" sz="1400" dirty="0" smtClean="0"/>
          </a:p>
          <a:p>
            <a:r>
              <a:rPr lang="en-US" sz="2400" dirty="0" smtClean="0"/>
              <a:t>3</a:t>
            </a:r>
            <a:r>
              <a:rPr lang="en-US" sz="2000" dirty="0" smtClean="0"/>
              <a:t>. </a:t>
            </a:r>
            <a:r>
              <a:rPr lang="en-US" sz="2400" dirty="0" smtClean="0"/>
              <a:t>We use I-Care language</a:t>
            </a:r>
            <a:r>
              <a:rPr lang="en-US" sz="2800" dirty="0" smtClean="0"/>
              <a:t>.</a:t>
            </a:r>
          </a:p>
          <a:p>
            <a:endParaRPr lang="en-US" sz="1400" dirty="0" smtClean="0"/>
          </a:p>
          <a:p>
            <a:r>
              <a:rPr lang="en-US" sz="2400" dirty="0" smtClean="0"/>
              <a:t>4. We care about each other’s feelings.</a:t>
            </a:r>
          </a:p>
          <a:p>
            <a:endParaRPr lang="en-US" sz="1400" dirty="0" smtClean="0"/>
          </a:p>
          <a:p>
            <a:r>
              <a:rPr lang="en-US" sz="2400" dirty="0" smtClean="0"/>
              <a:t>5. We are responsible for what we say and do.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314007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60960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Handout 3.3</a:t>
            </a:r>
          </a:p>
        </p:txBody>
      </p:sp>
    </p:spTree>
    <p:extLst>
      <p:ext uri="{BB962C8B-B14F-4D97-AF65-F5344CB8AC3E}">
        <p14:creationId xmlns:p14="http://schemas.microsoft.com/office/powerpoint/2010/main" val="130340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  <a:blipFill>
            <a:blip r:embed="rId2"/>
            <a:tile tx="0" ty="0" sx="100000" sy="100000" flip="none" algn="tl"/>
          </a:blipFill>
          <a:ln w="15875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Other resources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5533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3886200"/>
            <a:ext cx="3657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Practical strategies</a:t>
            </a:r>
          </a:p>
          <a:p>
            <a:r>
              <a:rPr lang="en-US" sz="2800" dirty="0" smtClean="0"/>
              <a:t>Social stories</a:t>
            </a:r>
          </a:p>
          <a:p>
            <a:r>
              <a:rPr lang="en-US" sz="2800" dirty="0" smtClean="0"/>
              <a:t>Book nooks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53340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Handout </a:t>
            </a:r>
            <a:r>
              <a:rPr lang="en-US" sz="2400" b="1" dirty="0" smtClean="0">
                <a:solidFill>
                  <a:srgbClr val="0070C0"/>
                </a:solidFill>
              </a:rPr>
              <a:t>3.3 </a:t>
            </a:r>
            <a:r>
              <a:rPr lang="en-US" sz="2400" b="1" dirty="0">
                <a:solidFill>
                  <a:srgbClr val="0070C0"/>
                </a:solidFill>
              </a:rPr>
              <a:t>or</a:t>
            </a:r>
          </a:p>
          <a:p>
            <a:r>
              <a:rPr lang="en-US" sz="2400" b="1" dirty="0">
                <a:solidFill>
                  <a:srgbClr val="0070C0"/>
                </a:solidFill>
                <a:hlinkClick r:id="rId4"/>
              </a:rPr>
              <a:t>http://csefel.vanderbilt.edu</a:t>
            </a:r>
            <a:r>
              <a:rPr lang="en-US" sz="2400" b="1" dirty="0" smtClean="0">
                <a:solidFill>
                  <a:srgbClr val="0070C0"/>
                </a:solidFill>
                <a:hlinkClick r:id="rId4"/>
              </a:rPr>
              <a:t>/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1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SzPct val="120000"/>
              <a:buNone/>
            </a:pPr>
            <a:endParaRPr lang="en-US" sz="28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indent="0">
              <a:spcBef>
                <a:spcPts val="400"/>
              </a:spcBef>
              <a:buNone/>
            </a:pPr>
            <a:endParaRPr lang="en-US" sz="2400" dirty="0"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2362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Embed or Show Video 3.5 CONNECT Video 4.1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75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SzPct val="120000"/>
              <a:buNone/>
            </a:pPr>
            <a:endParaRPr lang="en-US" sz="28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indent="0">
              <a:spcBef>
                <a:spcPts val="400"/>
              </a:spcBef>
              <a:buNone/>
            </a:pPr>
            <a:endParaRPr lang="en-US" sz="2400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2971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Embed or show Video 3.5 CONNECT Video 4.2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0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  <a:blipFill>
            <a:blip r:embed="rId3"/>
            <a:tile tx="0" ty="0" sx="100000" sy="100000" flip="none" algn="tl"/>
          </a:blipFill>
          <a:ln w="158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Perspective Taking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SzPct val="120000"/>
              <a:buNone/>
            </a:pPr>
            <a:endParaRPr lang="en-US" sz="28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indent="0">
              <a:spcBef>
                <a:spcPts val="400"/>
              </a:spcBef>
              <a:buNone/>
            </a:pPr>
            <a:endParaRPr lang="en-US" sz="2400" dirty="0">
              <a:effectLst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006782"/>
              </p:ext>
            </p:extLst>
          </p:nvPr>
        </p:nvGraphicFramePr>
        <p:xfrm>
          <a:off x="685800" y="1905001"/>
          <a:ext cx="7696200" cy="4267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100"/>
                <a:gridCol w="3848100"/>
              </a:tblGrid>
              <a:tr h="1458581">
                <a:tc>
                  <a:txBody>
                    <a:bodyPr/>
                    <a:lstStyle/>
                    <a:p>
                      <a:r>
                        <a:rPr lang="en-US" dirty="0" smtClean="0"/>
                        <a:t>What</a:t>
                      </a:r>
                      <a:r>
                        <a:rPr lang="en-US" baseline="0" dirty="0" smtClean="0"/>
                        <a:t> are her strengths?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are his strengths?</a:t>
                      </a:r>
                      <a:endParaRPr lang="en-US" dirty="0"/>
                    </a:p>
                  </a:txBody>
                  <a:tcPr/>
                </a:tc>
              </a:tr>
              <a:tr h="1587479">
                <a:tc>
                  <a:txBody>
                    <a:bodyPr/>
                    <a:lstStyle/>
                    <a:p>
                      <a:r>
                        <a:rPr lang="en-US" dirty="0" smtClean="0"/>
                        <a:t>What’s important to her?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What’s important to him?</a:t>
                      </a:r>
                      <a:endParaRPr lang="en-US" dirty="0"/>
                    </a:p>
                  </a:txBody>
                  <a:tcPr/>
                </a:tc>
              </a:tr>
              <a:tr h="1221138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Where</a:t>
                      </a:r>
                      <a:r>
                        <a:rPr lang="en-US" baseline="0" dirty="0" smtClean="0"/>
                        <a:t> could they start?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430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304800"/>
            <a:ext cx="7772400" cy="2285999"/>
          </a:xfrm>
          <a:noFill/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The Full Participation 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of Each Child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7371627" cy="169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42672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The Difference You Can Make</a:t>
            </a:r>
            <a:endParaRPr lang="en-US" sz="4000" b="1" dirty="0">
              <a:solidFill>
                <a:srgbClr val="0070C0"/>
              </a:solidFill>
            </a:endParaRPr>
          </a:p>
          <a:p>
            <a:pPr algn="ctr"/>
            <a:r>
              <a:rPr lang="en-US" sz="3200" dirty="0">
                <a:solidFill>
                  <a:prstClr val="black"/>
                </a:solidFill>
              </a:rPr>
              <a:t>Session </a:t>
            </a:r>
            <a:r>
              <a:rPr lang="en-US" sz="3200" dirty="0" smtClean="0">
                <a:solidFill>
                  <a:prstClr val="black"/>
                </a:solidFill>
              </a:rPr>
              <a:t>3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4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8956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Embed or play Video 3.4 Diversity and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54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SzPct val="120000"/>
              <a:buNone/>
            </a:pPr>
            <a:endParaRPr lang="en-US" sz="28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indent="0">
              <a:spcBef>
                <a:spcPts val="400"/>
              </a:spcBef>
              <a:buNone/>
            </a:pPr>
            <a:endParaRPr lang="en-US" sz="2400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8229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It’s not a question of giving up everything we know. It’s a question of balancing what we know and what the family knows, and figuring out together what would be in the best interests of the child.</a:t>
            </a:r>
          </a:p>
          <a:p>
            <a:pPr algn="r"/>
            <a:endParaRPr lang="en-US" sz="2800" dirty="0" smtClean="0">
              <a:solidFill>
                <a:prstClr val="black"/>
              </a:solidFill>
            </a:endParaRPr>
          </a:p>
          <a:p>
            <a:pPr algn="r"/>
            <a:r>
              <a:rPr lang="en-US" sz="2800" dirty="0" smtClean="0">
                <a:solidFill>
                  <a:prstClr val="black"/>
                </a:solidFill>
              </a:rPr>
              <a:t>Louise </a:t>
            </a:r>
            <a:r>
              <a:rPr lang="en-US" sz="2800" dirty="0" err="1" smtClean="0">
                <a:solidFill>
                  <a:prstClr val="black"/>
                </a:solidFill>
              </a:rPr>
              <a:t>Derman</a:t>
            </a:r>
            <a:r>
              <a:rPr lang="en-US" sz="2800" dirty="0" smtClean="0">
                <a:solidFill>
                  <a:prstClr val="black"/>
                </a:solidFill>
              </a:rPr>
              <a:t>-Sparks</a:t>
            </a:r>
          </a:p>
          <a:p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70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SzPct val="120000"/>
              <a:buNone/>
            </a:pPr>
            <a:endParaRPr lang="en-US" sz="28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indent="0">
              <a:spcBef>
                <a:spcPts val="400"/>
              </a:spcBef>
              <a:buNone/>
            </a:pPr>
            <a:endParaRPr lang="en-US" sz="2400" dirty="0">
              <a:effectLst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86" y="1371600"/>
            <a:ext cx="7803714" cy="5237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61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  <a:blipFill>
            <a:blip r:embed="rId3"/>
            <a:tile tx="0" ty="0" sx="100000" sy="100000" flip="none" algn="tl"/>
          </a:blipFill>
          <a:ln w="158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What’s one thing these two might be able to agree upon?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SzPct val="120000"/>
              <a:buNone/>
            </a:pPr>
            <a:endParaRPr lang="en-US" sz="28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indent="0">
              <a:spcBef>
                <a:spcPts val="400"/>
              </a:spcBef>
              <a:buNone/>
            </a:pPr>
            <a:endParaRPr lang="en-US" sz="2400" dirty="0">
              <a:effectLst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56" y="1676400"/>
            <a:ext cx="4491298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454" y="3657600"/>
            <a:ext cx="454184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27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  <a:blipFill>
            <a:blip r:embed="rId3"/>
            <a:tile tx="0" ty="0" sx="100000" sy="100000" flip="none" algn="tl"/>
          </a:blipFill>
          <a:ln w="15875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 A third approach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55433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SzPct val="120000"/>
              <a:buNone/>
            </a:pPr>
            <a:endParaRPr lang="en-US" sz="28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indent="0">
              <a:spcBef>
                <a:spcPts val="400"/>
              </a:spcBef>
              <a:buNone/>
            </a:pPr>
            <a:endParaRPr lang="en-US" sz="2400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828800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Acknowledge</a:t>
            </a:r>
            <a:r>
              <a:rPr lang="en-US" sz="2400" dirty="0" smtClean="0">
                <a:solidFill>
                  <a:prstClr val="black"/>
                </a:solidFill>
              </a:rPr>
              <a:t> (recognize) the difference between your thoughts and the thoughts of another person</a:t>
            </a:r>
          </a:p>
          <a:p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Ask</a:t>
            </a:r>
            <a:r>
              <a:rPr lang="en-US" sz="2400" dirty="0" smtClean="0">
                <a:solidFill>
                  <a:prstClr val="black"/>
                </a:solidFill>
              </a:rPr>
              <a:t> respectfully for clarification or more information to more fully understand and clarify the issue</a:t>
            </a:r>
          </a:p>
          <a:p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b="1" dirty="0">
                <a:solidFill>
                  <a:srgbClr val="0070C0"/>
                </a:solidFill>
              </a:rPr>
              <a:t>Adapt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Seek out common ground where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Come to a resolution that addresses the real issue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64696" y="6170097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Handout 3.4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6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  <a:blipFill>
            <a:blip r:embed="rId2"/>
            <a:tile tx="0" ty="0" sx="100000" sy="100000" flip="none" algn="tl"/>
          </a:blipFill>
          <a:ln w="15875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What would you do?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SzPct val="120000"/>
              <a:buNone/>
            </a:pPr>
            <a:endParaRPr lang="en-US" sz="28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indent="0">
              <a:spcBef>
                <a:spcPts val="400"/>
              </a:spcBef>
              <a:buNone/>
            </a:pPr>
            <a:endParaRPr lang="en-US" sz="2400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8288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Imagine you are working in a toddler classroom in which the children are diverse (white, Hispanic/Latino, Native American, African American). An African American parent has requested that her daughter not play with dolls of European/white descent? How might you respond?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894" y="4038600"/>
            <a:ext cx="3640844" cy="242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14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33400"/>
          </a:xfrm>
          <a:blipFill>
            <a:blip r:embed="rId3"/>
            <a:tile tx="0" ty="0" sx="100000" sy="100000" flip="none" algn="tl"/>
          </a:blipFill>
          <a:ln w="158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What would you do?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SzPct val="120000"/>
              <a:buNone/>
            </a:pPr>
            <a:endParaRPr lang="en-US" sz="28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indent="0">
              <a:spcBef>
                <a:spcPts val="400"/>
              </a:spcBef>
              <a:buNone/>
            </a:pPr>
            <a:endParaRPr lang="en-US" sz="2400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990600"/>
            <a:ext cx="82296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An African American parent has requested that her daughter not play with dolls of European/white descent? How might you respond?</a:t>
            </a:r>
          </a:p>
          <a:p>
            <a:endParaRPr lang="en-US" sz="1600" dirty="0">
              <a:solidFill>
                <a:prstClr val="black"/>
              </a:solidFill>
            </a:endParaRPr>
          </a:p>
          <a:p>
            <a:pPr lvl="0"/>
            <a:r>
              <a:rPr lang="en-US" sz="2400" b="1" dirty="0" smtClean="0">
                <a:solidFill>
                  <a:srgbClr val="0070C0"/>
                </a:solidFill>
              </a:rPr>
              <a:t>Acknowledge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That playing with dolls that are in their own image can help promote healthy self-esteem in children</a:t>
            </a:r>
            <a:endParaRPr lang="en-US" sz="2400" dirty="0"/>
          </a:p>
          <a:p>
            <a:pPr lvl="0"/>
            <a:endParaRPr lang="en-US" sz="1600" b="1" dirty="0" smtClean="0">
              <a:solidFill>
                <a:srgbClr val="0070C0"/>
              </a:solidFill>
            </a:endParaRPr>
          </a:p>
          <a:p>
            <a:pPr lvl="0"/>
            <a:r>
              <a:rPr lang="en-US" sz="2400" b="1" dirty="0" smtClean="0">
                <a:solidFill>
                  <a:srgbClr val="0070C0"/>
                </a:solidFill>
              </a:rPr>
              <a:t>Ask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That the family help you understand why this change is so important to them</a:t>
            </a:r>
          </a:p>
          <a:p>
            <a:pPr lvl="0"/>
            <a:endParaRPr lang="en-US" sz="2400" dirty="0">
              <a:solidFill>
                <a:prstClr val="black"/>
              </a:solidFill>
            </a:endParaRPr>
          </a:p>
          <a:p>
            <a:pPr lvl="0"/>
            <a:r>
              <a:rPr lang="en-US" sz="2400" b="1" dirty="0">
                <a:solidFill>
                  <a:srgbClr val="0070C0"/>
                </a:solidFill>
              </a:rPr>
              <a:t>Adapt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Commit to acquiring dolls for the children that mirror the heritage of the children</a:t>
            </a:r>
            <a:endParaRPr lang="en-US" sz="2400" dirty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34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SzPct val="120000"/>
              <a:buNone/>
            </a:pPr>
            <a:endParaRPr lang="en-US" sz="28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indent="0">
              <a:spcBef>
                <a:spcPts val="400"/>
              </a:spcBef>
              <a:buNone/>
            </a:pPr>
            <a:endParaRPr lang="en-US" sz="24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762000"/>
            <a:ext cx="2998787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1828800"/>
            <a:ext cx="495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a typeface="Calibri"/>
                <a:cs typeface="Times New Roman"/>
              </a:rPr>
              <a:t>What do you think contributed to the family’s decision to discontinue services?</a:t>
            </a:r>
            <a:endParaRPr lang="en-US" dirty="0">
              <a:ea typeface="Calibri"/>
              <a:cs typeface="Times New Roman"/>
            </a:endParaRPr>
          </a:p>
          <a:p>
            <a:r>
              <a:rPr lang="en-US" sz="2400" dirty="0">
                <a:ea typeface="Calibri"/>
                <a:cs typeface="Times New Roman"/>
              </a:rPr>
              <a:t> </a:t>
            </a:r>
            <a:endParaRPr lang="en-US" dirty="0">
              <a:ea typeface="Calibri"/>
              <a:cs typeface="Times New Roman"/>
            </a:endParaRPr>
          </a:p>
          <a:p>
            <a:r>
              <a:rPr lang="en-US" sz="2400" b="1" dirty="0">
                <a:solidFill>
                  <a:srgbClr val="0070C0"/>
                </a:solidFill>
                <a:ea typeface="Calibri"/>
                <a:cs typeface="Times New Roman"/>
              </a:rPr>
              <a:t>If the family </a:t>
            </a:r>
            <a:r>
              <a:rPr lang="en-US" sz="2400" b="1" dirty="0" smtClean="0">
                <a:solidFill>
                  <a:srgbClr val="0070C0"/>
                </a:solidFill>
                <a:ea typeface="Calibri"/>
                <a:cs typeface="Times New Roman"/>
              </a:rPr>
              <a:t>instead arrived </a:t>
            </a:r>
            <a:r>
              <a:rPr lang="en-US" sz="2400" b="1" dirty="0">
                <a:solidFill>
                  <a:srgbClr val="0070C0"/>
                </a:solidFill>
                <a:ea typeface="Calibri"/>
                <a:cs typeface="Times New Roman"/>
              </a:rPr>
              <a:t>in New Mexico, what are all the things you would have done differently to support the full participation of the child and the engagement of the family?</a:t>
            </a:r>
            <a:endParaRPr lang="en-US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3687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191" y="228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SzPct val="120000"/>
              <a:buNone/>
            </a:pPr>
            <a:endParaRPr lang="en-US" sz="28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indent="0">
              <a:spcBef>
                <a:spcPts val="400"/>
              </a:spcBef>
              <a:buNone/>
            </a:pPr>
            <a:endParaRPr lang="en-US" sz="2400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91" y="245165"/>
            <a:ext cx="8229600" cy="646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1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  <a:blipFill>
            <a:blip r:embed="rId3"/>
            <a:tile tx="0" ty="0" sx="100000" sy="100000" flip="none" algn="tl"/>
          </a:blipFill>
          <a:ln w="158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   How would you support Wind-Wolf’s full participation?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SzPct val="120000"/>
              <a:buNone/>
            </a:pPr>
            <a:endParaRPr lang="en-US" sz="28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indent="0">
              <a:spcBef>
                <a:spcPts val="400"/>
              </a:spcBef>
              <a:buNone/>
            </a:pPr>
            <a:endParaRPr lang="en-US" sz="2400" dirty="0"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93" y="1858847"/>
            <a:ext cx="4011516" cy="49991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28152" y="1862160"/>
            <a:ext cx="3276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Self-awareness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Family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Environments and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Interactions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7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  <a:blipFill>
            <a:blip r:embed="rId2"/>
            <a:tile tx="0" ty="0" sx="100000" sy="100000" flip="none" algn="tl"/>
          </a:blipFill>
          <a:ln w="15875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Session 3 Objectives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  <a:buSzPct val="120000"/>
            </a:pPr>
            <a:r>
              <a:rPr lang="en-US" sz="2400" dirty="0" smtClean="0">
                <a:solidFill>
                  <a:srgbClr val="000000"/>
                </a:solidFill>
              </a:rPr>
              <a:t>Explain what is meant by full participation and why it is so important in New Mexico</a:t>
            </a:r>
          </a:p>
          <a:p>
            <a:pPr>
              <a:spcBef>
                <a:spcPts val="400"/>
              </a:spcBef>
              <a:buSzPct val="120000"/>
            </a:pPr>
            <a:r>
              <a:rPr lang="en-US" sz="2400" dirty="0" smtClean="0">
                <a:solidFill>
                  <a:srgbClr val="000000"/>
                </a:solidFill>
              </a:rPr>
              <a:t>Describe </a:t>
            </a:r>
            <a:r>
              <a:rPr lang="en-US" sz="2400" dirty="0">
                <a:solidFill>
                  <a:srgbClr val="000000"/>
                </a:solidFill>
              </a:rPr>
              <a:t>respectful, responsive, and effective practices for supporting </a:t>
            </a:r>
            <a:r>
              <a:rPr lang="en-US" sz="2400" dirty="0" smtClean="0">
                <a:solidFill>
                  <a:srgbClr val="000000"/>
                </a:solidFill>
              </a:rPr>
              <a:t>each young </a:t>
            </a:r>
            <a:r>
              <a:rPr lang="en-US" sz="2400" dirty="0">
                <a:solidFill>
                  <a:srgbClr val="000000"/>
                </a:solidFill>
              </a:rPr>
              <a:t>children </a:t>
            </a:r>
            <a:r>
              <a:rPr lang="en-US" sz="2400" dirty="0" smtClean="0">
                <a:solidFill>
                  <a:srgbClr val="000000"/>
                </a:solidFill>
              </a:rPr>
              <a:t>and </a:t>
            </a:r>
            <a:r>
              <a:rPr lang="en-US" sz="2400" dirty="0">
                <a:solidFill>
                  <a:srgbClr val="000000"/>
                </a:solidFill>
              </a:rPr>
              <a:t>their </a:t>
            </a:r>
            <a:r>
              <a:rPr lang="en-US" sz="2400" dirty="0" smtClean="0">
                <a:solidFill>
                  <a:srgbClr val="000000"/>
                </a:solidFill>
              </a:rPr>
              <a:t>family</a:t>
            </a:r>
          </a:p>
          <a:p>
            <a:pPr>
              <a:spcBef>
                <a:spcPts val="400"/>
              </a:spcBef>
              <a:buSzPct val="120000"/>
            </a:pPr>
            <a:r>
              <a:rPr lang="en-US" sz="2400" dirty="0" smtClean="0">
                <a:ea typeface="Calibri"/>
                <a:cs typeface="Times New Roman"/>
              </a:rPr>
              <a:t>Demonstrate </a:t>
            </a:r>
            <a:r>
              <a:rPr lang="en-US" sz="2400" dirty="0">
                <a:ea typeface="Calibri"/>
                <a:cs typeface="Times New Roman"/>
              </a:rPr>
              <a:t>the use of effective approaches for resolving cultural dilemmas that arise in daily interactions with children and families</a:t>
            </a:r>
            <a:endParaRPr lang="en-US" sz="2000" dirty="0">
              <a:ea typeface="Calibri"/>
              <a:cs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2400" dirty="0" smtClean="0">
                <a:ea typeface="Calibri"/>
                <a:cs typeface="Times New Roman"/>
              </a:rPr>
              <a:t>Use </a:t>
            </a:r>
            <a:r>
              <a:rPr lang="en-US" sz="2400" dirty="0">
                <a:ea typeface="Calibri"/>
                <a:cs typeface="Times New Roman"/>
              </a:rPr>
              <a:t>opportunities to reflect on, evaluate, and build their skill at supporting </a:t>
            </a:r>
            <a:r>
              <a:rPr lang="en-US" sz="2400" b="1" dirty="0">
                <a:ea typeface="Calibri"/>
                <a:cs typeface="Times New Roman"/>
              </a:rPr>
              <a:t>each </a:t>
            </a:r>
            <a:r>
              <a:rPr lang="en-US" sz="2400" dirty="0">
                <a:ea typeface="Calibri"/>
                <a:cs typeface="Times New Roman"/>
              </a:rPr>
              <a:t>young child and their family</a:t>
            </a:r>
            <a:endParaRPr lang="en-US" sz="2000" dirty="0">
              <a:ea typeface="Calibri"/>
              <a:cs typeface="Times New Roman"/>
            </a:endParaRPr>
          </a:p>
          <a:p>
            <a:pPr marL="0" indent="0">
              <a:spcBef>
                <a:spcPts val="400"/>
              </a:spcBef>
              <a:buNone/>
            </a:pP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383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  <a:blipFill>
            <a:blip r:embed="rId3"/>
            <a:tile tx="0" ty="0" sx="100000" sy="100000" flip="none" algn="tl"/>
          </a:blipFill>
          <a:ln w="158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   Whose job is it . . 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SzPct val="120000"/>
              <a:buNone/>
            </a:pPr>
            <a:endParaRPr lang="en-US" sz="28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indent="0">
              <a:spcBef>
                <a:spcPts val="400"/>
              </a:spcBef>
              <a:buNone/>
            </a:pPr>
            <a:endParaRPr lang="en-US" sz="2400" dirty="0"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862160"/>
            <a:ext cx="86868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To value each child?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To recognize, celebrate, and nurture each child’s gifts and abilities?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To provide each child with access to and participation in opportunities that reflect and respect family experiences, culture, beliefs, abilities and circumstances?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To involve family members and community partners as resources and decision makers</a:t>
            </a:r>
            <a:r>
              <a:rPr lang="en-US" sz="3200" dirty="0" smtClean="0">
                <a:solidFill>
                  <a:prstClr val="black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3660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  <a:blipFill>
            <a:blip r:embed="rId2"/>
            <a:tile tx="0" ty="0" sx="100000" sy="100000" flip="none" algn="tl"/>
          </a:blipFill>
          <a:ln w="15875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Summary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The more you know about your own culture, the more you will be able to support the full participation of each child and their family</a:t>
            </a:r>
          </a:p>
          <a:p>
            <a:r>
              <a:rPr lang="en-US" sz="2400" dirty="0">
                <a:solidFill>
                  <a:prstClr val="black"/>
                </a:solidFill>
              </a:rPr>
              <a:t>Culturally relevant, respectful and responsive environments, interactions, and practices support the full participation of each young learner</a:t>
            </a:r>
          </a:p>
          <a:p>
            <a:r>
              <a:rPr lang="en-US" sz="2400" dirty="0">
                <a:solidFill>
                  <a:prstClr val="black"/>
                </a:solidFill>
              </a:rPr>
              <a:t>Culturally respectful and responsive teachers can make a tremendous difference for each New Mexico child and their </a:t>
            </a:r>
            <a:r>
              <a:rPr lang="en-US" sz="2400" dirty="0" smtClean="0">
                <a:solidFill>
                  <a:prstClr val="black"/>
                </a:solidFill>
              </a:rPr>
              <a:t>family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We each need more than one story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You have tools, resources, and practices that you can use to support full participation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  <a:blipFill>
            <a:blip r:embed="rId2"/>
            <a:tile tx="0" ty="0" sx="100000" sy="100000" flip="none" algn="tl"/>
          </a:blipFill>
          <a:ln w="158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One Resource to Support Your Work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4012129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568124"/>
            <a:ext cx="2590800" cy="389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7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305800" cy="5821363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1" dirty="0">
                <a:ea typeface="Calibri"/>
                <a:cs typeface="Calibri"/>
              </a:rPr>
              <a:t>Sometimes change comes not in the first round, but at the second, third, or fourth. Change starts with one person questioning, challenging, speaking up and doing something to make a difference. We can each make a difference</a:t>
            </a:r>
            <a:r>
              <a:rPr lang="en-US" sz="4000" dirty="0">
                <a:ea typeface="Calibri"/>
                <a:cs typeface="Calibri"/>
              </a:rPr>
              <a:t>. </a:t>
            </a:r>
            <a:endParaRPr lang="en-US" sz="4000" dirty="0" smtClean="0">
              <a:ea typeface="Calibri"/>
              <a:cs typeface="Calibri"/>
            </a:endParaRPr>
          </a:p>
          <a:p>
            <a:pPr marL="0" marR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ea typeface="Calibri"/>
                <a:cs typeface="Calibri"/>
              </a:rPr>
              <a:t>Paul </a:t>
            </a:r>
            <a:r>
              <a:rPr lang="en-US" dirty="0" err="1">
                <a:ea typeface="Calibri"/>
                <a:cs typeface="Calibri"/>
              </a:rPr>
              <a:t>Kivel</a:t>
            </a:r>
            <a:endParaRPr lang="en-US" sz="2000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366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2362200"/>
          </a:xfrm>
          <a:blipFill>
            <a:blip r:embed="rId2"/>
            <a:tile tx="0" ty="0" sx="100000" sy="100000" flip="none" algn="tl"/>
          </a:blipFill>
          <a:ln w="158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It’s easier to build strong children than to repair broken men [and women]. 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Frederick Douglass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1"/>
            <a:ext cx="3914901" cy="293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92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474" y="1676400"/>
            <a:ext cx="6009326" cy="4035460"/>
          </a:xfrm>
          <a:prstGeom prst="rect">
            <a:avLst/>
          </a:prstGeom>
          <a:pattFill prst="pct90">
            <a:fgClr>
              <a:schemeClr val="tx1"/>
            </a:fgClr>
            <a:bgClr>
              <a:schemeClr val="bg1"/>
            </a:bgClr>
          </a:pattFill>
          <a:ln w="38100">
            <a:solidFill>
              <a:srgbClr val="FF0000"/>
            </a:solidFill>
            <a:miter lim="800000"/>
            <a:headEnd/>
            <a:tailEnd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7131462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  <a:blipFill>
            <a:blip r:embed="rId3"/>
            <a:tile tx="0" ty="0" sx="100000" sy="100000" flip="none" algn="tl"/>
          </a:blipFill>
          <a:ln w="15875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Full Participation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3429000" cy="39163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000" dirty="0" smtClean="0"/>
              <a:t>The range of practices that promote engagement in play, learning, development and a sense of belonging for </a:t>
            </a:r>
            <a:r>
              <a:rPr lang="en-US" sz="3000" b="1" i="1" dirty="0" smtClean="0">
                <a:solidFill>
                  <a:srgbClr val="0070C0"/>
                </a:solidFill>
              </a:rPr>
              <a:t>each</a:t>
            </a:r>
            <a:r>
              <a:rPr lang="en-US" sz="3000" dirty="0" smtClean="0"/>
              <a:t> child</a:t>
            </a:r>
            <a:endParaRPr lang="en-US" sz="3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59688"/>
            <a:ext cx="3419475" cy="437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77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  <a:blipFill>
            <a:blip r:embed="rId2"/>
            <a:tile tx="0" ty="0" sx="100000" sy="100000" flip="none" algn="tl"/>
          </a:blipFill>
          <a:ln w="15875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What’s the best way . . 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  <a:buSzPct val="120000"/>
            </a:pPr>
            <a:r>
              <a:rPr lang="en-US" sz="2800" dirty="0" smtClean="0">
                <a:solidFill>
                  <a:srgbClr val="000000"/>
                </a:solidFill>
              </a:rPr>
              <a:t>To comfort a fussy baby?</a:t>
            </a:r>
          </a:p>
          <a:p>
            <a:pPr marL="0" indent="0">
              <a:spcBef>
                <a:spcPts val="400"/>
              </a:spcBef>
              <a:buSzPct val="120000"/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>
              <a:spcBef>
                <a:spcPts val="400"/>
              </a:spcBef>
              <a:buSzPct val="120000"/>
            </a:pPr>
            <a:r>
              <a:rPr lang="en-US" sz="2800" dirty="0" smtClean="0">
                <a:solidFill>
                  <a:srgbClr val="000000"/>
                </a:solidFill>
                <a:ea typeface="Calibri"/>
                <a:cs typeface="Times New Roman"/>
              </a:rPr>
              <a:t>To discipline a 4-year old?</a:t>
            </a:r>
          </a:p>
          <a:p>
            <a:pPr marL="0" indent="0">
              <a:spcBef>
                <a:spcPts val="400"/>
              </a:spcBef>
              <a:buSzPct val="120000"/>
              <a:buNone/>
            </a:pPr>
            <a:endParaRPr lang="en-US" sz="28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>
              <a:spcBef>
                <a:spcPts val="400"/>
              </a:spcBef>
              <a:buSzPct val="120000"/>
            </a:pPr>
            <a:r>
              <a:rPr lang="en-US" sz="2800" dirty="0" smtClean="0">
                <a:solidFill>
                  <a:srgbClr val="000000"/>
                </a:solidFill>
                <a:ea typeface="Calibri"/>
                <a:cs typeface="Times New Roman"/>
              </a:rPr>
              <a:t>To respond to a child who doesn’t like the food that is served to them at mealtime?</a:t>
            </a:r>
          </a:p>
          <a:p>
            <a:pPr marL="0" indent="0">
              <a:spcBef>
                <a:spcPts val="400"/>
              </a:spcBef>
              <a:buSzPct val="120000"/>
              <a:buNone/>
            </a:pPr>
            <a:endParaRPr lang="en-US" sz="28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>
              <a:spcBef>
                <a:spcPts val="400"/>
              </a:spcBef>
              <a:buSzPct val="120000"/>
            </a:pPr>
            <a:r>
              <a:rPr lang="en-US" sz="2800" dirty="0" smtClean="0">
                <a:solidFill>
                  <a:srgbClr val="000000"/>
                </a:solidFill>
                <a:ea typeface="Calibri"/>
                <a:cs typeface="Times New Roman"/>
              </a:rPr>
              <a:t>To respond to a child who is angry with you?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spcBef>
                <a:spcPts val="400"/>
              </a:spcBef>
              <a:buNone/>
            </a:pP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4963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  <a:blipFill>
            <a:blip r:embed="rId2"/>
            <a:tile tx="0" ty="0" sx="100000" sy="100000" flip="none" algn="tl"/>
          </a:blipFill>
          <a:ln w="158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How many of you said “it depends?”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05800" cy="4678363"/>
          </a:xfr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SzPct val="120000"/>
              <a:buNone/>
            </a:pPr>
            <a:r>
              <a:rPr lang="en-US" dirty="0" smtClean="0">
                <a:solidFill>
                  <a:srgbClr val="000000"/>
                </a:solidFill>
              </a:rPr>
              <a:t>The best way will always be to first think of each child as an individual.</a:t>
            </a:r>
            <a:endParaRPr lang="en-US" sz="2800" dirty="0">
              <a:ea typeface="Calibri"/>
              <a:cs typeface="Times New Roman"/>
            </a:endParaRPr>
          </a:p>
          <a:p>
            <a:pPr marL="0" indent="0">
              <a:spcBef>
                <a:spcPts val="400"/>
              </a:spcBef>
              <a:buNone/>
            </a:pPr>
            <a:endParaRPr lang="en-US" sz="2400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2200"/>
            <a:ext cx="3697287" cy="4401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65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If Session 3 is being held on a different date than Session 2, insert About the Guiding Principles slides here.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12119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prstClr val="black"/>
                </a:solidFill>
                <a:latin typeface="Candara"/>
              </a:rPr>
              <a:t>Embed or show the Danger of the Single Story Video 1.1 here. Just show the first five minutes, stopping after the words “</a:t>
            </a:r>
            <a:r>
              <a:rPr lang="en-US" sz="1800" i="1" dirty="0" smtClean="0">
                <a:solidFill>
                  <a:prstClr val="black"/>
                </a:solidFill>
                <a:latin typeface="Candara"/>
              </a:rPr>
              <a:t>my roommate had a single story</a:t>
            </a:r>
            <a:r>
              <a:rPr lang="en-US" sz="1800" dirty="0" smtClean="0">
                <a:solidFill>
                  <a:prstClr val="black"/>
                </a:solidFill>
                <a:latin typeface="Candara"/>
              </a:rPr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555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Drop slides 16 – 21 from the original set here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934208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VIDEO VERSION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FFFFFF"/>
      </a:hlink>
      <a:folHlink>
        <a:srgbClr val="FFFFFF"/>
      </a:folHlink>
    </a:clrScheme>
    <a:fontScheme name="Prefab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refab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00000"/>
              </a:schemeClr>
            </a:gs>
            <a:gs pos="30000">
              <a:schemeClr val="phClr">
                <a:tint val="60000"/>
                <a:satMod val="250000"/>
              </a:schemeClr>
            </a:gs>
            <a:gs pos="50000">
              <a:schemeClr val="phClr">
                <a:tint val="57000"/>
                <a:satMod val="250000"/>
              </a:schemeClr>
            </a:gs>
            <a:gs pos="100000">
              <a:schemeClr val="phClr">
                <a:tint val="17000"/>
                <a:satMod val="350000"/>
              </a:schemeClr>
            </a:gs>
          </a:gsLst>
          <a:lin ang="4000000" scaled="1"/>
        </a:gradFill>
        <a:gradFill rotWithShape="1">
          <a:gsLst>
            <a:gs pos="0">
              <a:schemeClr val="phClr">
                <a:tint val="75000"/>
                <a:satMod val="110000"/>
              </a:schemeClr>
            </a:gs>
            <a:gs pos="30000">
              <a:schemeClr val="phClr">
                <a:shade val="75000"/>
                <a:satMod val="130000"/>
              </a:schemeClr>
            </a:gs>
            <a:gs pos="50000">
              <a:schemeClr val="phClr">
                <a:shade val="70000"/>
                <a:satMod val="135000"/>
              </a:schemeClr>
            </a:gs>
            <a:gs pos="100000">
              <a:schemeClr val="phClr">
                <a:tint val="75000"/>
                <a:satMod val="110000"/>
              </a:schemeClr>
            </a:gs>
          </a:gsLst>
          <a:lin ang="40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0000" algn="ct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110000" algn="ctr" rotWithShape="0">
              <a:srgbClr val="000000">
                <a:alpha val="65000"/>
              </a:srgbClr>
            </a:outerShdw>
          </a:effectLst>
        </a:effectStyle>
        <a:effectStyle>
          <a:effectLst>
            <a:outerShdw blurRad="120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glow" dir="t">
              <a:rot lat="0" lon="0" rev="1800000"/>
            </a:lightRig>
          </a:scene3d>
          <a:sp3d contourW="12700" prstMaterial="dkEdge">
            <a:bevelT w="50800" h="44450" prst="angle"/>
            <a:contourClr>
              <a:schemeClr val="phClr">
                <a:shade val="4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110000"/>
              </a:schemeClr>
            </a:gs>
            <a:gs pos="30000">
              <a:schemeClr val="phClr">
                <a:shade val="75000"/>
                <a:satMod val="130000"/>
              </a:schemeClr>
            </a:gs>
            <a:gs pos="50000">
              <a:schemeClr val="phClr">
                <a:shade val="70000"/>
                <a:satMod val="135000"/>
              </a:schemeClr>
            </a:gs>
            <a:gs pos="100000">
              <a:schemeClr val="phClr">
                <a:tint val="75000"/>
                <a:satMod val="110000"/>
              </a:schemeClr>
            </a:gs>
          </a:gsLst>
          <a:lin ang="4000000" scaled="1"/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20000"/>
              </a:schemeClr>
              <a:schemeClr val="phClr">
                <a:tint val="94000"/>
                <a:satMod val="2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1345</Words>
  <Application>Microsoft Office PowerPoint</Application>
  <PresentationFormat>On-screen Show (4:3)</PresentationFormat>
  <Paragraphs>166</Paragraphs>
  <Slides>35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1_Office Theme</vt:lpstr>
      <vt:lpstr>Twilight</vt:lpstr>
      <vt:lpstr>1_VIDEO VERSION</vt:lpstr>
      <vt:lpstr>Welcome</vt:lpstr>
      <vt:lpstr>The Full Participation  of Each Child </vt:lpstr>
      <vt:lpstr>Session 3 Objectives</vt:lpstr>
      <vt:lpstr>Full Participation</vt:lpstr>
      <vt:lpstr>What’s the best way . . .</vt:lpstr>
      <vt:lpstr>How many of you said “it depends?”</vt:lpstr>
      <vt:lpstr>PowerPoint Presentation</vt:lpstr>
      <vt:lpstr>PowerPoint Presentation</vt:lpstr>
      <vt:lpstr>PowerPoint Presentation</vt:lpstr>
      <vt:lpstr>Helping Children Support Full Participation</vt:lpstr>
      <vt:lpstr>Starting Small</vt:lpstr>
      <vt:lpstr>PowerPoint Presentation</vt:lpstr>
      <vt:lpstr>Teachable Moments</vt:lpstr>
      <vt:lpstr>Starting Small</vt:lpstr>
      <vt:lpstr>The “I-Care” Rules</vt:lpstr>
      <vt:lpstr>Other resources</vt:lpstr>
      <vt:lpstr>PowerPoint Presentation</vt:lpstr>
      <vt:lpstr>PowerPoint Presentation</vt:lpstr>
      <vt:lpstr>Perspective Taking</vt:lpstr>
      <vt:lpstr>PowerPoint Presentation</vt:lpstr>
      <vt:lpstr>PowerPoint Presentation</vt:lpstr>
      <vt:lpstr>PowerPoint Presentation</vt:lpstr>
      <vt:lpstr>What’s one thing these two might be able to agree upon?</vt:lpstr>
      <vt:lpstr> A third approach</vt:lpstr>
      <vt:lpstr>What would you do?</vt:lpstr>
      <vt:lpstr>What would you do?</vt:lpstr>
      <vt:lpstr>PowerPoint Presentation</vt:lpstr>
      <vt:lpstr>PowerPoint Presentation</vt:lpstr>
      <vt:lpstr>   How would you support Wind-Wolf’s full participation?</vt:lpstr>
      <vt:lpstr>   Whose job is it . . .</vt:lpstr>
      <vt:lpstr>Summary</vt:lpstr>
      <vt:lpstr>One Resource to Support Your Work</vt:lpstr>
      <vt:lpstr>PowerPoint Presentation</vt:lpstr>
      <vt:lpstr>It’s easier to build strong children than to repair broken men [and women]. Frederick Douglass</vt:lpstr>
      <vt:lpstr>PowerPoint Presentation</vt:lpstr>
    </vt:vector>
  </TitlesOfParts>
  <Company>FPG Child Development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fpg</dc:creator>
  <cp:lastModifiedBy>fpg</cp:lastModifiedBy>
  <cp:revision>50</cp:revision>
  <cp:lastPrinted>2014-12-30T21:58:15Z</cp:lastPrinted>
  <dcterms:created xsi:type="dcterms:W3CDTF">2014-10-17T01:13:16Z</dcterms:created>
  <dcterms:modified xsi:type="dcterms:W3CDTF">2015-01-04T06:12:24Z</dcterms:modified>
</cp:coreProperties>
</file>