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77" r:id="rId4"/>
    <p:sldId id="418" r:id="rId5"/>
    <p:sldId id="273" r:id="rId6"/>
    <p:sldId id="422" r:id="rId7"/>
    <p:sldId id="278" r:id="rId8"/>
    <p:sldId id="430" r:id="rId9"/>
    <p:sldId id="423" r:id="rId10"/>
    <p:sldId id="973" r:id="rId11"/>
    <p:sldId id="257" r:id="rId12"/>
    <p:sldId id="974" r:id="rId13"/>
    <p:sldId id="975" r:id="rId14"/>
    <p:sldId id="271" r:id="rId15"/>
    <p:sldId id="427" r:id="rId16"/>
    <p:sldId id="976" r:id="rId17"/>
    <p:sldId id="276" r:id="rId18"/>
    <p:sldId id="272" r:id="rId19"/>
    <p:sldId id="429" r:id="rId20"/>
    <p:sldId id="431" r:id="rId21"/>
    <p:sldId id="432" r:id="rId22"/>
    <p:sldId id="279" r:id="rId23"/>
    <p:sldId id="282" r:id="rId24"/>
    <p:sldId id="965" r:id="rId25"/>
    <p:sldId id="977" r:id="rId26"/>
    <p:sldId id="970" r:id="rId27"/>
    <p:sldId id="978" r:id="rId28"/>
    <p:sldId id="971" r:id="rId29"/>
    <p:sldId id="979" r:id="rId30"/>
    <p:sldId id="972" r:id="rId31"/>
    <p:sldId id="967" r:id="rId32"/>
    <p:sldId id="445" r:id="rId33"/>
    <p:sldId id="446" r:id="rId34"/>
    <p:sldId id="968" r:id="rId35"/>
    <p:sldId id="969"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BE543F-C922-4AC5-A47E-9EB4502F1417}" v="697" dt="2019-05-26T16:01:04.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70" autoAdjust="0"/>
  </p:normalViewPr>
  <p:slideViewPr>
    <p:cSldViewPr snapToGrid="0">
      <p:cViewPr varScale="1">
        <p:scale>
          <a:sx n="81" d="100"/>
          <a:sy n="81" d="100"/>
        </p:scale>
        <p:origin x="1526" y="67"/>
      </p:cViewPr>
      <p:guideLst/>
    </p:cSldViewPr>
  </p:slideViewPr>
  <p:notesTextViewPr>
    <p:cViewPr>
      <p:scale>
        <a:sx n="1" d="1"/>
        <a:sy n="1" d="1"/>
      </p:scale>
      <p:origin x="0" y="-173"/>
    </p:cViewPr>
  </p:notesTextViewPr>
  <p:sorterViewPr>
    <p:cViewPr>
      <p:scale>
        <a:sx n="100" d="100"/>
        <a:sy n="100" d="100"/>
      </p:scale>
      <p:origin x="0" y="-4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lett, Camille" userId="ad69fb47-4bb9-4d00-9329-ea1a49798634" providerId="ADAL" clId="{45BE543F-C922-4AC5-A47E-9EB4502F1417}"/>
    <pc:docChg chg="custSel addSld delSld modSld">
      <pc:chgData name="Catlett, Camille" userId="ad69fb47-4bb9-4d00-9329-ea1a49798634" providerId="ADAL" clId="{45BE543F-C922-4AC5-A47E-9EB4502F1417}" dt="2019-05-26T16:00:34.260" v="679" actId="404"/>
      <pc:docMkLst>
        <pc:docMk/>
      </pc:docMkLst>
      <pc:sldChg chg="del">
        <pc:chgData name="Catlett, Camille" userId="ad69fb47-4bb9-4d00-9329-ea1a49798634" providerId="ADAL" clId="{45BE543F-C922-4AC5-A47E-9EB4502F1417}" dt="2019-05-26T15:41:20.856" v="533" actId="2696"/>
        <pc:sldMkLst>
          <pc:docMk/>
          <pc:sldMk cId="581659548" sldId="303"/>
        </pc:sldMkLst>
      </pc:sldChg>
      <pc:sldChg chg="del">
        <pc:chgData name="Catlett, Camille" userId="ad69fb47-4bb9-4d00-9329-ea1a49798634" providerId="ADAL" clId="{45BE543F-C922-4AC5-A47E-9EB4502F1417}" dt="2019-05-26T15:41:20.856" v="532" actId="2696"/>
        <pc:sldMkLst>
          <pc:docMk/>
          <pc:sldMk cId="3040333510" sldId="381"/>
        </pc:sldMkLst>
      </pc:sldChg>
      <pc:sldChg chg="del">
        <pc:chgData name="Catlett, Camille" userId="ad69fb47-4bb9-4d00-9329-ea1a49798634" providerId="ADAL" clId="{45BE543F-C922-4AC5-A47E-9EB4502F1417}" dt="2019-05-26T15:41:20.872" v="534" actId="2696"/>
        <pc:sldMkLst>
          <pc:docMk/>
          <pc:sldMk cId="4293644840" sldId="393"/>
        </pc:sldMkLst>
      </pc:sldChg>
      <pc:sldChg chg="modSp del">
        <pc:chgData name="Catlett, Camille" userId="ad69fb47-4bb9-4d00-9329-ea1a49798634" providerId="ADAL" clId="{45BE543F-C922-4AC5-A47E-9EB4502F1417}" dt="2019-05-26T15:32:23.658" v="106" actId="2696"/>
        <pc:sldMkLst>
          <pc:docMk/>
          <pc:sldMk cId="1533320556" sldId="424"/>
        </pc:sldMkLst>
        <pc:picChg chg="mod">
          <ac:chgData name="Catlett, Camille" userId="ad69fb47-4bb9-4d00-9329-ea1a49798634" providerId="ADAL" clId="{45BE543F-C922-4AC5-A47E-9EB4502F1417}" dt="2019-05-26T15:31:22.015" v="2" actId="14100"/>
          <ac:picMkLst>
            <pc:docMk/>
            <pc:sldMk cId="1533320556" sldId="424"/>
            <ac:picMk id="1026" creationId="{9A710862-DB65-4190-8657-17F1FAB11231}"/>
          </ac:picMkLst>
        </pc:picChg>
      </pc:sldChg>
      <pc:sldChg chg="modSp del">
        <pc:chgData name="Catlett, Camille" userId="ad69fb47-4bb9-4d00-9329-ea1a49798634" providerId="ADAL" clId="{45BE543F-C922-4AC5-A47E-9EB4502F1417}" dt="2019-05-26T15:35:06.427" v="316" actId="2696"/>
        <pc:sldMkLst>
          <pc:docMk/>
          <pc:sldMk cId="3073255104" sldId="425"/>
        </pc:sldMkLst>
        <pc:picChg chg="mod">
          <ac:chgData name="Catlett, Camille" userId="ad69fb47-4bb9-4d00-9329-ea1a49798634" providerId="ADAL" clId="{45BE543F-C922-4AC5-A47E-9EB4502F1417}" dt="2019-05-26T15:32:42.065" v="108" actId="14100"/>
          <ac:picMkLst>
            <pc:docMk/>
            <pc:sldMk cId="3073255104" sldId="425"/>
            <ac:picMk id="2050" creationId="{F36B982D-D0E6-4559-96D9-F007565BC926}"/>
          </ac:picMkLst>
        </pc:picChg>
      </pc:sldChg>
      <pc:sldChg chg="modSp del">
        <pc:chgData name="Catlett, Camille" userId="ad69fb47-4bb9-4d00-9329-ea1a49798634" providerId="ADAL" clId="{45BE543F-C922-4AC5-A47E-9EB4502F1417}" dt="2019-05-26T15:35:02.677" v="315" actId="2696"/>
        <pc:sldMkLst>
          <pc:docMk/>
          <pc:sldMk cId="406334405" sldId="426"/>
        </pc:sldMkLst>
        <pc:picChg chg="mod">
          <ac:chgData name="Catlett, Camille" userId="ad69fb47-4bb9-4d00-9329-ea1a49798634" providerId="ADAL" clId="{45BE543F-C922-4AC5-A47E-9EB4502F1417}" dt="2019-05-26T15:34:12.356" v="219" actId="14100"/>
          <ac:picMkLst>
            <pc:docMk/>
            <pc:sldMk cId="406334405" sldId="426"/>
            <ac:picMk id="3078" creationId="{86045329-705E-4727-A45C-B51165AF9115}"/>
          </ac:picMkLst>
        </pc:picChg>
      </pc:sldChg>
      <pc:sldChg chg="addSp modSp">
        <pc:chgData name="Catlett, Camille" userId="ad69fb47-4bb9-4d00-9329-ea1a49798634" providerId="ADAL" clId="{45BE543F-C922-4AC5-A47E-9EB4502F1417}" dt="2019-05-26T15:36:16.211" v="405" actId="207"/>
        <pc:sldMkLst>
          <pc:docMk/>
          <pc:sldMk cId="4179988977" sldId="427"/>
        </pc:sldMkLst>
        <pc:spChg chg="mod">
          <ac:chgData name="Catlett, Camille" userId="ad69fb47-4bb9-4d00-9329-ea1a49798634" providerId="ADAL" clId="{45BE543F-C922-4AC5-A47E-9EB4502F1417}" dt="2019-05-26T15:36:16.211" v="405" actId="207"/>
          <ac:spMkLst>
            <pc:docMk/>
            <pc:sldMk cId="4179988977" sldId="427"/>
            <ac:spMk id="5" creationId="{3F56F979-7977-4594-A990-0D654B3020A4}"/>
          </ac:spMkLst>
        </pc:spChg>
        <pc:spChg chg="add">
          <ac:chgData name="Catlett, Camille" userId="ad69fb47-4bb9-4d00-9329-ea1a49798634" providerId="ADAL" clId="{45BE543F-C922-4AC5-A47E-9EB4502F1417}" dt="2019-05-26T15:35:19.863" v="317" actId="26606"/>
          <ac:spMkLst>
            <pc:docMk/>
            <pc:sldMk cId="4179988977" sldId="427"/>
            <ac:spMk id="73" creationId="{569C1A01-6FB5-43CE-ADCC-936728ACAC0D}"/>
          </ac:spMkLst>
        </pc:spChg>
        <pc:picChg chg="add">
          <ac:chgData name="Catlett, Camille" userId="ad69fb47-4bb9-4d00-9329-ea1a49798634" providerId="ADAL" clId="{45BE543F-C922-4AC5-A47E-9EB4502F1417}" dt="2019-05-26T15:35:19.863" v="317" actId="26606"/>
          <ac:picMkLst>
            <pc:docMk/>
            <pc:sldMk cId="4179988977" sldId="427"/>
            <ac:picMk id="71" creationId="{EE09A529-E47C-4634-BB98-0A9526C372B4}"/>
          </ac:picMkLst>
        </pc:picChg>
        <pc:picChg chg="mod">
          <ac:chgData name="Catlett, Camille" userId="ad69fb47-4bb9-4d00-9329-ea1a49798634" providerId="ADAL" clId="{45BE543F-C922-4AC5-A47E-9EB4502F1417}" dt="2019-05-26T15:35:19.863" v="317" actId="26606"/>
          <ac:picMkLst>
            <pc:docMk/>
            <pc:sldMk cId="4179988977" sldId="427"/>
            <ac:picMk id="4098" creationId="{4D3F536D-FC5D-48B5-AD07-23C2DC1B7F0C}"/>
          </ac:picMkLst>
        </pc:picChg>
      </pc:sldChg>
      <pc:sldChg chg="del">
        <pc:chgData name="Catlett, Camille" userId="ad69fb47-4bb9-4d00-9329-ea1a49798634" providerId="ADAL" clId="{45BE543F-C922-4AC5-A47E-9EB4502F1417}" dt="2019-05-26T15:40:15.300" v="531" actId="2696"/>
        <pc:sldMkLst>
          <pc:docMk/>
          <pc:sldMk cId="4194778991" sldId="428"/>
        </pc:sldMkLst>
      </pc:sldChg>
      <pc:sldChg chg="del">
        <pc:chgData name="Catlett, Camille" userId="ad69fb47-4bb9-4d00-9329-ea1a49798634" providerId="ADAL" clId="{45BE543F-C922-4AC5-A47E-9EB4502F1417}" dt="2019-05-26T15:41:20.872" v="535" actId="2696"/>
        <pc:sldMkLst>
          <pc:docMk/>
          <pc:sldMk cId="4116075031" sldId="963"/>
        </pc:sldMkLst>
      </pc:sldChg>
      <pc:sldChg chg="addSp modSp">
        <pc:chgData name="Catlett, Camille" userId="ad69fb47-4bb9-4d00-9329-ea1a49798634" providerId="ADAL" clId="{45BE543F-C922-4AC5-A47E-9EB4502F1417}" dt="2019-05-26T15:49:18.852" v="631" actId="6549"/>
        <pc:sldMkLst>
          <pc:docMk/>
          <pc:sldMk cId="3566763516" sldId="965"/>
        </pc:sldMkLst>
        <pc:spChg chg="add mod">
          <ac:chgData name="Catlett, Camille" userId="ad69fb47-4bb9-4d00-9329-ea1a49798634" providerId="ADAL" clId="{45BE543F-C922-4AC5-A47E-9EB4502F1417}" dt="2019-05-26T15:49:18.852" v="631" actId="6549"/>
          <ac:spMkLst>
            <pc:docMk/>
            <pc:sldMk cId="3566763516" sldId="965"/>
            <ac:spMk id="2" creationId="{AE6E47C0-59B5-4FCF-BBA9-5DFBC89D3F26}"/>
          </ac:spMkLst>
        </pc:spChg>
      </pc:sldChg>
      <pc:sldChg chg="addSp delSp modSp modNotesTx">
        <pc:chgData name="Catlett, Camille" userId="ad69fb47-4bb9-4d00-9329-ea1a49798634" providerId="ADAL" clId="{45BE543F-C922-4AC5-A47E-9EB4502F1417}" dt="2019-05-26T15:53:17.498" v="653"/>
        <pc:sldMkLst>
          <pc:docMk/>
          <pc:sldMk cId="284665868" sldId="970"/>
        </pc:sldMkLst>
        <pc:spChg chg="add del mod">
          <ac:chgData name="Catlett, Camille" userId="ad69fb47-4bb9-4d00-9329-ea1a49798634" providerId="ADAL" clId="{45BE543F-C922-4AC5-A47E-9EB4502F1417}" dt="2019-05-26T15:53:17.498" v="653"/>
          <ac:spMkLst>
            <pc:docMk/>
            <pc:sldMk cId="284665868" sldId="970"/>
            <ac:spMk id="2" creationId="{C4E703A6-22CA-438B-994B-971F28A02F09}"/>
          </ac:spMkLst>
        </pc:spChg>
        <pc:spChg chg="add mod">
          <ac:chgData name="Catlett, Camille" userId="ad69fb47-4bb9-4d00-9329-ea1a49798634" providerId="ADAL" clId="{45BE543F-C922-4AC5-A47E-9EB4502F1417}" dt="2019-05-26T15:53:02.493" v="650" actId="122"/>
          <ac:spMkLst>
            <pc:docMk/>
            <pc:sldMk cId="284665868" sldId="970"/>
            <ac:spMk id="3" creationId="{97C04624-6F57-4EDB-ADC1-D3D4D453E826}"/>
          </ac:spMkLst>
        </pc:spChg>
      </pc:sldChg>
      <pc:sldChg chg="modNotesTx">
        <pc:chgData name="Catlett, Camille" userId="ad69fb47-4bb9-4d00-9329-ea1a49798634" providerId="ADAL" clId="{45BE543F-C922-4AC5-A47E-9EB4502F1417}" dt="2019-05-26T15:58:32.259" v="673" actId="20577"/>
        <pc:sldMkLst>
          <pc:docMk/>
          <pc:sldMk cId="940349805" sldId="971"/>
        </pc:sldMkLst>
      </pc:sldChg>
      <pc:sldChg chg="addSp delSp modSp add mod setBg">
        <pc:chgData name="Catlett, Camille" userId="ad69fb47-4bb9-4d00-9329-ea1a49798634" providerId="ADAL" clId="{45BE543F-C922-4AC5-A47E-9EB4502F1417}" dt="2019-05-26T15:32:13.985" v="105" actId="1076"/>
        <pc:sldMkLst>
          <pc:docMk/>
          <pc:sldMk cId="37160561" sldId="973"/>
        </pc:sldMkLst>
        <pc:spChg chg="mod">
          <ac:chgData name="Catlett, Camille" userId="ad69fb47-4bb9-4d00-9329-ea1a49798634" providerId="ADAL" clId="{45BE543F-C922-4AC5-A47E-9EB4502F1417}" dt="2019-05-26T15:32:13.985" v="105" actId="1076"/>
          <ac:spMkLst>
            <pc:docMk/>
            <pc:sldMk cId="37160561" sldId="973"/>
            <ac:spMk id="2" creationId="{EFBB46FC-BAB0-4C10-B49F-BD469A864ABC}"/>
          </ac:spMkLst>
        </pc:spChg>
        <pc:spChg chg="del">
          <ac:chgData name="Catlett, Camille" userId="ad69fb47-4bb9-4d00-9329-ea1a49798634" providerId="ADAL" clId="{45BE543F-C922-4AC5-A47E-9EB4502F1417}" dt="2019-05-26T15:31:28.452" v="3"/>
          <ac:spMkLst>
            <pc:docMk/>
            <pc:sldMk cId="37160561" sldId="973"/>
            <ac:spMk id="3" creationId="{43055723-388A-420C-9993-DC92AE39C8AC}"/>
          </ac:spMkLst>
        </pc:spChg>
        <pc:spChg chg="add">
          <ac:chgData name="Catlett, Camille" userId="ad69fb47-4bb9-4d00-9329-ea1a49798634" providerId="ADAL" clId="{45BE543F-C922-4AC5-A47E-9EB4502F1417}" dt="2019-05-26T15:31:41.030" v="4" actId="26606"/>
          <ac:spMkLst>
            <pc:docMk/>
            <pc:sldMk cId="37160561" sldId="973"/>
            <ac:spMk id="9" creationId="{16C5FA50-8D52-4617-AF91-5C7B1C8352F1}"/>
          </ac:spMkLst>
        </pc:spChg>
        <pc:spChg chg="add">
          <ac:chgData name="Catlett, Camille" userId="ad69fb47-4bb9-4d00-9329-ea1a49798634" providerId="ADAL" clId="{45BE543F-C922-4AC5-A47E-9EB4502F1417}" dt="2019-05-26T15:31:41.030" v="4" actId="26606"/>
          <ac:spMkLst>
            <pc:docMk/>
            <pc:sldMk cId="37160561" sldId="973"/>
            <ac:spMk id="11" creationId="{E223798C-12AD-4B0C-A50C-D676347D67CF}"/>
          </ac:spMkLst>
        </pc:spChg>
        <pc:picChg chg="add mod">
          <ac:chgData name="Catlett, Camille" userId="ad69fb47-4bb9-4d00-9329-ea1a49798634" providerId="ADAL" clId="{45BE543F-C922-4AC5-A47E-9EB4502F1417}" dt="2019-05-26T15:31:41.030" v="4" actId="26606"/>
          <ac:picMkLst>
            <pc:docMk/>
            <pc:sldMk cId="37160561" sldId="973"/>
            <ac:picMk id="4" creationId="{4D7AD986-44DB-452A-88E9-4C6D57531C99}"/>
          </ac:picMkLst>
        </pc:picChg>
      </pc:sldChg>
      <pc:sldChg chg="addSp delSp modSp add mod setBg setClrOvrMap">
        <pc:chgData name="Catlett, Camille" userId="ad69fb47-4bb9-4d00-9329-ea1a49798634" providerId="ADAL" clId="{45BE543F-C922-4AC5-A47E-9EB4502F1417}" dt="2019-05-26T15:33:57.663" v="216" actId="20577"/>
        <pc:sldMkLst>
          <pc:docMk/>
          <pc:sldMk cId="652620380" sldId="974"/>
        </pc:sldMkLst>
        <pc:spChg chg="mod">
          <ac:chgData name="Catlett, Camille" userId="ad69fb47-4bb9-4d00-9329-ea1a49798634" providerId="ADAL" clId="{45BE543F-C922-4AC5-A47E-9EB4502F1417}" dt="2019-05-26T15:33:57.663" v="216" actId="20577"/>
          <ac:spMkLst>
            <pc:docMk/>
            <pc:sldMk cId="652620380" sldId="974"/>
            <ac:spMk id="2" creationId="{5C0E235E-981D-4B4E-B87A-12F1CD2C3DA4}"/>
          </ac:spMkLst>
        </pc:spChg>
        <pc:spChg chg="del">
          <ac:chgData name="Catlett, Camille" userId="ad69fb47-4bb9-4d00-9329-ea1a49798634" providerId="ADAL" clId="{45BE543F-C922-4AC5-A47E-9EB4502F1417}" dt="2019-05-26T15:32:47.377" v="109"/>
          <ac:spMkLst>
            <pc:docMk/>
            <pc:sldMk cId="652620380" sldId="974"/>
            <ac:spMk id="3" creationId="{55512E1D-F5D9-473E-833C-865B26D6BD47}"/>
          </ac:spMkLst>
        </pc:spChg>
        <pc:spChg chg="add del">
          <ac:chgData name="Catlett, Camille" userId="ad69fb47-4bb9-4d00-9329-ea1a49798634" providerId="ADAL" clId="{45BE543F-C922-4AC5-A47E-9EB4502F1417}" dt="2019-05-26T15:33:43.508" v="213"/>
          <ac:spMkLst>
            <pc:docMk/>
            <pc:sldMk cId="652620380" sldId="974"/>
            <ac:spMk id="9" creationId="{1EBA3417-F02B-421F-8BC7-0B4E3A425215}"/>
          </ac:spMkLst>
        </pc:spChg>
        <pc:spChg chg="add">
          <ac:chgData name="Catlett, Camille" userId="ad69fb47-4bb9-4d00-9329-ea1a49798634" providerId="ADAL" clId="{45BE543F-C922-4AC5-A47E-9EB4502F1417}" dt="2019-05-26T15:33:04.207" v="110" actId="26606"/>
          <ac:spMkLst>
            <pc:docMk/>
            <pc:sldMk cId="652620380" sldId="974"/>
            <ac:spMk id="12" creationId="{CF62D2A7-8207-488C-9F46-316BA81A16C8}"/>
          </ac:spMkLst>
        </pc:spChg>
        <pc:picChg chg="add del">
          <ac:chgData name="Catlett, Camille" userId="ad69fb47-4bb9-4d00-9329-ea1a49798634" providerId="ADAL" clId="{45BE543F-C922-4AC5-A47E-9EB4502F1417}" dt="2019-05-26T15:33:04.207" v="110" actId="26606"/>
          <ac:picMkLst>
            <pc:docMk/>
            <pc:sldMk cId="652620380" sldId="974"/>
            <ac:picMk id="4" creationId="{BFDB64F1-0DDA-4581-8BD7-EC4904597D0C}"/>
          </ac:picMkLst>
        </pc:picChg>
        <pc:picChg chg="add mod">
          <ac:chgData name="Catlett, Camille" userId="ad69fb47-4bb9-4d00-9329-ea1a49798634" providerId="ADAL" clId="{45BE543F-C922-4AC5-A47E-9EB4502F1417}" dt="2019-05-26T15:33:53.038" v="215" actId="14100"/>
          <ac:picMkLst>
            <pc:docMk/>
            <pc:sldMk cId="652620380" sldId="974"/>
            <ac:picMk id="7" creationId="{BFDB64F1-0DDA-4581-8BD7-EC4904597D0C}"/>
          </ac:picMkLst>
        </pc:picChg>
      </pc:sldChg>
      <pc:sldChg chg="addSp delSp modSp add mod setBg">
        <pc:chgData name="Catlett, Camille" userId="ad69fb47-4bb9-4d00-9329-ea1a49798634" providerId="ADAL" clId="{45BE543F-C922-4AC5-A47E-9EB4502F1417}" dt="2019-05-26T15:34:59.005" v="314" actId="1076"/>
        <pc:sldMkLst>
          <pc:docMk/>
          <pc:sldMk cId="1455443765" sldId="975"/>
        </pc:sldMkLst>
        <pc:spChg chg="mod">
          <ac:chgData name="Catlett, Camille" userId="ad69fb47-4bb9-4d00-9329-ea1a49798634" providerId="ADAL" clId="{45BE543F-C922-4AC5-A47E-9EB4502F1417}" dt="2019-05-26T15:34:59.005" v="314" actId="1076"/>
          <ac:spMkLst>
            <pc:docMk/>
            <pc:sldMk cId="1455443765" sldId="975"/>
            <ac:spMk id="2" creationId="{542F9B39-6CCD-4376-BC81-6D055ADEA41D}"/>
          </ac:spMkLst>
        </pc:spChg>
        <pc:spChg chg="del">
          <ac:chgData name="Catlett, Camille" userId="ad69fb47-4bb9-4d00-9329-ea1a49798634" providerId="ADAL" clId="{45BE543F-C922-4AC5-A47E-9EB4502F1417}" dt="2019-05-26T15:34:25.888" v="221" actId="26606"/>
          <ac:spMkLst>
            <pc:docMk/>
            <pc:sldMk cId="1455443765" sldId="975"/>
            <ac:spMk id="3" creationId="{E86C3CE9-53AF-49AD-ADE3-F44B736855DF}"/>
          </ac:spMkLst>
        </pc:spChg>
        <pc:spChg chg="add">
          <ac:chgData name="Catlett, Camille" userId="ad69fb47-4bb9-4d00-9329-ea1a49798634" providerId="ADAL" clId="{45BE543F-C922-4AC5-A47E-9EB4502F1417}" dt="2019-05-26T15:34:25.888" v="221" actId="26606"/>
          <ac:spMkLst>
            <pc:docMk/>
            <pc:sldMk cId="1455443765" sldId="975"/>
            <ac:spMk id="10" creationId="{16C5FA50-8D52-4617-AF91-5C7B1C8352F1}"/>
          </ac:spMkLst>
        </pc:spChg>
        <pc:spChg chg="add">
          <ac:chgData name="Catlett, Camille" userId="ad69fb47-4bb9-4d00-9329-ea1a49798634" providerId="ADAL" clId="{45BE543F-C922-4AC5-A47E-9EB4502F1417}" dt="2019-05-26T15:34:25.888" v="221" actId="26606"/>
          <ac:spMkLst>
            <pc:docMk/>
            <pc:sldMk cId="1455443765" sldId="975"/>
            <ac:spMk id="12" creationId="{E223798C-12AD-4B0C-A50C-D676347D67CF}"/>
          </ac:spMkLst>
        </pc:spChg>
        <pc:picChg chg="add del">
          <ac:chgData name="Catlett, Camille" userId="ad69fb47-4bb9-4d00-9329-ea1a49798634" providerId="ADAL" clId="{45BE543F-C922-4AC5-A47E-9EB4502F1417}" dt="2019-05-26T15:34:25.888" v="221" actId="26606"/>
          <ac:picMkLst>
            <pc:docMk/>
            <pc:sldMk cId="1455443765" sldId="975"/>
            <ac:picMk id="4" creationId="{EC9582EA-B07E-4287-971B-25AB56DBBC22}"/>
          </ac:picMkLst>
        </pc:picChg>
        <pc:picChg chg="add">
          <ac:chgData name="Catlett, Camille" userId="ad69fb47-4bb9-4d00-9329-ea1a49798634" providerId="ADAL" clId="{45BE543F-C922-4AC5-A47E-9EB4502F1417}" dt="2019-05-26T15:34:25.888" v="221" actId="26606"/>
          <ac:picMkLst>
            <pc:docMk/>
            <pc:sldMk cId="1455443765" sldId="975"/>
            <ac:picMk id="7" creationId="{EC9582EA-B07E-4287-971B-25AB56DBBC22}"/>
          </ac:picMkLst>
        </pc:picChg>
      </pc:sldChg>
      <pc:sldChg chg="addSp delSp modSp add mod setBg">
        <pc:chgData name="Catlett, Camille" userId="ad69fb47-4bb9-4d00-9329-ea1a49798634" providerId="ADAL" clId="{45BE543F-C922-4AC5-A47E-9EB4502F1417}" dt="2019-05-26T15:37:47.396" v="530" actId="1076"/>
        <pc:sldMkLst>
          <pc:docMk/>
          <pc:sldMk cId="2643129047" sldId="976"/>
        </pc:sldMkLst>
        <pc:spChg chg="mod">
          <ac:chgData name="Catlett, Camille" userId="ad69fb47-4bb9-4d00-9329-ea1a49798634" providerId="ADAL" clId="{45BE543F-C922-4AC5-A47E-9EB4502F1417}" dt="2019-05-26T15:37:47.396" v="530" actId="1076"/>
          <ac:spMkLst>
            <pc:docMk/>
            <pc:sldMk cId="2643129047" sldId="976"/>
            <ac:spMk id="2" creationId="{0D78F932-ABF7-4090-A3E4-04FE3351D2E8}"/>
          </ac:spMkLst>
        </pc:spChg>
        <pc:spChg chg="del">
          <ac:chgData name="Catlett, Camille" userId="ad69fb47-4bb9-4d00-9329-ea1a49798634" providerId="ADAL" clId="{45BE543F-C922-4AC5-A47E-9EB4502F1417}" dt="2019-05-26T15:36:41.011" v="407"/>
          <ac:spMkLst>
            <pc:docMk/>
            <pc:sldMk cId="2643129047" sldId="976"/>
            <ac:spMk id="3" creationId="{D41A4C9C-454A-443C-99B0-CA836F9CED52}"/>
          </ac:spMkLst>
        </pc:spChg>
        <pc:spChg chg="add">
          <ac:chgData name="Catlett, Camille" userId="ad69fb47-4bb9-4d00-9329-ea1a49798634" providerId="ADAL" clId="{45BE543F-C922-4AC5-A47E-9EB4502F1417}" dt="2019-05-26T15:37:10.297" v="408" actId="26606"/>
          <ac:spMkLst>
            <pc:docMk/>
            <pc:sldMk cId="2643129047" sldId="976"/>
            <ac:spMk id="9" creationId="{16C5FA50-8D52-4617-AF91-5C7B1C8352F1}"/>
          </ac:spMkLst>
        </pc:spChg>
        <pc:spChg chg="add">
          <ac:chgData name="Catlett, Camille" userId="ad69fb47-4bb9-4d00-9329-ea1a49798634" providerId="ADAL" clId="{45BE543F-C922-4AC5-A47E-9EB4502F1417}" dt="2019-05-26T15:37:10.297" v="408" actId="26606"/>
          <ac:spMkLst>
            <pc:docMk/>
            <pc:sldMk cId="2643129047" sldId="976"/>
            <ac:spMk id="11" creationId="{E223798C-12AD-4B0C-A50C-D676347D67CF}"/>
          </ac:spMkLst>
        </pc:spChg>
        <pc:picChg chg="add mod">
          <ac:chgData name="Catlett, Camille" userId="ad69fb47-4bb9-4d00-9329-ea1a49798634" providerId="ADAL" clId="{45BE543F-C922-4AC5-A47E-9EB4502F1417}" dt="2019-05-26T15:37:10.297" v="408" actId="26606"/>
          <ac:picMkLst>
            <pc:docMk/>
            <pc:sldMk cId="2643129047" sldId="976"/>
            <ac:picMk id="4" creationId="{9AF770E6-6FC8-4951-B3C3-431DEBCA8DE1}"/>
          </ac:picMkLst>
        </pc:picChg>
      </pc:sldChg>
      <pc:sldChg chg="addSp delSp modSp add mod setBg">
        <pc:chgData name="Catlett, Camille" userId="ad69fb47-4bb9-4d00-9329-ea1a49798634" providerId="ADAL" clId="{45BE543F-C922-4AC5-A47E-9EB4502F1417}" dt="2019-05-26T15:48:29.939" v="629" actId="26606"/>
        <pc:sldMkLst>
          <pc:docMk/>
          <pc:sldMk cId="2957883347" sldId="977"/>
        </pc:sldMkLst>
        <pc:spChg chg="mod ord">
          <ac:chgData name="Catlett, Camille" userId="ad69fb47-4bb9-4d00-9329-ea1a49798634" providerId="ADAL" clId="{45BE543F-C922-4AC5-A47E-9EB4502F1417}" dt="2019-05-26T15:48:29.939" v="629" actId="26606"/>
          <ac:spMkLst>
            <pc:docMk/>
            <pc:sldMk cId="2957883347" sldId="977"/>
            <ac:spMk id="2" creationId="{562BCC93-B211-4913-93DA-B60CEFD746A0}"/>
          </ac:spMkLst>
        </pc:spChg>
        <pc:spChg chg="del">
          <ac:chgData name="Catlett, Camille" userId="ad69fb47-4bb9-4d00-9329-ea1a49798634" providerId="ADAL" clId="{45BE543F-C922-4AC5-A47E-9EB4502F1417}" dt="2019-05-26T15:48:24.548" v="628"/>
          <ac:spMkLst>
            <pc:docMk/>
            <pc:sldMk cId="2957883347" sldId="977"/>
            <ac:spMk id="3" creationId="{574E7CDA-36D7-4C1D-A8BA-D08950EA4BBD}"/>
          </ac:spMkLst>
        </pc:spChg>
        <pc:spChg chg="add">
          <ac:chgData name="Catlett, Camille" userId="ad69fb47-4bb9-4d00-9329-ea1a49798634" providerId="ADAL" clId="{45BE543F-C922-4AC5-A47E-9EB4502F1417}" dt="2019-05-26T15:48:29.939" v="629" actId="26606"/>
          <ac:spMkLst>
            <pc:docMk/>
            <pc:sldMk cId="2957883347" sldId="977"/>
            <ac:spMk id="9" creationId="{37C89E4B-3C9F-44B9-8B86-D9E3D112D8EC}"/>
          </ac:spMkLst>
        </pc:spChg>
        <pc:picChg chg="add mod">
          <ac:chgData name="Catlett, Camille" userId="ad69fb47-4bb9-4d00-9329-ea1a49798634" providerId="ADAL" clId="{45BE543F-C922-4AC5-A47E-9EB4502F1417}" dt="2019-05-26T15:48:29.939" v="629" actId="26606"/>
          <ac:picMkLst>
            <pc:docMk/>
            <pc:sldMk cId="2957883347" sldId="977"/>
            <ac:picMk id="4" creationId="{CB9494F5-5CDD-4A14-B9B6-57D5A21D3F24}"/>
          </ac:picMkLst>
        </pc:picChg>
        <pc:cxnChg chg="add">
          <ac:chgData name="Catlett, Camille" userId="ad69fb47-4bb9-4d00-9329-ea1a49798634" providerId="ADAL" clId="{45BE543F-C922-4AC5-A47E-9EB4502F1417}" dt="2019-05-26T15:48:29.939" v="629" actId="26606"/>
          <ac:cxnSpMkLst>
            <pc:docMk/>
            <pc:sldMk cId="2957883347" sldId="977"/>
            <ac:cxnSpMk id="11" creationId="{AA2EAA10-076F-46BD-8F0F-B9A2FB77A85C}"/>
          </ac:cxnSpMkLst>
        </pc:cxnChg>
        <pc:cxnChg chg="add">
          <ac:chgData name="Catlett, Camille" userId="ad69fb47-4bb9-4d00-9329-ea1a49798634" providerId="ADAL" clId="{45BE543F-C922-4AC5-A47E-9EB4502F1417}" dt="2019-05-26T15:48:29.939" v="629" actId="26606"/>
          <ac:cxnSpMkLst>
            <pc:docMk/>
            <pc:sldMk cId="2957883347" sldId="977"/>
            <ac:cxnSpMk id="13" creationId="{D891E407-403B-4764-86C9-33A56D3BCAA3}"/>
          </ac:cxnSpMkLst>
        </pc:cxnChg>
      </pc:sldChg>
      <pc:sldChg chg="addSp delSp modSp add mod setBg modNotesTx">
        <pc:chgData name="Catlett, Camille" userId="ad69fb47-4bb9-4d00-9329-ea1a49798634" providerId="ADAL" clId="{45BE543F-C922-4AC5-A47E-9EB4502F1417}" dt="2019-05-26T15:53:50.064" v="670" actId="6549"/>
        <pc:sldMkLst>
          <pc:docMk/>
          <pc:sldMk cId="1183578650" sldId="978"/>
        </pc:sldMkLst>
        <pc:spChg chg="add del mod">
          <ac:chgData name="Catlett, Camille" userId="ad69fb47-4bb9-4d00-9329-ea1a49798634" providerId="ADAL" clId="{45BE543F-C922-4AC5-A47E-9EB4502F1417}" dt="2019-05-26T15:51:49.661" v="643"/>
          <ac:spMkLst>
            <pc:docMk/>
            <pc:sldMk cId="1183578650" sldId="978"/>
            <ac:spMk id="3" creationId="{0367B7C2-7DD6-412F-9571-7944FEC98951}"/>
          </ac:spMkLst>
        </pc:spChg>
        <pc:spChg chg="add del mod">
          <ac:chgData name="Catlett, Camille" userId="ad69fb47-4bb9-4d00-9329-ea1a49798634" providerId="ADAL" clId="{45BE543F-C922-4AC5-A47E-9EB4502F1417}" dt="2019-05-26T15:53:31.515" v="657"/>
          <ac:spMkLst>
            <pc:docMk/>
            <pc:sldMk cId="1183578650" sldId="978"/>
            <ac:spMk id="5" creationId="{F6D47A22-70D0-424D-AB1C-063D21DBA410}"/>
          </ac:spMkLst>
        </pc:spChg>
        <pc:spChg chg="add">
          <ac:chgData name="Catlett, Camille" userId="ad69fb47-4bb9-4d00-9329-ea1a49798634" providerId="ADAL" clId="{45BE543F-C922-4AC5-A47E-9EB4502F1417}" dt="2019-05-26T15:51:29.894" v="638" actId="26606"/>
          <ac:spMkLst>
            <pc:docMk/>
            <pc:sldMk cId="1183578650" sldId="978"/>
            <ac:spMk id="7" creationId="{32BC26D8-82FB-445E-AA49-62A77D7C1EE0}"/>
          </ac:spMkLst>
        </pc:spChg>
        <pc:spChg chg="add">
          <ac:chgData name="Catlett, Camille" userId="ad69fb47-4bb9-4d00-9329-ea1a49798634" providerId="ADAL" clId="{45BE543F-C922-4AC5-A47E-9EB4502F1417}" dt="2019-05-26T15:53:29.530" v="655"/>
          <ac:spMkLst>
            <pc:docMk/>
            <pc:sldMk cId="1183578650" sldId="978"/>
            <ac:spMk id="8" creationId="{B76AC39B-B4CE-4430-B298-388D75149CCD}"/>
          </ac:spMkLst>
        </pc:spChg>
        <pc:spChg chg="add">
          <ac:chgData name="Catlett, Camille" userId="ad69fb47-4bb9-4d00-9329-ea1a49798634" providerId="ADAL" clId="{45BE543F-C922-4AC5-A47E-9EB4502F1417}" dt="2019-05-26T15:51:29.894" v="638" actId="26606"/>
          <ac:spMkLst>
            <pc:docMk/>
            <pc:sldMk cId="1183578650" sldId="978"/>
            <ac:spMk id="9" creationId="{CB44330D-EA18-4254-AA95-EB49948539B8}"/>
          </ac:spMkLst>
        </pc:spChg>
        <pc:spChg chg="add del">
          <ac:chgData name="Catlett, Camille" userId="ad69fb47-4bb9-4d00-9329-ea1a49798634" providerId="ADAL" clId="{45BE543F-C922-4AC5-A47E-9EB4502F1417}" dt="2019-05-26T15:53:37.891" v="659"/>
          <ac:spMkLst>
            <pc:docMk/>
            <pc:sldMk cId="1183578650" sldId="978"/>
            <ac:spMk id="10" creationId="{6B47AE4E-9D1C-4375-94F0-65BF430C4D95}"/>
          </ac:spMkLst>
        </pc:spChg>
        <pc:spChg chg="add del">
          <ac:chgData name="Catlett, Camille" userId="ad69fb47-4bb9-4d00-9329-ea1a49798634" providerId="ADAL" clId="{45BE543F-C922-4AC5-A47E-9EB4502F1417}" dt="2019-05-26T15:53:47.172" v="669"/>
          <ac:spMkLst>
            <pc:docMk/>
            <pc:sldMk cId="1183578650" sldId="978"/>
            <ac:spMk id="11" creationId="{940FFF99-282E-4BBE-8883-202666F6CDF5}"/>
          </ac:spMkLst>
        </pc:spChg>
        <pc:picChg chg="add mod">
          <ac:chgData name="Catlett, Camille" userId="ad69fb47-4bb9-4d00-9329-ea1a49798634" providerId="ADAL" clId="{45BE543F-C922-4AC5-A47E-9EB4502F1417}" dt="2019-05-26T15:51:29.894" v="638" actId="26606"/>
          <ac:picMkLst>
            <pc:docMk/>
            <pc:sldMk cId="1183578650" sldId="978"/>
            <ac:picMk id="2" creationId="{9A14654B-2AEE-472E-95A2-2DC19F4A78AE}"/>
          </ac:picMkLst>
        </pc:picChg>
        <pc:picChg chg="add del">
          <ac:chgData name="Catlett, Camille" userId="ad69fb47-4bb9-4d00-9329-ea1a49798634" providerId="ADAL" clId="{45BE543F-C922-4AC5-A47E-9EB4502F1417}" dt="2019-05-26T15:51:49.661" v="641"/>
          <ac:picMkLst>
            <pc:docMk/>
            <pc:sldMk cId="1183578650" sldId="978"/>
            <ac:picMk id="4" creationId="{3F2AC21B-D5E9-4FFD-907F-640777D4284C}"/>
          </ac:picMkLst>
        </pc:picChg>
      </pc:sldChg>
      <pc:sldChg chg="addSp modSp add mod setBg">
        <pc:chgData name="Catlett, Camille" userId="ad69fb47-4bb9-4d00-9329-ea1a49798634" providerId="ADAL" clId="{45BE543F-C922-4AC5-A47E-9EB4502F1417}" dt="2019-05-26T16:00:34.260" v="679" actId="404"/>
        <pc:sldMkLst>
          <pc:docMk/>
          <pc:sldMk cId="3619191410" sldId="979"/>
        </pc:sldMkLst>
        <pc:spChg chg="add mod">
          <ac:chgData name="Catlett, Camille" userId="ad69fb47-4bb9-4d00-9329-ea1a49798634" providerId="ADAL" clId="{45BE543F-C922-4AC5-A47E-9EB4502F1417}" dt="2019-05-26T16:00:34.260" v="679" actId="404"/>
          <ac:spMkLst>
            <pc:docMk/>
            <pc:sldMk cId="3619191410" sldId="979"/>
            <ac:spMk id="3" creationId="{89C9B711-EB5A-4718-BB20-D1010A1FA82B}"/>
          </ac:spMkLst>
        </pc:spChg>
        <pc:spChg chg="add">
          <ac:chgData name="Catlett, Camille" userId="ad69fb47-4bb9-4d00-9329-ea1a49798634" providerId="ADAL" clId="{45BE543F-C922-4AC5-A47E-9EB4502F1417}" dt="2019-05-26T16:00:01.195" v="675" actId="26606"/>
          <ac:spMkLst>
            <pc:docMk/>
            <pc:sldMk cId="3619191410" sldId="979"/>
            <ac:spMk id="7" creationId="{32BC26D8-82FB-445E-AA49-62A77D7C1EE0}"/>
          </ac:spMkLst>
        </pc:spChg>
        <pc:spChg chg="add">
          <ac:chgData name="Catlett, Camille" userId="ad69fb47-4bb9-4d00-9329-ea1a49798634" providerId="ADAL" clId="{45BE543F-C922-4AC5-A47E-9EB4502F1417}" dt="2019-05-26T16:00:01.195" v="675" actId="26606"/>
          <ac:spMkLst>
            <pc:docMk/>
            <pc:sldMk cId="3619191410" sldId="979"/>
            <ac:spMk id="9" creationId="{CB44330D-EA18-4254-AA95-EB49948539B8}"/>
          </ac:spMkLst>
        </pc:spChg>
        <pc:picChg chg="add mod">
          <ac:chgData name="Catlett, Camille" userId="ad69fb47-4bb9-4d00-9329-ea1a49798634" providerId="ADAL" clId="{45BE543F-C922-4AC5-A47E-9EB4502F1417}" dt="2019-05-26T16:00:01.195" v="675" actId="26606"/>
          <ac:picMkLst>
            <pc:docMk/>
            <pc:sldMk cId="3619191410" sldId="979"/>
            <ac:picMk id="2" creationId="{746B00FA-F370-463D-9524-724A31E424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962E1-D467-44DA-A15E-9B32252AA371}" type="datetimeFigureOut">
              <a:rPr lang="en-US" smtClean="0"/>
              <a:t>5/26/2019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23D6CE-89BF-4240-B264-53F0BAFE3E4A}" type="slidenum">
              <a:rPr lang="en-US" smtClean="0"/>
              <a:t>‹#›</a:t>
            </a:fld>
            <a:endParaRPr lang="en-US"/>
          </a:p>
        </p:txBody>
      </p:sp>
    </p:spTree>
    <p:extLst>
      <p:ext uri="{BB962C8B-B14F-4D97-AF65-F5344CB8AC3E}">
        <p14:creationId xmlns:p14="http://schemas.microsoft.com/office/powerpoint/2010/main" val="28812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eyc.org/resources/position-statements/equity-draf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77/109625061559332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ediatrics.aappublications.org/content/142/3/e20182058.ful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CKUfraBmjy8"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easternct.edu/cec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hild-encyclopedia.com/peer-relations/introduction/playing-others-importan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aisingchildren.net.au/toddlers/connecting-communicating/communicating/talking-play-toddle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hildrensmuseums.org/images/MCMResearchSummary.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1y8sb8igg2f8e.cloudfront.net/documents/Culturally_Responsive_Teaching_2019-03-28_130012.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magineeducation.com.au/files/CHCECE018022/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1y8sb8igg2f8e.cloudfront.net/documents/Culturally_Responsive_Teaching_2019-03-28_130012.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V0mCy9asVk0&amp;list=PLJdq3OzEoR1gL79_6UoiMrleB1_jwzQaw&amp;index=1"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73/pnas.180750411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eyc.org/resources/pubs/yc/mar2018/promoting-social-and-emotional-health#activit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outhernearlychildhood.org/upload/pdf/DeMeulenaere_43_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177/027112141455443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courageplay.com/open-ended-pla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arch.proquest.com/docview/228485799?pq-origsite=gschola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DRAFT NAEYC Position Statement: Advancing Equity in Early Childhood Education </a:t>
            </a:r>
          </a:p>
          <a:p>
            <a:r>
              <a:rPr lang="en-US" i="1" dirty="0"/>
              <a:t>Although equity and diversity are referenced in our NAEYS’S core values and beliefs, they have never had a separate position statement focused solely on these issues. Based on multiple drafts and significant feedback, this final draft is currently circulating for input to guide NAEYC’s work to ensure high-quality early learning for all young children. </a:t>
            </a:r>
            <a:r>
              <a:rPr lang="en-US" dirty="0"/>
              <a:t>Source: </a:t>
            </a:r>
            <a:r>
              <a:rPr lang="en-US" b="1" dirty="0">
                <a:hlinkClick r:id="rId3"/>
              </a:rPr>
              <a:t>https://www.naeyc.org/resources/position-statements/equity-draft</a:t>
            </a:r>
            <a:r>
              <a:rPr lang="en-US" b="1" dirty="0"/>
              <a:t> </a:t>
            </a:r>
            <a:br>
              <a:rPr lang="en-US" dirty="0"/>
            </a:br>
            <a:endParaRPr lang="en-US" dirty="0"/>
          </a:p>
        </p:txBody>
      </p:sp>
      <p:sp>
        <p:nvSpPr>
          <p:cNvPr id="4" name="Slide Number Placeholder 3"/>
          <p:cNvSpPr>
            <a:spLocks noGrp="1"/>
          </p:cNvSpPr>
          <p:nvPr>
            <p:ph type="sldNum" sz="quarter" idx="5"/>
          </p:nvPr>
        </p:nvSpPr>
        <p:spPr/>
        <p:txBody>
          <a:bodyPr/>
          <a:lstStyle/>
          <a:p>
            <a:fld id="{03DF2368-214C-4C7C-82AE-A3CB5D7974F4}" type="slidenum">
              <a:rPr lang="en-US" smtClean="0"/>
              <a:t>5</a:t>
            </a:fld>
            <a:endParaRPr lang="en-US"/>
          </a:p>
        </p:txBody>
      </p:sp>
    </p:spTree>
    <p:extLst>
      <p:ext uri="{BB962C8B-B14F-4D97-AF65-F5344CB8AC3E}">
        <p14:creationId xmlns:p14="http://schemas.microsoft.com/office/powerpoint/2010/main" val="2159056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Erwin, E. J., Robinson, K. A., McGrath, G. S., &amp; Harney, C. J. (2015, July). “Its like breathing in blue skies and breathing out storm clouds”: Mindfulness practices in early childhood. Young Exceptional Children, 20(2), 69-85. </a:t>
            </a:r>
            <a:r>
              <a:rPr lang="en-US" sz="1200" kern="1200" dirty="0">
                <a:solidFill>
                  <a:schemeClr val="tx1"/>
                </a:solidFill>
                <a:effectLst/>
                <a:latin typeface="+mn-lt"/>
                <a:ea typeface="+mn-ea"/>
                <a:cs typeface="+mn-cs"/>
                <a:hlinkClick r:id="rId3"/>
              </a:rPr>
              <a:t>https://doi.org/10.1177/1096250615593326</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17</a:t>
            </a:fld>
            <a:endParaRPr lang="en-US"/>
          </a:p>
        </p:txBody>
      </p:sp>
    </p:spTree>
    <p:extLst>
      <p:ext uri="{BB962C8B-B14F-4D97-AF65-F5344CB8AC3E}">
        <p14:creationId xmlns:p14="http://schemas.microsoft.com/office/powerpoint/2010/main" val="111498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Yogman</a:t>
            </a:r>
            <a:r>
              <a:rPr lang="en-US" sz="1200" kern="1200" dirty="0">
                <a:solidFill>
                  <a:schemeClr val="tx1"/>
                </a:solidFill>
                <a:effectLst/>
                <a:latin typeface="+mn-lt"/>
                <a:ea typeface="+mn-ea"/>
                <a:cs typeface="+mn-cs"/>
              </a:rPr>
              <a:t>, M., Garner, A., Hutchinson, J., Hirsh-</a:t>
            </a:r>
            <a:r>
              <a:rPr lang="en-US" sz="1200" kern="1200" dirty="0" err="1">
                <a:solidFill>
                  <a:schemeClr val="tx1"/>
                </a:solidFill>
                <a:effectLst/>
                <a:latin typeface="+mn-lt"/>
                <a:ea typeface="+mn-ea"/>
                <a:cs typeface="+mn-cs"/>
              </a:rPr>
              <a:t>Pasek</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Golinkoff</a:t>
            </a:r>
            <a:r>
              <a:rPr lang="en-US" sz="1200" kern="1200" dirty="0">
                <a:solidFill>
                  <a:schemeClr val="tx1"/>
                </a:solidFill>
                <a:effectLst/>
                <a:latin typeface="+mn-lt"/>
                <a:ea typeface="+mn-ea"/>
                <a:cs typeface="+mn-cs"/>
              </a:rPr>
              <a:t>, R. M., &amp; Committee on Psychosocial Aspects of Child and Family Health. (2018). </a:t>
            </a:r>
            <a:r>
              <a:rPr lang="en-US" sz="1200" b="1" kern="1200" dirty="0">
                <a:solidFill>
                  <a:schemeClr val="tx1"/>
                </a:solidFill>
                <a:effectLst/>
                <a:latin typeface="+mn-lt"/>
                <a:ea typeface="+mn-ea"/>
                <a:cs typeface="+mn-cs"/>
              </a:rPr>
              <a:t>The power of play: A pediatric role in enhancing development in young children.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Pediatrics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142</a:t>
            </a:r>
            <a:r>
              <a:rPr lang="en-US" sz="1200" kern="1200" dirty="0">
                <a:solidFill>
                  <a:schemeClr val="tx1"/>
                </a:solidFill>
                <a:effectLst/>
                <a:latin typeface="+mn-lt"/>
                <a:ea typeface="+mn-ea"/>
                <a:cs typeface="+mn-cs"/>
              </a:rPr>
              <a:t>(3), e20182058. </a:t>
            </a:r>
            <a:r>
              <a:rPr lang="en-US" sz="1200" b="1" u="none" strike="noStrike" kern="1200" dirty="0">
                <a:solidFill>
                  <a:schemeClr val="tx1"/>
                </a:solidFill>
                <a:effectLst/>
                <a:latin typeface="+mn-lt"/>
                <a:ea typeface="+mn-ea"/>
                <a:cs typeface="+mn-cs"/>
                <a:hlinkClick r:id="rId3"/>
              </a:rPr>
              <a:t>https://pediatrics.aappublications.org/content/142/3/e20182058.full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18</a:t>
            </a:fld>
            <a:endParaRPr lang="en-US"/>
          </a:p>
        </p:txBody>
      </p:sp>
    </p:spTree>
    <p:extLst>
      <p:ext uri="{BB962C8B-B14F-4D97-AF65-F5344CB8AC3E}">
        <p14:creationId xmlns:p14="http://schemas.microsoft.com/office/powerpoint/2010/main" val="312076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chew or not to chew</a:t>
            </a:r>
          </a:p>
        </p:txBody>
      </p:sp>
      <p:sp>
        <p:nvSpPr>
          <p:cNvPr id="4" name="Slide Number Placeholder 3"/>
          <p:cNvSpPr>
            <a:spLocks noGrp="1"/>
          </p:cNvSpPr>
          <p:nvPr>
            <p:ph type="sldNum" sz="quarter" idx="5"/>
          </p:nvPr>
        </p:nvSpPr>
        <p:spPr/>
        <p:txBody>
          <a:bodyPr/>
          <a:lstStyle/>
          <a:p>
            <a:fld id="{F223D6CE-89BF-4240-B264-53F0BAFE3E4A}" type="slidenum">
              <a:rPr lang="en-US" smtClean="0"/>
              <a:t>19</a:t>
            </a:fld>
            <a:endParaRPr lang="en-US"/>
          </a:p>
        </p:txBody>
      </p:sp>
    </p:spTree>
    <p:extLst>
      <p:ext uri="{BB962C8B-B14F-4D97-AF65-F5344CB8AC3E}">
        <p14:creationId xmlns:p14="http://schemas.microsoft.com/office/powerpoint/2010/main" val="3542309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Center of Early Childhood Education at Eastern Connecticut University (website) </a:t>
            </a:r>
            <a:r>
              <a:rPr lang="en-US" u="sng" dirty="0">
                <a:hlinkClick r:id="rId3"/>
              </a:rPr>
              <a:t>https://www.youtube.com/watch?v=CKUfraBmjy8</a:t>
            </a:r>
            <a:r>
              <a:rPr lang="en-US" u="sng" dirty="0"/>
              <a:t> </a:t>
            </a:r>
            <a:endParaRPr lang="en-US" dirty="0"/>
          </a:p>
          <a:p>
            <a:r>
              <a:rPr lang="en-US" u="sng" dirty="0">
                <a:hlinkClick r:id="rId4"/>
              </a:rPr>
              <a:t>http://www.easternct.edu/cece/</a:t>
            </a:r>
            <a:endParaRPr lang="en-US" dirty="0"/>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23</a:t>
            </a:fld>
            <a:endParaRPr lang="en-US"/>
          </a:p>
        </p:txBody>
      </p:sp>
    </p:spTree>
    <p:extLst>
      <p:ext uri="{BB962C8B-B14F-4D97-AF65-F5344CB8AC3E}">
        <p14:creationId xmlns:p14="http://schemas.microsoft.com/office/powerpoint/2010/main" val="421216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Encyclopedia on Early Childhood Development  http://www.child-encyclopedia.com/ </a:t>
            </a:r>
            <a:endParaRPr lang="en-US" dirty="0"/>
          </a:p>
          <a:p>
            <a:r>
              <a:rPr lang="en-US" u="sng" dirty="0">
                <a:hlinkClick r:id="rId3"/>
              </a:rPr>
              <a:t>http://www.child-encyclopedia.com/peer-relations/introduction/playing-others-important</a:t>
            </a:r>
            <a:endParaRPr lang="en-US" dirty="0"/>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25</a:t>
            </a:fld>
            <a:endParaRPr lang="en-US"/>
          </a:p>
        </p:txBody>
      </p:sp>
    </p:spTree>
    <p:extLst>
      <p:ext uri="{BB962C8B-B14F-4D97-AF65-F5344CB8AC3E}">
        <p14:creationId xmlns:p14="http://schemas.microsoft.com/office/powerpoint/2010/main" val="25030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26</a:t>
            </a:fld>
            <a:endParaRPr lang="en-US"/>
          </a:p>
        </p:txBody>
      </p:sp>
    </p:spTree>
    <p:extLst>
      <p:ext uri="{BB962C8B-B14F-4D97-AF65-F5344CB8AC3E}">
        <p14:creationId xmlns:p14="http://schemas.microsoft.com/office/powerpoint/2010/main" val="3538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Australian Parenting Website https://raisingchildren.net.au/ </a:t>
            </a:r>
            <a:endParaRPr lang="en-US" dirty="0"/>
          </a:p>
          <a:p>
            <a:r>
              <a:rPr lang="en-US" b="1" dirty="0"/>
              <a:t>A website with amazing parenting resources supported by the Australian Government. </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27</a:t>
            </a:fld>
            <a:endParaRPr lang="en-US"/>
          </a:p>
        </p:txBody>
      </p:sp>
    </p:spTree>
    <p:extLst>
      <p:ext uri="{BB962C8B-B14F-4D97-AF65-F5344CB8AC3E}">
        <p14:creationId xmlns:p14="http://schemas.microsoft.com/office/powerpoint/2010/main" val="152297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hlinkClick r:id="rId3"/>
              </a:rPr>
              <a:t>https://raisingchildren.net.au/toddlers/connecting-communicating/communicating/talking-play-toddlers</a:t>
            </a:r>
            <a:endParaRPr lang="en-US" dirty="0"/>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28</a:t>
            </a:fld>
            <a:endParaRPr lang="en-US"/>
          </a:p>
        </p:txBody>
      </p:sp>
    </p:spTree>
    <p:extLst>
      <p:ext uri="{BB962C8B-B14F-4D97-AF65-F5344CB8AC3E}">
        <p14:creationId xmlns:p14="http://schemas.microsoft.com/office/powerpoint/2010/main" val="345792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Power of Play</a:t>
            </a:r>
            <a:endParaRPr lang="en-US" dirty="0"/>
          </a:p>
          <a:p>
            <a:r>
              <a:rPr lang="en-US" dirty="0"/>
              <a:t>Comprehensive research summary on play and learning from the Minnesota Children’s Museum with a really nice section on the social and emotional benefits of play.</a:t>
            </a:r>
          </a:p>
          <a:p>
            <a:r>
              <a:rPr lang="en-US" dirty="0"/>
              <a:t>White, R. E. (2012). The power of play: A research summary on play and learning. </a:t>
            </a:r>
            <a:r>
              <a:rPr lang="en-US" i="1" dirty="0"/>
              <a:t>Rochester: Minnesota Children's Museum</a:t>
            </a:r>
            <a:r>
              <a:rPr lang="en-US" dirty="0"/>
              <a:t>. </a:t>
            </a:r>
            <a:r>
              <a:rPr lang="en-US" u="sng" dirty="0">
                <a:hlinkClick r:id="rId3"/>
              </a:rPr>
              <a:t>https://www.childrensmuseums.org/images/MCMResearchSummary.pdf</a:t>
            </a:r>
            <a:endParaRPr lang="en-US" dirty="0"/>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29</a:t>
            </a:fld>
            <a:endParaRPr lang="en-US"/>
          </a:p>
        </p:txBody>
      </p:sp>
    </p:spTree>
    <p:extLst>
      <p:ext uri="{BB962C8B-B14F-4D97-AF65-F5344CB8AC3E}">
        <p14:creationId xmlns:p14="http://schemas.microsoft.com/office/powerpoint/2010/main" val="3140359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02" indent="-291616" eaLnBrk="0" hangingPunct="0">
              <a:defRPr>
                <a:solidFill>
                  <a:schemeClr val="tx1"/>
                </a:solidFill>
                <a:latin typeface="Arial" pitchFamily="34" charset="0"/>
              </a:defRPr>
            </a:lvl2pPr>
            <a:lvl3pPr marL="1166464" indent="-233292" eaLnBrk="0" hangingPunct="0">
              <a:defRPr>
                <a:solidFill>
                  <a:schemeClr val="tx1"/>
                </a:solidFill>
                <a:latin typeface="Arial" pitchFamily="34" charset="0"/>
              </a:defRPr>
            </a:lvl3pPr>
            <a:lvl4pPr marL="1633050" indent="-233292" eaLnBrk="0" hangingPunct="0">
              <a:defRPr>
                <a:solidFill>
                  <a:schemeClr val="tx1"/>
                </a:solidFill>
                <a:latin typeface="Arial" pitchFamily="34" charset="0"/>
              </a:defRPr>
            </a:lvl4pPr>
            <a:lvl5pPr marL="2099636" indent="-233292" eaLnBrk="0" hangingPunct="0">
              <a:defRPr>
                <a:solidFill>
                  <a:schemeClr val="tx1"/>
                </a:solidFill>
                <a:latin typeface="Arial" pitchFamily="34" charset="0"/>
              </a:defRPr>
            </a:lvl5pPr>
            <a:lvl6pPr marL="2566221" indent="-233292" eaLnBrk="0" fontAlgn="base" hangingPunct="0">
              <a:spcBef>
                <a:spcPct val="0"/>
              </a:spcBef>
              <a:spcAft>
                <a:spcPct val="0"/>
              </a:spcAft>
              <a:defRPr>
                <a:solidFill>
                  <a:schemeClr val="tx1"/>
                </a:solidFill>
                <a:latin typeface="Arial" pitchFamily="34" charset="0"/>
              </a:defRPr>
            </a:lvl6pPr>
            <a:lvl7pPr marL="3032806" indent="-233292" eaLnBrk="0" fontAlgn="base" hangingPunct="0">
              <a:spcBef>
                <a:spcPct val="0"/>
              </a:spcBef>
              <a:spcAft>
                <a:spcPct val="0"/>
              </a:spcAft>
              <a:defRPr>
                <a:solidFill>
                  <a:schemeClr val="tx1"/>
                </a:solidFill>
                <a:latin typeface="Arial" pitchFamily="34" charset="0"/>
              </a:defRPr>
            </a:lvl7pPr>
            <a:lvl8pPr marL="3499392" indent="-233292" eaLnBrk="0" fontAlgn="base" hangingPunct="0">
              <a:spcBef>
                <a:spcPct val="0"/>
              </a:spcBef>
              <a:spcAft>
                <a:spcPct val="0"/>
              </a:spcAft>
              <a:defRPr>
                <a:solidFill>
                  <a:schemeClr val="tx1"/>
                </a:solidFill>
                <a:latin typeface="Arial" pitchFamily="34" charset="0"/>
              </a:defRPr>
            </a:lvl8pPr>
            <a:lvl9pPr marL="3965978" indent="-23329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205B194-D429-43E5-973D-3DF8624A329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6803" name="Rectangle 7"/>
          <p:cNvSpPr txBox="1">
            <a:spLocks noGrp="1" noChangeArrowheads="1"/>
          </p:cNvSpPr>
          <p:nvPr/>
        </p:nvSpPr>
        <p:spPr bwMode="auto">
          <a:xfrm>
            <a:off x="3979757" y="8843645"/>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6644" rIns="93290" bIns="4664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E0D2A869-D7B5-426D-8EFB-5E847AAED978}" type="slidenum">
              <a:rPr kumimoji="0" 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rPr>
              <a:pPr marL="0" marR="0" lvl="0" indent="0" algn="r" defTabSz="457200" rtl="0" eaLnBrk="0" fontAlgn="auto" latinLnBrk="0" hangingPunct="0">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endParaRPr>
          </a:p>
        </p:txBody>
      </p:sp>
      <p:sp>
        <p:nvSpPr>
          <p:cNvPr id="76804" name="Rectangle 2"/>
          <p:cNvSpPr>
            <a:spLocks noGrp="1" noRot="1" noChangeAspect="1" noChangeArrowheads="1" noTextEdit="1"/>
          </p:cNvSpPr>
          <p:nvPr>
            <p:ph type="sldImg"/>
          </p:nvPr>
        </p:nvSpPr>
        <p:spPr>
          <a:xfrm>
            <a:off x="1187450" y="698500"/>
            <a:ext cx="4654550" cy="3490913"/>
          </a:xfrm>
          <a:ln/>
        </p:spPr>
      </p:sp>
      <p:sp>
        <p:nvSpPr>
          <p:cNvPr id="76805" name="Rectangle 3"/>
          <p:cNvSpPr>
            <a:spLocks noGrp="1" noChangeArrowheads="1"/>
          </p:cNvSpPr>
          <p:nvPr>
            <p:ph type="body" idx="1"/>
          </p:nvPr>
        </p:nvSpPr>
        <p:spPr>
          <a:xfrm>
            <a:off x="936414" y="442182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6644" rIns="93290" bIns="4664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Culturally Responsive Teaching  </a:t>
            </a:r>
            <a:r>
              <a:rPr lang="en-US" sz="1200" b="1" dirty="0">
                <a:latin typeface="Rockwell" panose="02060603020205020403" pitchFamily="18" charset="0"/>
                <a:hlinkClick r:id="rId3">
                  <a:extLst>
                    <a:ext uri="{A12FA001-AC4F-418D-AE19-62706E023703}">
                      <ahyp:hlinkClr xmlns:ahyp="http://schemas.microsoft.com/office/drawing/2018/hyperlinkcolor" val="tx"/>
                    </a:ext>
                  </a:extLst>
                </a:hlinkClick>
              </a:rPr>
              <a:t>https://d1y8sb8igg2f8e.cloudfront.net/documents/Culturally_Responsive_Teaching_2019-03-28_130012.pdf</a:t>
            </a:r>
            <a:r>
              <a:rPr lang="en-US" sz="1200" b="1" dirty="0">
                <a:latin typeface="Rockwell" panose="02060603020205020403" pitchFamily="18" charset="0"/>
              </a:rPr>
              <a:t>   </a:t>
            </a:r>
          </a:p>
          <a:p>
            <a:endParaRPr lang="en-US" dirty="0"/>
          </a:p>
        </p:txBody>
      </p:sp>
    </p:spTree>
    <p:extLst>
      <p:ext uri="{BB962C8B-B14F-4D97-AF65-F5344CB8AC3E}">
        <p14:creationId xmlns:p14="http://schemas.microsoft.com/office/powerpoint/2010/main" val="164577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“Research provides more and more evidence of the positive effects that well-developed play has on various areas of child development such as social skills, emerging mathematical ability, mastery of literacy concepts, and self-regulation.” </a:t>
            </a:r>
            <a:r>
              <a:rPr lang="en-US" sz="1200" kern="1200" dirty="0">
                <a:solidFill>
                  <a:schemeClr val="tx1"/>
                </a:solidFill>
                <a:effectLst/>
                <a:latin typeface="+mn-lt"/>
                <a:ea typeface="+mn-ea"/>
                <a:cs typeface="+mn-cs"/>
              </a:rPr>
              <a:t>(p. 29)</a:t>
            </a:r>
          </a:p>
          <a:p>
            <a:pPr fontAlgn="base"/>
            <a:r>
              <a:rPr lang="en-US" sz="1200" kern="1200" dirty="0">
                <a:solidFill>
                  <a:schemeClr val="tx1"/>
                </a:solidFill>
                <a:effectLst/>
                <a:latin typeface="+mn-lt"/>
                <a:ea typeface="+mn-ea"/>
                <a:cs typeface="+mn-cs"/>
              </a:rPr>
              <a:t>Leong, D. J., &amp; </a:t>
            </a:r>
            <a:r>
              <a:rPr lang="en-US" sz="1200" kern="1200" dirty="0" err="1">
                <a:solidFill>
                  <a:schemeClr val="tx1"/>
                </a:solidFill>
                <a:effectLst/>
                <a:latin typeface="+mn-lt"/>
                <a:ea typeface="+mn-ea"/>
                <a:cs typeface="+mn-cs"/>
              </a:rPr>
              <a:t>Bodrova</a:t>
            </a:r>
            <a:r>
              <a:rPr lang="en-US" sz="1200" kern="1200" dirty="0">
                <a:solidFill>
                  <a:schemeClr val="tx1"/>
                </a:solidFill>
                <a:effectLst/>
                <a:latin typeface="+mn-lt"/>
                <a:ea typeface="+mn-ea"/>
                <a:cs typeface="+mn-cs"/>
              </a:rPr>
              <a:t>, E. (2012). Assessing and scaffolding make-believe play. </a:t>
            </a:r>
            <a:r>
              <a:rPr lang="en-US" sz="1200" i="1" kern="1200" dirty="0">
                <a:solidFill>
                  <a:schemeClr val="tx1"/>
                </a:solidFill>
                <a:effectLst/>
                <a:latin typeface="+mn-lt"/>
                <a:ea typeface="+mn-ea"/>
                <a:cs typeface="+mn-cs"/>
              </a:rPr>
              <a:t>Young Children, 29</a:t>
            </a:r>
            <a:r>
              <a:rPr lang="en-US" sz="1200" kern="1200" dirty="0">
                <a:solidFill>
                  <a:schemeClr val="tx1"/>
                </a:solidFill>
                <a:effectLst/>
                <a:latin typeface="+mn-lt"/>
                <a:ea typeface="+mn-ea"/>
                <a:cs typeface="+mn-cs"/>
              </a:rPr>
              <a:t>, 28-34. </a:t>
            </a:r>
            <a:r>
              <a:rPr lang="en-US" sz="1200" b="1" u="none" strike="noStrike" kern="1200" dirty="0">
                <a:solidFill>
                  <a:schemeClr val="tx1"/>
                </a:solidFill>
                <a:effectLst/>
                <a:latin typeface="+mn-lt"/>
                <a:ea typeface="+mn-ea"/>
                <a:cs typeface="+mn-cs"/>
                <a:hlinkClick r:id="rId3"/>
              </a:rPr>
              <a:t>http://www.imagineeducation.com.au/files/CHCECE018022/1.pdf</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9</a:t>
            </a:fld>
            <a:endParaRPr lang="en-US"/>
          </a:p>
        </p:txBody>
      </p:sp>
    </p:spTree>
    <p:extLst>
      <p:ext uri="{BB962C8B-B14F-4D97-AF65-F5344CB8AC3E}">
        <p14:creationId xmlns:p14="http://schemas.microsoft.com/office/powerpoint/2010/main" val="351353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02" indent="-291616" eaLnBrk="0" hangingPunct="0">
              <a:defRPr>
                <a:solidFill>
                  <a:schemeClr val="tx1"/>
                </a:solidFill>
                <a:latin typeface="Arial" pitchFamily="34" charset="0"/>
              </a:defRPr>
            </a:lvl2pPr>
            <a:lvl3pPr marL="1166464" indent="-233292" eaLnBrk="0" hangingPunct="0">
              <a:defRPr>
                <a:solidFill>
                  <a:schemeClr val="tx1"/>
                </a:solidFill>
                <a:latin typeface="Arial" pitchFamily="34" charset="0"/>
              </a:defRPr>
            </a:lvl3pPr>
            <a:lvl4pPr marL="1633050" indent="-233292" eaLnBrk="0" hangingPunct="0">
              <a:defRPr>
                <a:solidFill>
                  <a:schemeClr val="tx1"/>
                </a:solidFill>
                <a:latin typeface="Arial" pitchFamily="34" charset="0"/>
              </a:defRPr>
            </a:lvl4pPr>
            <a:lvl5pPr marL="2099636" indent="-233292" eaLnBrk="0" hangingPunct="0">
              <a:defRPr>
                <a:solidFill>
                  <a:schemeClr val="tx1"/>
                </a:solidFill>
                <a:latin typeface="Arial" pitchFamily="34" charset="0"/>
              </a:defRPr>
            </a:lvl5pPr>
            <a:lvl6pPr marL="2566221" indent="-233292" eaLnBrk="0" fontAlgn="base" hangingPunct="0">
              <a:spcBef>
                <a:spcPct val="0"/>
              </a:spcBef>
              <a:spcAft>
                <a:spcPct val="0"/>
              </a:spcAft>
              <a:defRPr>
                <a:solidFill>
                  <a:schemeClr val="tx1"/>
                </a:solidFill>
                <a:latin typeface="Arial" pitchFamily="34" charset="0"/>
              </a:defRPr>
            </a:lvl6pPr>
            <a:lvl7pPr marL="3032806" indent="-233292" eaLnBrk="0" fontAlgn="base" hangingPunct="0">
              <a:spcBef>
                <a:spcPct val="0"/>
              </a:spcBef>
              <a:spcAft>
                <a:spcPct val="0"/>
              </a:spcAft>
              <a:defRPr>
                <a:solidFill>
                  <a:schemeClr val="tx1"/>
                </a:solidFill>
                <a:latin typeface="Arial" pitchFamily="34" charset="0"/>
              </a:defRPr>
            </a:lvl7pPr>
            <a:lvl8pPr marL="3499392" indent="-233292" eaLnBrk="0" fontAlgn="base" hangingPunct="0">
              <a:spcBef>
                <a:spcPct val="0"/>
              </a:spcBef>
              <a:spcAft>
                <a:spcPct val="0"/>
              </a:spcAft>
              <a:defRPr>
                <a:solidFill>
                  <a:schemeClr val="tx1"/>
                </a:solidFill>
                <a:latin typeface="Arial" pitchFamily="34" charset="0"/>
              </a:defRPr>
            </a:lvl8pPr>
            <a:lvl9pPr marL="3965978" indent="-233292"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205B194-D429-43E5-973D-3DF8624A329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6803" name="Rectangle 7"/>
          <p:cNvSpPr txBox="1">
            <a:spLocks noGrp="1" noChangeArrowheads="1"/>
          </p:cNvSpPr>
          <p:nvPr/>
        </p:nvSpPr>
        <p:spPr bwMode="auto">
          <a:xfrm>
            <a:off x="3979757" y="8843645"/>
            <a:ext cx="304334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6644" rIns="93290" bIns="46644"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E0D2A869-D7B5-426D-8EFB-5E847AAED978}" type="slidenum">
              <a:rPr kumimoji="0" 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rPr>
              <a:pPr marL="0" marR="0" lvl="0" indent="0" algn="r" defTabSz="457200" rtl="0" eaLnBrk="0" fontAlgn="auto" latinLnBrk="0" hangingPunct="0">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Calibri" pitchFamily="34" charset="0"/>
              <a:ea typeface="ＭＳ Ｐゴシック" pitchFamily="34" charset="-128"/>
              <a:cs typeface="Arial" pitchFamily="34" charset="0"/>
            </a:endParaRPr>
          </a:p>
        </p:txBody>
      </p:sp>
      <p:sp>
        <p:nvSpPr>
          <p:cNvPr id="76804" name="Rectangle 2"/>
          <p:cNvSpPr>
            <a:spLocks noGrp="1" noRot="1" noChangeAspect="1" noChangeArrowheads="1" noTextEdit="1"/>
          </p:cNvSpPr>
          <p:nvPr>
            <p:ph type="sldImg"/>
          </p:nvPr>
        </p:nvSpPr>
        <p:spPr>
          <a:xfrm>
            <a:off x="1187450" y="698500"/>
            <a:ext cx="4654550" cy="3490913"/>
          </a:xfrm>
          <a:ln/>
        </p:spPr>
      </p:sp>
      <p:sp>
        <p:nvSpPr>
          <p:cNvPr id="76805" name="Rectangle 3"/>
          <p:cNvSpPr>
            <a:spLocks noGrp="1" noChangeArrowheads="1"/>
          </p:cNvSpPr>
          <p:nvPr>
            <p:ph type="body" idx="1"/>
          </p:nvPr>
        </p:nvSpPr>
        <p:spPr>
          <a:xfrm>
            <a:off x="936414" y="4421823"/>
            <a:ext cx="5150273" cy="4189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0" tIns="46644" rIns="93290" bIns="4664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Culturally Responsive Teaching  </a:t>
            </a:r>
            <a:r>
              <a:rPr lang="en-US" sz="1200" b="1" dirty="0">
                <a:latin typeface="Rockwell" panose="02060603020205020403" pitchFamily="18" charset="0"/>
                <a:hlinkClick r:id="rId3">
                  <a:extLst>
                    <a:ext uri="{A12FA001-AC4F-418D-AE19-62706E023703}">
                      <ahyp:hlinkClr xmlns:ahyp="http://schemas.microsoft.com/office/drawing/2018/hyperlinkcolor" val="tx"/>
                    </a:ext>
                  </a:extLst>
                </a:hlinkClick>
              </a:rPr>
              <a:t>https://d1y8sb8igg2f8e.cloudfront.net/documents/Culturally_Responsive_Teaching_2019-03-28_130012.pdf</a:t>
            </a:r>
            <a:r>
              <a:rPr lang="en-US" sz="1200" b="1" dirty="0">
                <a:latin typeface="Rockwell" panose="02060603020205020403" pitchFamily="18" charset="0"/>
              </a:rPr>
              <a:t>   </a:t>
            </a:r>
          </a:p>
          <a:p>
            <a:endParaRPr lang="en-US" dirty="0"/>
          </a:p>
          <a:p>
            <a:endParaRPr lang="en-US" dirty="0"/>
          </a:p>
        </p:txBody>
      </p:sp>
    </p:spTree>
    <p:extLst>
      <p:ext uri="{BB962C8B-B14F-4D97-AF65-F5344CB8AC3E}">
        <p14:creationId xmlns:p14="http://schemas.microsoft.com/office/powerpoint/2010/main" val="3201206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Opal School Children on Play and Learning </a:t>
            </a:r>
            <a:r>
              <a:rPr lang="en-US" sz="1200" b="1" u="none" strike="noStrike" kern="1200" dirty="0">
                <a:solidFill>
                  <a:schemeClr val="tx1"/>
                </a:solidFill>
                <a:effectLst/>
                <a:latin typeface="+mn-lt"/>
                <a:ea typeface="+mn-ea"/>
                <a:cs typeface="+mn-cs"/>
                <a:hlinkClick r:id="rId3"/>
              </a:rPr>
              <a:t>https://www.youtube.com/watch?v=V0mCy9asVk0&amp;list=PLJdq3OzEoR1gL79_6UoiMrleB1_jwzQaw&amp;index=1</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34</a:t>
            </a:fld>
            <a:endParaRPr lang="en-US"/>
          </a:p>
        </p:txBody>
      </p:sp>
    </p:spTree>
    <p:extLst>
      <p:ext uri="{BB962C8B-B14F-4D97-AF65-F5344CB8AC3E}">
        <p14:creationId xmlns:p14="http://schemas.microsoft.com/office/powerpoint/2010/main" val="17636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Engemann</a:t>
            </a:r>
            <a:r>
              <a:rPr lang="en-US" sz="1200" kern="1200" dirty="0">
                <a:solidFill>
                  <a:schemeClr val="tx1"/>
                </a:solidFill>
                <a:effectLst/>
                <a:latin typeface="+mn-lt"/>
                <a:ea typeface="+mn-ea"/>
                <a:cs typeface="+mn-cs"/>
              </a:rPr>
              <a:t>, K., Pedersen, C. B., </a:t>
            </a:r>
            <a:r>
              <a:rPr lang="en-US" sz="1200" kern="1200" dirty="0" err="1">
                <a:solidFill>
                  <a:schemeClr val="tx1"/>
                </a:solidFill>
                <a:effectLst/>
                <a:latin typeface="+mn-lt"/>
                <a:ea typeface="+mn-ea"/>
                <a:cs typeface="+mn-cs"/>
              </a:rPr>
              <a:t>Arge</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Tsirogiannis</a:t>
            </a:r>
            <a:r>
              <a:rPr lang="en-US" sz="1200" kern="1200" dirty="0">
                <a:solidFill>
                  <a:schemeClr val="tx1"/>
                </a:solidFill>
                <a:effectLst/>
                <a:latin typeface="+mn-lt"/>
                <a:ea typeface="+mn-ea"/>
                <a:cs typeface="+mn-cs"/>
              </a:rPr>
              <a:t>, C., Mortensen, P. B., &amp; </a:t>
            </a:r>
            <a:r>
              <a:rPr lang="en-US" sz="1200" kern="1200" dirty="0" err="1">
                <a:solidFill>
                  <a:schemeClr val="tx1"/>
                </a:solidFill>
                <a:effectLst/>
                <a:latin typeface="+mn-lt"/>
                <a:ea typeface="+mn-ea"/>
                <a:cs typeface="+mn-cs"/>
              </a:rPr>
              <a:t>Svenning</a:t>
            </a:r>
            <a:r>
              <a:rPr lang="en-US" sz="1200" kern="1200" dirty="0">
                <a:solidFill>
                  <a:schemeClr val="tx1"/>
                </a:solidFill>
                <a:effectLst/>
                <a:latin typeface="+mn-lt"/>
                <a:ea typeface="+mn-ea"/>
                <a:cs typeface="+mn-cs"/>
              </a:rPr>
              <a:t>, J-C. (2019, March). Residential green space in childhood is associated with lower risk of psychiatric disorders from adolescence into adulthood. Proceedings of the National Academy of Sciences, 116(11), 5188-5193. </a:t>
            </a:r>
            <a:r>
              <a:rPr lang="en-US" sz="1200" b="1" u="none" strike="noStrike" kern="1200" dirty="0">
                <a:solidFill>
                  <a:schemeClr val="tx1"/>
                </a:solidFill>
                <a:effectLst/>
                <a:latin typeface="+mn-lt"/>
                <a:ea typeface="+mn-ea"/>
                <a:cs typeface="+mn-cs"/>
                <a:hlinkClick r:id="rId3"/>
              </a:rPr>
              <a:t>https://doi.org/10.1073/pnas.1807504116</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10</a:t>
            </a:fld>
            <a:endParaRPr lang="en-US"/>
          </a:p>
        </p:txBody>
      </p:sp>
    </p:spTree>
    <p:extLst>
      <p:ext uri="{BB962C8B-B14F-4D97-AF65-F5344CB8AC3E}">
        <p14:creationId xmlns:p14="http://schemas.microsoft.com/office/powerpoint/2010/main" val="15414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“Research indicates that children who are mentally healthy tend to be happier, show greater motivation to learn, have a more positive attitude toward school, more eagerly participate in class activities, and demonstrate higher academic performance.” </a:t>
            </a:r>
            <a:r>
              <a:rPr lang="en-US" sz="1200" kern="1200" dirty="0">
                <a:solidFill>
                  <a:schemeClr val="tx1"/>
                </a:solidFill>
                <a:effectLst/>
                <a:latin typeface="+mn-lt"/>
                <a:ea typeface="+mn-ea"/>
                <a:cs typeface="+mn-cs"/>
              </a:rPr>
              <a:t>(p. 3)</a:t>
            </a:r>
          </a:p>
          <a:p>
            <a:r>
              <a:rPr lang="en-US" sz="1200" kern="1200" dirty="0">
                <a:solidFill>
                  <a:schemeClr val="tx1"/>
                </a:solidFill>
                <a:effectLst/>
                <a:latin typeface="+mn-lt"/>
                <a:ea typeface="+mn-ea"/>
                <a:cs typeface="+mn-cs"/>
              </a:rPr>
              <a:t>Ho, J. &amp; Funk, S. (2018). Promoting young children’s social and emotional health. </a:t>
            </a:r>
            <a:r>
              <a:rPr lang="en-US" sz="1200" i="1" kern="1200" dirty="0">
                <a:solidFill>
                  <a:schemeClr val="tx1"/>
                </a:solidFill>
                <a:effectLst/>
                <a:latin typeface="+mn-lt"/>
                <a:ea typeface="+mn-ea"/>
                <a:cs typeface="+mn-cs"/>
              </a:rPr>
              <a:t>Young Children, 73</a:t>
            </a:r>
            <a:r>
              <a:rPr lang="en-US" sz="1200" kern="1200" dirty="0">
                <a:solidFill>
                  <a:schemeClr val="tx1"/>
                </a:solidFill>
                <a:effectLst/>
                <a:latin typeface="+mn-lt"/>
                <a:ea typeface="+mn-ea"/>
                <a:cs typeface="+mn-cs"/>
              </a:rPr>
              <a:t>(1). </a:t>
            </a:r>
            <a:r>
              <a:rPr lang="en-US" sz="1200" b="1" u="none" strike="noStrike" kern="1200" dirty="0">
                <a:solidFill>
                  <a:schemeClr val="tx1"/>
                </a:solidFill>
                <a:effectLst/>
                <a:latin typeface="+mn-lt"/>
                <a:ea typeface="+mn-ea"/>
                <a:cs typeface="+mn-cs"/>
                <a:hlinkClick r:id="rId3"/>
              </a:rPr>
              <a:t>https://www.naeyc.org/resources/pubs/yc/mar2018/promoting-social-and-emotional-health#activities</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11</a:t>
            </a:fld>
            <a:endParaRPr lang="en-US"/>
          </a:p>
        </p:txBody>
      </p:sp>
    </p:spTree>
    <p:extLst>
      <p:ext uri="{BB962C8B-B14F-4D97-AF65-F5344CB8AC3E}">
        <p14:creationId xmlns:p14="http://schemas.microsoft.com/office/powerpoint/2010/main" val="302601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“Preschool children flourish in a positive, trusting building environment this environment includes: a daily schedule, an orderly classroom arrangement, respect between both teacher and students, and clear open communication between the student, parent, and teacher.” </a:t>
            </a:r>
            <a:r>
              <a:rPr lang="en-US" sz="1200" kern="1200" dirty="0">
                <a:solidFill>
                  <a:schemeClr val="tx1"/>
                </a:solidFill>
                <a:effectLst/>
                <a:latin typeface="+mn-lt"/>
                <a:ea typeface="+mn-ea"/>
                <a:cs typeface="+mn-cs"/>
              </a:rPr>
              <a:t>(p. 8) </a:t>
            </a:r>
          </a:p>
          <a:p>
            <a:r>
              <a:rPr lang="en-US" sz="1200" kern="1200" dirty="0" err="1">
                <a:solidFill>
                  <a:schemeClr val="tx1"/>
                </a:solidFill>
                <a:effectLst/>
                <a:latin typeface="+mn-lt"/>
                <a:ea typeface="+mn-ea"/>
                <a:cs typeface="+mn-cs"/>
              </a:rPr>
              <a:t>DeMeulenaere</a:t>
            </a:r>
            <a:r>
              <a:rPr lang="en-US" sz="1200" kern="1200" dirty="0">
                <a:solidFill>
                  <a:schemeClr val="tx1"/>
                </a:solidFill>
                <a:effectLst/>
                <a:latin typeface="+mn-lt"/>
                <a:ea typeface="+mn-ea"/>
                <a:cs typeface="+mn-cs"/>
              </a:rPr>
              <a:t>, M. (2015). Promoting social and emotional learning in preschool. </a:t>
            </a:r>
            <a:r>
              <a:rPr lang="en-US" sz="1200" i="1" kern="1200" dirty="0">
                <a:solidFill>
                  <a:schemeClr val="tx1"/>
                </a:solidFill>
                <a:effectLst/>
                <a:latin typeface="+mn-lt"/>
                <a:ea typeface="+mn-ea"/>
                <a:cs typeface="+mn-cs"/>
              </a:rPr>
              <a:t>Dimensions of Early Childhood, 43</a:t>
            </a:r>
            <a:r>
              <a:rPr lang="en-US" sz="1200" kern="1200" dirty="0">
                <a:solidFill>
                  <a:schemeClr val="tx1"/>
                </a:solidFill>
                <a:effectLst/>
                <a:latin typeface="+mn-lt"/>
                <a:ea typeface="+mn-ea"/>
                <a:cs typeface="+mn-cs"/>
              </a:rPr>
              <a:t>(1), pp 8-10. </a:t>
            </a:r>
            <a:r>
              <a:rPr lang="en-US" sz="1200" b="1" u="none" strike="noStrike" kern="1200" dirty="0">
                <a:solidFill>
                  <a:schemeClr val="tx1"/>
                </a:solidFill>
                <a:effectLst/>
                <a:latin typeface="+mn-lt"/>
                <a:ea typeface="+mn-ea"/>
                <a:cs typeface="+mn-cs"/>
                <a:hlinkClick r:id="rId3"/>
              </a:rPr>
              <a:t>https://www.southernearlychildhood.org/upload/pdf/DeMeulenaere_43_1.pdf</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12</a:t>
            </a:fld>
            <a:endParaRPr lang="en-US"/>
          </a:p>
        </p:txBody>
      </p:sp>
    </p:spTree>
    <p:extLst>
      <p:ext uri="{BB962C8B-B14F-4D97-AF65-F5344CB8AC3E}">
        <p14:creationId xmlns:p14="http://schemas.microsoft.com/office/powerpoint/2010/main" val="1065029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Yu, S. Y., Ostrosky, M. M., &amp; Fowler, S. A. (2014, October). The relationship between preschoolers’ attitudes and play behaviors toward classmates with disabilities. </a:t>
            </a:r>
            <a:r>
              <a:rPr lang="en-US" sz="1200" b="1" i="1" kern="1200" dirty="0">
                <a:solidFill>
                  <a:schemeClr val="tx1"/>
                </a:solidFill>
                <a:effectLst/>
                <a:latin typeface="+mn-lt"/>
                <a:ea typeface="+mn-ea"/>
                <a:cs typeface="+mn-cs"/>
              </a:rPr>
              <a:t>Topics in Early Childhood Special Education,  35</a:t>
            </a:r>
            <a:r>
              <a:rPr lang="en-US" sz="1200" b="1" kern="1200" dirty="0">
                <a:solidFill>
                  <a:schemeClr val="tx1"/>
                </a:solidFill>
                <a:effectLst/>
                <a:latin typeface="+mn-lt"/>
                <a:ea typeface="+mn-ea"/>
                <a:cs typeface="+mn-cs"/>
              </a:rPr>
              <a:t>(1), 40-51.  </a:t>
            </a:r>
            <a:r>
              <a:rPr lang="en-US" sz="1200" b="1" u="none" strike="noStrike" kern="1200" dirty="0">
                <a:solidFill>
                  <a:schemeClr val="tx1"/>
                </a:solidFill>
                <a:effectLst/>
                <a:latin typeface="+mn-lt"/>
                <a:ea typeface="+mn-ea"/>
                <a:cs typeface="+mn-cs"/>
                <a:hlinkClick r:id="rId3"/>
              </a:rPr>
              <a:t>https://doi.org/10.1177/0271121414554432</a:t>
            </a:r>
            <a:r>
              <a:rPr lang="en-US" sz="1200" b="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13</a:t>
            </a:fld>
            <a:endParaRPr lang="en-US"/>
          </a:p>
        </p:txBody>
      </p:sp>
    </p:spTree>
    <p:extLst>
      <p:ext uri="{BB962C8B-B14F-4D97-AF65-F5344CB8AC3E}">
        <p14:creationId xmlns:p14="http://schemas.microsoft.com/office/powerpoint/2010/main" val="269455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Play is a natural way for children to connect and relate to each other. As they engage in various types of play and through the social stages of play children from infancy work to develop social skills as they play. </a:t>
            </a:r>
            <a:r>
              <a:rPr lang="en-US" sz="1200" b="1" u="none" strike="noStrike" kern="1200" dirty="0">
                <a:solidFill>
                  <a:schemeClr val="tx1"/>
                </a:solidFill>
                <a:effectLst/>
                <a:latin typeface="+mn-lt"/>
                <a:ea typeface="+mn-ea"/>
                <a:cs typeface="+mn-cs"/>
                <a:hlinkClick r:id="rId3"/>
              </a:rPr>
              <a:t>https://www.encourageplay.com/open-ended-play</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14</a:t>
            </a:fld>
            <a:endParaRPr lang="en-US"/>
          </a:p>
        </p:txBody>
      </p:sp>
    </p:spTree>
    <p:extLst>
      <p:ext uri="{BB962C8B-B14F-4D97-AF65-F5344CB8AC3E}">
        <p14:creationId xmlns:p14="http://schemas.microsoft.com/office/powerpoint/2010/main" val="98123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inclusion of rough and tumble play and risk as elements of play for young children support social and emotional development children learn to assess risks, learn the limits of their bodies, and learn how to respond to others in the play.</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Tannock</a:t>
            </a:r>
            <a:r>
              <a:rPr lang="en-US" sz="1200" kern="1200" dirty="0">
                <a:solidFill>
                  <a:schemeClr val="tx1"/>
                </a:solidFill>
                <a:effectLst/>
                <a:latin typeface="+mn-lt"/>
                <a:ea typeface="+mn-ea"/>
                <a:cs typeface="+mn-cs"/>
              </a:rPr>
              <a:t>, M. T. (2008). Rough and tumble play: An investigation of the perceptions of educators and young children. </a:t>
            </a:r>
            <a:r>
              <a:rPr lang="en-US" sz="1200" i="1" kern="1200" dirty="0">
                <a:solidFill>
                  <a:schemeClr val="tx1"/>
                </a:solidFill>
                <a:effectLst/>
                <a:latin typeface="+mn-lt"/>
                <a:ea typeface="+mn-ea"/>
                <a:cs typeface="+mn-cs"/>
              </a:rPr>
              <a:t>Early Childhood Education Journal, 35</a:t>
            </a:r>
            <a:r>
              <a:rPr lang="en-US" sz="1200" kern="1200" dirty="0">
                <a:solidFill>
                  <a:schemeClr val="tx1"/>
                </a:solidFill>
                <a:effectLst/>
                <a:latin typeface="+mn-lt"/>
                <a:ea typeface="+mn-ea"/>
                <a:cs typeface="+mn-cs"/>
              </a:rPr>
              <a:t>(4), 357-361. </a:t>
            </a:r>
            <a:r>
              <a:rPr lang="en-US" sz="1200" b="1" u="none" strike="noStrike" kern="1200" dirty="0">
                <a:solidFill>
                  <a:schemeClr val="tx1"/>
                </a:solidFill>
                <a:effectLst/>
                <a:latin typeface="+mn-lt"/>
                <a:ea typeface="+mn-ea"/>
                <a:cs typeface="+mn-cs"/>
                <a:hlinkClick r:id="rId3"/>
              </a:rPr>
              <a:t>https://search.proquest.com/docview/228485799?pq-origsite=gscholar</a:t>
            </a:r>
            <a:endParaRPr lang="en-US" dirty="0"/>
          </a:p>
        </p:txBody>
      </p:sp>
      <p:sp>
        <p:nvSpPr>
          <p:cNvPr id="4" name="Slide Number Placeholder 3"/>
          <p:cNvSpPr>
            <a:spLocks noGrp="1"/>
          </p:cNvSpPr>
          <p:nvPr>
            <p:ph type="sldNum" sz="quarter" idx="5"/>
          </p:nvPr>
        </p:nvSpPr>
        <p:spPr/>
        <p:txBody>
          <a:bodyPr/>
          <a:lstStyle/>
          <a:p>
            <a:fld id="{F223D6CE-89BF-4240-B264-53F0BAFE3E4A}" type="slidenum">
              <a:rPr lang="en-US" smtClean="0"/>
              <a:t>15</a:t>
            </a:fld>
            <a:endParaRPr lang="en-US"/>
          </a:p>
        </p:txBody>
      </p:sp>
    </p:spTree>
    <p:extLst>
      <p:ext uri="{BB962C8B-B14F-4D97-AF65-F5344CB8AC3E}">
        <p14:creationId xmlns:p14="http://schemas.microsoft.com/office/powerpoint/2010/main" val="431025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Playgrounds a Little More Dangerous https://www.nytimes.com/2019/05/10/well/family/adventure-playgrounds-junk-playgrounds.html?fbclid=IwAR1VSZgbVhgHPeVBXvgRGE75KlK7MsZsNVxCMJMUQPrdqUqVlO1n6-X_6D4 </a:t>
            </a:r>
          </a:p>
        </p:txBody>
      </p:sp>
      <p:sp>
        <p:nvSpPr>
          <p:cNvPr id="4" name="Slide Number Placeholder 3"/>
          <p:cNvSpPr>
            <a:spLocks noGrp="1"/>
          </p:cNvSpPr>
          <p:nvPr>
            <p:ph type="sldNum" sz="quarter" idx="5"/>
          </p:nvPr>
        </p:nvSpPr>
        <p:spPr/>
        <p:txBody>
          <a:bodyPr/>
          <a:lstStyle/>
          <a:p>
            <a:fld id="{F223D6CE-89BF-4240-B264-53F0BAFE3E4A}" type="slidenum">
              <a:rPr lang="en-US" smtClean="0"/>
              <a:t>16</a:t>
            </a:fld>
            <a:endParaRPr lang="en-US"/>
          </a:p>
        </p:txBody>
      </p:sp>
    </p:spTree>
    <p:extLst>
      <p:ext uri="{BB962C8B-B14F-4D97-AF65-F5344CB8AC3E}">
        <p14:creationId xmlns:p14="http://schemas.microsoft.com/office/powerpoint/2010/main" val="227495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B8A051-D5BC-4AC8-B5C0-8C2D3DA8EE55}"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47842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A051-D5BC-4AC8-B5C0-8C2D3DA8EE55}"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400794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A051-D5BC-4AC8-B5C0-8C2D3DA8EE55}"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366106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1616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9620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75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A051-D5BC-4AC8-B5C0-8C2D3DA8EE55}"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165842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B8A051-D5BC-4AC8-B5C0-8C2D3DA8EE55}"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297758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B8A051-D5BC-4AC8-B5C0-8C2D3DA8EE55}"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324400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B8A051-D5BC-4AC8-B5C0-8C2D3DA8EE55}"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3187582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B8A051-D5BC-4AC8-B5C0-8C2D3DA8EE55}"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311795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B8A051-D5BC-4AC8-B5C0-8C2D3DA8EE55}"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112137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8A051-D5BC-4AC8-B5C0-8C2D3DA8EE55}"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416538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B8A051-D5BC-4AC8-B5C0-8C2D3DA8EE55}"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288181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B8A051-D5BC-4AC8-B5C0-8C2D3DA8EE55}"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A861C-D727-4532-B7E7-3EAF7F46B7B9}" type="slidenum">
              <a:rPr lang="en-US" smtClean="0"/>
              <a:t>‹#›</a:t>
            </a:fld>
            <a:endParaRPr lang="en-US"/>
          </a:p>
        </p:txBody>
      </p:sp>
    </p:spTree>
    <p:extLst>
      <p:ext uri="{BB962C8B-B14F-4D97-AF65-F5344CB8AC3E}">
        <p14:creationId xmlns:p14="http://schemas.microsoft.com/office/powerpoint/2010/main" val="258977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8A051-D5BC-4AC8-B5C0-8C2D3DA8EE55}" type="datetimeFigureOut">
              <a:rPr lang="en-US" smtClean="0"/>
              <a:t>5/26/2019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A861C-D727-4532-B7E7-3EAF7F46B7B9}" type="slidenum">
              <a:rPr lang="en-US" smtClean="0"/>
              <a:t>‹#›</a:t>
            </a:fld>
            <a:endParaRPr lang="en-US"/>
          </a:p>
        </p:txBody>
      </p:sp>
    </p:spTree>
    <p:extLst>
      <p:ext uri="{BB962C8B-B14F-4D97-AF65-F5344CB8AC3E}">
        <p14:creationId xmlns:p14="http://schemas.microsoft.com/office/powerpoint/2010/main" val="3610279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p:nvPr/>
        </p:nvSpPr>
        <p:spPr>
          <a:xfrm>
            <a:off x="0" y="0"/>
            <a:ext cx="9144000" cy="1371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9" name="Oval 18"/>
          <p:cNvSpPr/>
          <p:nvPr/>
        </p:nvSpPr>
        <p:spPr>
          <a:xfrm>
            <a:off x="5410200" y="3810000"/>
            <a:ext cx="5181600" cy="5181600"/>
          </a:xfrm>
          <a:prstGeom prst="ellipse">
            <a:avLst/>
          </a:prstGeom>
          <a:noFill/>
          <a:ln>
            <a:solidFill>
              <a:schemeClr val="accent5">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220" name="Title Placeholder 1"/>
          <p:cNvSpPr>
            <a:spLocks noGrp="1"/>
          </p:cNvSpPr>
          <p:nvPr>
            <p:ph type="title"/>
          </p:nvPr>
        </p:nvSpPr>
        <p:spPr bwMode="auto">
          <a:xfrm>
            <a:off x="304800" y="76200"/>
            <a:ext cx="8534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21" name="Text Placeholder 2"/>
          <p:cNvSpPr>
            <a:spLocks noGrp="1"/>
          </p:cNvSpPr>
          <p:nvPr>
            <p:ph type="body" idx="1"/>
          </p:nvPr>
        </p:nvSpPr>
        <p:spPr bwMode="auto">
          <a:xfrm>
            <a:off x="304800" y="1600200"/>
            <a:ext cx="8534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val 14"/>
          <p:cNvSpPr/>
          <p:nvPr/>
        </p:nvSpPr>
        <p:spPr>
          <a:xfrm>
            <a:off x="8382000" y="2438400"/>
            <a:ext cx="2438400" cy="2438400"/>
          </a:xfrm>
          <a:prstGeom prst="ellipse">
            <a:avLst/>
          </a:prstGeom>
          <a:noFill/>
          <a:ln>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0" y="6400800"/>
            <a:ext cx="66294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6781800" y="6400800"/>
            <a:ext cx="2362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225" name="Picture 13" descr="fpg_masthead.gif"/>
          <p:cNvPicPr>
            <a:picLocks noChangeAspect="1"/>
          </p:cNvPicPr>
          <p:nvPr/>
        </p:nvPicPr>
        <p:blipFill>
          <a:blip r:embed="rId4" cstate="print"/>
          <a:srcRect r="31746"/>
          <a:stretch>
            <a:fillRect/>
          </a:stretch>
        </p:blipFill>
        <p:spPr bwMode="auto">
          <a:xfrm>
            <a:off x="6724650" y="6400800"/>
            <a:ext cx="2419350" cy="457200"/>
          </a:xfrm>
          <a:prstGeom prst="rect">
            <a:avLst/>
          </a:prstGeom>
          <a:noFill/>
          <a:ln w="9525">
            <a:noFill/>
            <a:miter lim="800000"/>
            <a:headEnd/>
            <a:tailEnd/>
          </a:ln>
        </p:spPr>
      </p:pic>
      <p:sp>
        <p:nvSpPr>
          <p:cNvPr id="1034" name="TextBox 17"/>
          <p:cNvSpPr txBox="1">
            <a:spLocks noChangeArrowheads="1"/>
          </p:cNvSpPr>
          <p:nvPr/>
        </p:nvSpPr>
        <p:spPr bwMode="auto">
          <a:xfrm>
            <a:off x="152400" y="6411913"/>
            <a:ext cx="1128713" cy="369887"/>
          </a:xfrm>
          <a:prstGeom prst="rect">
            <a:avLst/>
          </a:prstGeom>
          <a:noFill/>
          <a:ln>
            <a:noFill/>
          </a:ln>
          <a:extLst/>
        </p:spPr>
        <p:txBody>
          <a:bodyPr wrap="none">
            <a:spAutoFit/>
          </a:bodyPr>
          <a:lstStyle>
            <a:lvl1pPr eaLnBrk="0" hangingPunct="0">
              <a:defRPr sz="2200">
                <a:solidFill>
                  <a:schemeClr val="tx1"/>
                </a:solidFill>
                <a:latin typeface="Arial" pitchFamily="34" charset="0"/>
              </a:defRPr>
            </a:lvl1pPr>
            <a:lvl2pPr marL="742950" indent="-285750" eaLnBrk="0" hangingPunct="0">
              <a:defRPr sz="2200">
                <a:solidFill>
                  <a:schemeClr val="tx1"/>
                </a:solidFill>
                <a:latin typeface="Arial" pitchFamily="34" charset="0"/>
              </a:defRPr>
            </a:lvl2pPr>
            <a:lvl3pPr marL="1143000" indent="-228600" eaLnBrk="0" hangingPunct="0">
              <a:defRPr sz="2200">
                <a:solidFill>
                  <a:schemeClr val="tx1"/>
                </a:solidFill>
                <a:latin typeface="Arial" pitchFamily="34" charset="0"/>
              </a:defRPr>
            </a:lvl3pPr>
            <a:lvl4pPr marL="1600200" indent="-228600" eaLnBrk="0" hangingPunct="0">
              <a:defRPr sz="2200">
                <a:solidFill>
                  <a:schemeClr val="tx1"/>
                </a:solidFill>
                <a:latin typeface="Arial" pitchFamily="34" charset="0"/>
              </a:defRPr>
            </a:lvl4pPr>
            <a:lvl5pPr marL="2057400" indent="-228600" eaLnBrk="0" hangingPunct="0">
              <a:defRPr sz="2200">
                <a:solidFill>
                  <a:schemeClr val="tx1"/>
                </a:solidFill>
                <a:latin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defRPr>
            </a:lvl9pPr>
          </a:lstStyle>
          <a:p>
            <a:pPr eaLnBrk="1" hangingPunct="1">
              <a:defRPr/>
            </a:pPr>
            <a:r>
              <a:rPr lang="en-US" sz="1800">
                <a:solidFill>
                  <a:prstClr val="white"/>
                </a:solidFill>
                <a:latin typeface="Britannic Bold" pitchFamily="34" charset="0"/>
              </a:rPr>
              <a:t>CONNECT</a:t>
            </a:r>
            <a:endParaRPr lang="en-US" sz="1800">
              <a:solidFill>
                <a:prstClr val="white"/>
              </a:solidFill>
            </a:endParaRPr>
          </a:p>
        </p:txBody>
      </p:sp>
    </p:spTree>
    <p:extLst>
      <p:ext uri="{BB962C8B-B14F-4D97-AF65-F5344CB8AC3E}">
        <p14:creationId xmlns:p14="http://schemas.microsoft.com/office/powerpoint/2010/main" val="2288306029"/>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rtl="0" eaLnBrk="1" fontAlgn="base" hangingPunct="1">
        <a:spcBef>
          <a:spcPct val="0"/>
        </a:spcBef>
        <a:spcAft>
          <a:spcPct val="0"/>
        </a:spcAft>
        <a:defRPr sz="4000" kern="1200">
          <a:solidFill>
            <a:srgbClr val="FFFFFF"/>
          </a:solidFill>
          <a:latin typeface="Britannic Bold" pitchFamily="34" charset="0"/>
          <a:ea typeface="+mj-ea"/>
          <a:cs typeface="+mj-cs"/>
        </a:defRPr>
      </a:lvl1pPr>
      <a:lvl2pPr algn="l" rtl="0" eaLnBrk="1" fontAlgn="base" hangingPunct="1">
        <a:spcBef>
          <a:spcPct val="0"/>
        </a:spcBef>
        <a:spcAft>
          <a:spcPct val="0"/>
        </a:spcAft>
        <a:defRPr sz="4000">
          <a:solidFill>
            <a:srgbClr val="FFFFFF"/>
          </a:solidFill>
          <a:latin typeface="Britannic Bold" pitchFamily="34" charset="0"/>
        </a:defRPr>
      </a:lvl2pPr>
      <a:lvl3pPr algn="l" rtl="0" eaLnBrk="1" fontAlgn="base" hangingPunct="1">
        <a:spcBef>
          <a:spcPct val="0"/>
        </a:spcBef>
        <a:spcAft>
          <a:spcPct val="0"/>
        </a:spcAft>
        <a:defRPr sz="4000">
          <a:solidFill>
            <a:srgbClr val="FFFFFF"/>
          </a:solidFill>
          <a:latin typeface="Britannic Bold" pitchFamily="34" charset="0"/>
        </a:defRPr>
      </a:lvl3pPr>
      <a:lvl4pPr algn="l" rtl="0" eaLnBrk="1" fontAlgn="base" hangingPunct="1">
        <a:spcBef>
          <a:spcPct val="0"/>
        </a:spcBef>
        <a:spcAft>
          <a:spcPct val="0"/>
        </a:spcAft>
        <a:defRPr sz="4000">
          <a:solidFill>
            <a:srgbClr val="FFFFFF"/>
          </a:solidFill>
          <a:latin typeface="Britannic Bold" pitchFamily="34" charset="0"/>
        </a:defRPr>
      </a:lvl4pPr>
      <a:lvl5pPr algn="l" rtl="0" eaLnBrk="1" fontAlgn="base" hangingPunct="1">
        <a:spcBef>
          <a:spcPct val="0"/>
        </a:spcBef>
        <a:spcAft>
          <a:spcPct val="0"/>
        </a:spcAft>
        <a:defRPr sz="4000">
          <a:solidFill>
            <a:srgbClr val="FFFFFF"/>
          </a:solidFill>
          <a:latin typeface="Britannic Bold" pitchFamily="34" charset="0"/>
        </a:defRPr>
      </a:lvl5pPr>
      <a:lvl6pPr marL="457200" algn="l" rtl="0" eaLnBrk="1" fontAlgn="base" hangingPunct="1">
        <a:spcBef>
          <a:spcPct val="0"/>
        </a:spcBef>
        <a:spcAft>
          <a:spcPct val="0"/>
        </a:spcAft>
        <a:defRPr sz="4000">
          <a:solidFill>
            <a:srgbClr val="FFFFFF"/>
          </a:solidFill>
          <a:latin typeface="Britannic Bold" pitchFamily="34" charset="0"/>
        </a:defRPr>
      </a:lvl6pPr>
      <a:lvl7pPr marL="914400" algn="l" rtl="0" eaLnBrk="1" fontAlgn="base" hangingPunct="1">
        <a:spcBef>
          <a:spcPct val="0"/>
        </a:spcBef>
        <a:spcAft>
          <a:spcPct val="0"/>
        </a:spcAft>
        <a:defRPr sz="4000">
          <a:solidFill>
            <a:srgbClr val="FFFFFF"/>
          </a:solidFill>
          <a:latin typeface="Britannic Bold" pitchFamily="34" charset="0"/>
        </a:defRPr>
      </a:lvl7pPr>
      <a:lvl8pPr marL="1371600" algn="l" rtl="0" eaLnBrk="1" fontAlgn="base" hangingPunct="1">
        <a:spcBef>
          <a:spcPct val="0"/>
        </a:spcBef>
        <a:spcAft>
          <a:spcPct val="0"/>
        </a:spcAft>
        <a:defRPr sz="4000">
          <a:solidFill>
            <a:srgbClr val="FFFFFF"/>
          </a:solidFill>
          <a:latin typeface="Britannic Bold" pitchFamily="34" charset="0"/>
        </a:defRPr>
      </a:lvl8pPr>
      <a:lvl9pPr marL="1828800" algn="l" rtl="0" eaLnBrk="1" fontAlgn="base" hangingPunct="1">
        <a:spcBef>
          <a:spcPct val="0"/>
        </a:spcBef>
        <a:spcAft>
          <a:spcPct val="0"/>
        </a:spcAft>
        <a:defRPr sz="4000">
          <a:solidFill>
            <a:srgbClr val="FFFFFF"/>
          </a:solidFill>
          <a:latin typeface="Britannic Bold" pitchFamily="34" charset="0"/>
        </a:defRPr>
      </a:lvl9pPr>
    </p:titleStyle>
    <p:bodyStyle>
      <a:lvl1pPr marL="273050" indent="-273050" algn="l" rtl="0" eaLnBrk="1" fontAlgn="base" hangingPunct="1">
        <a:spcBef>
          <a:spcPct val="20000"/>
        </a:spcBef>
        <a:spcAft>
          <a:spcPct val="0"/>
        </a:spcAft>
        <a:buClr>
          <a:srgbClr val="558ED5"/>
        </a:buClr>
        <a:buSzPct val="85000"/>
        <a:buFont typeface="Wingdings" pitchFamily="2" charset="2"/>
        <a:buChar char="§"/>
        <a:defRPr sz="3600" kern="1200">
          <a:solidFill>
            <a:srgbClr val="595959"/>
          </a:solidFill>
          <a:latin typeface="Calibri" pitchFamily="34" charset="0"/>
          <a:ea typeface="+mn-ea"/>
          <a:cs typeface="+mn-cs"/>
        </a:defRPr>
      </a:lvl1pPr>
      <a:lvl2pPr marL="547688" indent="-228600" algn="l" rtl="0" eaLnBrk="1" fontAlgn="base" hangingPunct="1">
        <a:spcBef>
          <a:spcPct val="20000"/>
        </a:spcBef>
        <a:spcAft>
          <a:spcPct val="0"/>
        </a:spcAft>
        <a:buClr>
          <a:srgbClr val="558ED5"/>
        </a:buClr>
        <a:buSzPct val="85000"/>
        <a:buFont typeface="Wingdings" pitchFamily="2" charset="2"/>
        <a:buChar char="§"/>
        <a:defRPr sz="3200" kern="1200">
          <a:solidFill>
            <a:srgbClr val="595959"/>
          </a:solidFill>
          <a:latin typeface="Calibri" pitchFamily="34" charset="0"/>
          <a:ea typeface="+mn-ea"/>
          <a:cs typeface="+mn-cs"/>
        </a:defRPr>
      </a:lvl2pPr>
      <a:lvl3pPr marL="730250" indent="-182563" algn="l" rtl="0" eaLnBrk="1" fontAlgn="base" hangingPunct="1">
        <a:spcBef>
          <a:spcPct val="20000"/>
        </a:spcBef>
        <a:spcAft>
          <a:spcPct val="0"/>
        </a:spcAft>
        <a:buClr>
          <a:srgbClr val="558ED5"/>
        </a:buClr>
        <a:buFont typeface="Wingdings" pitchFamily="2" charset="2"/>
        <a:buChar char="§"/>
        <a:defRPr sz="2800" kern="1200">
          <a:solidFill>
            <a:srgbClr val="595959"/>
          </a:solidFill>
          <a:latin typeface="Calibri" pitchFamily="34" charset="0"/>
          <a:ea typeface="+mn-ea"/>
          <a:cs typeface="+mn-cs"/>
        </a:defRPr>
      </a:lvl3pPr>
      <a:lvl4pPr marL="1004888" indent="-182563" algn="l" rtl="0" eaLnBrk="1" fontAlgn="base" hangingPunct="1">
        <a:spcBef>
          <a:spcPct val="20000"/>
        </a:spcBef>
        <a:spcAft>
          <a:spcPct val="0"/>
        </a:spcAft>
        <a:buClr>
          <a:srgbClr val="558ED5"/>
        </a:buClr>
        <a:buSzPct val="100000"/>
        <a:buFont typeface="Wingdings" pitchFamily="2" charset="2"/>
        <a:buChar char="§"/>
        <a:defRPr sz="2400" kern="1200">
          <a:solidFill>
            <a:srgbClr val="595959"/>
          </a:solidFill>
          <a:latin typeface="Calibri" pitchFamily="34" charset="0"/>
          <a:ea typeface="+mn-ea"/>
          <a:cs typeface="+mn-cs"/>
        </a:defRPr>
      </a:lvl4pPr>
      <a:lvl5pPr marL="1279525" indent="-182563" algn="l" rtl="0" eaLnBrk="1" fontAlgn="base" hangingPunct="1">
        <a:spcBef>
          <a:spcPct val="20000"/>
        </a:spcBef>
        <a:spcAft>
          <a:spcPct val="0"/>
        </a:spcAft>
        <a:buClr>
          <a:srgbClr val="558ED5"/>
        </a:buClr>
        <a:buFont typeface="Wingdings" pitchFamily="2" charset="2"/>
        <a:buChar char="§"/>
        <a:defRPr sz="2400" kern="1200">
          <a:solidFill>
            <a:srgbClr val="595959"/>
          </a:solidFill>
          <a:latin typeface="Calibri" pitchFamily="34" charset="0"/>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fpg.unc.edu/presentations/playful-learnin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easternct.edu/cec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KUfraBmjy8"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child-encyclopedia.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child-encyclopedia.com/peer-relations/introduction/playing-others-importa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raisingchildren.net.au/toddlers/connecting-communicating/communicating/talking-play-toddler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i1.cmail19.com/ei/d/F6/3FF/6BE/080845/csfinal/shutterstock_382762330_1.2e16d0ba.fill-1600x775__1-9900000000079e3c.jpg"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d1y8sb8igg2f8e.cloudfront.net/documents/Culturally_Responsive_Teaching_2019-03-28_130012.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http://i1.cmail19.com/ei/d/F6/3FF/6BE/080845/csfinal/shutterstock_382762330_1.2e16d0ba.fill-1600x775__1-9900000000079e3c.jpg"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fpg.unc.edu/presentations/playful-learning"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interest.com/pin/4672491485918358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A69F-9F13-4BBA-8623-EB4D20D01C1E}"/>
              </a:ext>
            </a:extLst>
          </p:cNvPr>
          <p:cNvSpPr>
            <a:spLocks noGrp="1"/>
          </p:cNvSpPr>
          <p:nvPr>
            <p:ph type="ctrTitle"/>
          </p:nvPr>
        </p:nvSpPr>
        <p:spPr>
          <a:xfrm>
            <a:off x="5059969" y="1757326"/>
            <a:ext cx="3483937" cy="2889114"/>
          </a:xfrm>
        </p:spPr>
        <p:txBody>
          <a:bodyPr anchor="b">
            <a:noAutofit/>
          </a:bodyPr>
          <a:lstStyle/>
          <a:p>
            <a:pPr algn="l"/>
            <a:r>
              <a:rPr lang="en-US" sz="2800" dirty="0">
                <a:latin typeface="+mn-lt"/>
              </a:rPr>
              <a:t>Playful Learning: Evidence &amp; Resources for Supporting Social and Emotional Development</a:t>
            </a:r>
            <a:br>
              <a:rPr lang="en-US" sz="2800" dirty="0">
                <a:latin typeface="+mn-lt"/>
              </a:rPr>
            </a:br>
            <a:endParaRPr lang="en-US" sz="2800" dirty="0">
              <a:latin typeface="+mn-lt"/>
            </a:endParaRPr>
          </a:p>
        </p:txBody>
      </p:sp>
      <p:sp>
        <p:nvSpPr>
          <p:cNvPr id="3" name="Subtitle 2">
            <a:extLst>
              <a:ext uri="{FF2B5EF4-FFF2-40B4-BE49-F238E27FC236}">
                <a16:creationId xmlns:a16="http://schemas.microsoft.com/office/drawing/2014/main" id="{786D5168-62AD-4435-A1A5-6B7FF980E5DC}"/>
              </a:ext>
            </a:extLst>
          </p:cNvPr>
          <p:cNvSpPr>
            <a:spLocks noGrp="1"/>
          </p:cNvSpPr>
          <p:nvPr>
            <p:ph type="subTitle" idx="1"/>
          </p:nvPr>
        </p:nvSpPr>
        <p:spPr>
          <a:xfrm>
            <a:off x="5059970" y="4750893"/>
            <a:ext cx="3483937" cy="1147863"/>
          </a:xfrm>
        </p:spPr>
        <p:txBody>
          <a:bodyPr anchor="t">
            <a:normAutofit fontScale="92500" lnSpcReduction="10000"/>
          </a:bodyPr>
          <a:lstStyle/>
          <a:p>
            <a:pPr algn="l"/>
            <a:r>
              <a:rPr lang="en-US" sz="1700" dirty="0"/>
              <a:t>Robin Ploof, Champlain College, VT</a:t>
            </a:r>
          </a:p>
          <a:p>
            <a:pPr algn="l"/>
            <a:r>
              <a:rPr lang="en-US" sz="1700" dirty="0"/>
              <a:t>and</a:t>
            </a:r>
          </a:p>
          <a:p>
            <a:pPr algn="l"/>
            <a:r>
              <a:rPr lang="en-US" sz="1700" dirty="0"/>
              <a:t>Camille Catlett, Frank Porter Graham Child Development Institute, NC</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A0B5FF-3C9B-46A7-84E7-5AA2815B0812}"/>
              </a:ext>
            </a:extLst>
          </p:cNvPr>
          <p:cNvPicPr>
            <a:picLocks noChangeAspect="1"/>
          </p:cNvPicPr>
          <p:nvPr/>
        </p:nvPicPr>
        <p:blipFill rotWithShape="1">
          <a:blip r:embed="rId2"/>
          <a:srcRect l="37812" r="17553" b="-1"/>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0252985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6B0C43A1-1D01-4339-9A24-6394BC289ECC}"/>
              </a:ext>
            </a:extLst>
          </p:cNvPr>
          <p:cNvPicPr>
            <a:picLocks noGrp="1" noChangeAspect="1"/>
          </p:cNvPicPr>
          <p:nvPr>
            <p:ph idx="1"/>
          </p:nvPr>
        </p:nvPicPr>
        <p:blipFill rotWithShape="1">
          <a:blip r:embed="rId3"/>
          <a:srcRect r="29333"/>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970D51-6F58-4716-85A0-84437F31AE6D}"/>
              </a:ext>
            </a:extLst>
          </p:cNvPr>
          <p:cNvSpPr>
            <a:spLocks noGrp="1"/>
          </p:cNvSpPr>
          <p:nvPr>
            <p:ph type="title"/>
          </p:nvPr>
        </p:nvSpPr>
        <p:spPr>
          <a:xfrm>
            <a:off x="392906" y="5317240"/>
            <a:ext cx="8408194" cy="744836"/>
          </a:xfrm>
        </p:spPr>
        <p:txBody>
          <a:bodyPr vert="horz" lIns="91440" tIns="45720" rIns="91440" bIns="45720" rtlCol="0" anchor="ctr">
            <a:noAutofit/>
          </a:bodyPr>
          <a:lstStyle/>
          <a:p>
            <a:pPr algn="ctr"/>
            <a:r>
              <a:rPr lang="en-US" sz="2800" dirty="0">
                <a:latin typeface="+mn-lt"/>
              </a:rPr>
              <a:t>Children who grow up with greener surroundings have better mental health. </a:t>
            </a:r>
            <a:endParaRPr lang="en-US" sz="1800" dirty="0">
              <a:solidFill>
                <a:schemeClr val="tx1">
                  <a:lumMod val="85000"/>
                  <a:lumOff val="15000"/>
                </a:schemeClr>
              </a:solidFill>
              <a:latin typeface="+mn-lt"/>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14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235E-981D-4B4E-B87A-12F1CD2C3DA4}"/>
              </a:ext>
            </a:extLst>
          </p:cNvPr>
          <p:cNvSpPr>
            <a:spLocks noGrp="1"/>
          </p:cNvSpPr>
          <p:nvPr>
            <p:ph type="title"/>
          </p:nvPr>
        </p:nvSpPr>
        <p:spPr>
          <a:xfrm>
            <a:off x="485668" y="3299869"/>
            <a:ext cx="3985902" cy="1144007"/>
          </a:xfrm>
        </p:spPr>
        <p:txBody>
          <a:bodyPr>
            <a:normAutofit fontScale="90000"/>
          </a:bodyPr>
          <a:lstStyle/>
          <a:p>
            <a:r>
              <a:rPr lang="en-US" dirty="0"/>
              <a:t>Healthy social </a:t>
            </a:r>
            <a:br>
              <a:rPr lang="en-US" dirty="0"/>
            </a:br>
            <a:r>
              <a:rPr lang="en-US" dirty="0"/>
              <a:t>and emotional development helps children develop the ability to learn and concentrate.</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40250" y="0"/>
            <a:ext cx="4603750" cy="479339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Picture 2" descr="Image result for child concentrating">
            <a:extLst>
              <a:ext uri="{FF2B5EF4-FFF2-40B4-BE49-F238E27FC236}">
                <a16:creationId xmlns:a16="http://schemas.microsoft.com/office/drawing/2014/main" id="{BFDB64F1-0DDA-4581-8BD7-EC4904597D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07" r="13386" b="-1"/>
          <a:stretch/>
        </p:blipFill>
        <p:spPr bwMode="auto">
          <a:xfrm>
            <a:off x="4156071" y="1505"/>
            <a:ext cx="4987930" cy="5183237"/>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2038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09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F9B39-6CCD-4376-BC81-6D055ADEA41D}"/>
              </a:ext>
            </a:extLst>
          </p:cNvPr>
          <p:cNvSpPr>
            <a:spLocks noGrp="1"/>
          </p:cNvSpPr>
          <p:nvPr>
            <p:ph type="title"/>
          </p:nvPr>
        </p:nvSpPr>
        <p:spPr>
          <a:xfrm>
            <a:off x="6755801" y="1240851"/>
            <a:ext cx="2107062" cy="4794567"/>
          </a:xfrm>
        </p:spPr>
        <p:txBody>
          <a:bodyPr vert="horz" lIns="91440" tIns="45720" rIns="91440" bIns="45720" rtlCol="0" anchor="ctr">
            <a:normAutofit/>
          </a:bodyPr>
          <a:lstStyle/>
          <a:p>
            <a:r>
              <a:rPr lang="en-US" sz="3100" dirty="0">
                <a:solidFill>
                  <a:srgbClr val="FFFFFF"/>
                </a:solidFill>
              </a:rPr>
              <a:t>Creating safe and predictable routines helps children feel safe, secure, and comfortable.</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Reggio inspired...I love the subtle colors, the sofa and the window hanging in the middle of the room">
            <a:extLst>
              <a:ext uri="{FF2B5EF4-FFF2-40B4-BE49-F238E27FC236}">
                <a16:creationId xmlns:a16="http://schemas.microsoft.com/office/drawing/2014/main" id="{EC9582EA-B07E-4287-971B-25AB56DBBC2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6203" b="1"/>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4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30130446-8751-4FD3-9308-96FAD5973C50}"/>
              </a:ext>
            </a:extLst>
          </p:cNvPr>
          <p:cNvPicPr>
            <a:picLocks noGrp="1" noChangeAspect="1"/>
          </p:cNvPicPr>
          <p:nvPr>
            <p:ph idx="1"/>
          </p:nvPr>
        </p:nvPicPr>
        <p:blipFill rotWithShape="1">
          <a:blip r:embed="rId3"/>
          <a:srcRect r="1333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2E49-E8D0-4408-B18F-4B883D1D8102}"/>
              </a:ext>
            </a:extLst>
          </p:cNvPr>
          <p:cNvSpPr>
            <a:spLocks noGrp="1"/>
          </p:cNvSpPr>
          <p:nvPr>
            <p:ph type="title"/>
          </p:nvPr>
        </p:nvSpPr>
        <p:spPr>
          <a:xfrm>
            <a:off x="392906" y="5317240"/>
            <a:ext cx="8408194" cy="744836"/>
          </a:xfrm>
        </p:spPr>
        <p:txBody>
          <a:bodyPr vert="horz" lIns="91440" tIns="45720" rIns="91440" bIns="45720" rtlCol="0" anchor="ctr">
            <a:noAutofit/>
          </a:bodyPr>
          <a:lstStyle/>
          <a:p>
            <a:pPr algn="ctr"/>
            <a:r>
              <a:rPr lang="en-US" sz="2400" dirty="0">
                <a:latin typeface="+mn-lt"/>
              </a:rPr>
              <a:t>Support from teachers can make a great difference in whether children with disabilities get to play with peers.</a:t>
            </a:r>
            <a:endParaRPr lang="en-US" sz="1600" dirty="0">
              <a:solidFill>
                <a:schemeClr val="tx1">
                  <a:lumMod val="85000"/>
                  <a:lumOff val="15000"/>
                </a:schemeClr>
              </a:solidFill>
              <a:latin typeface="+mn-lt"/>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77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98" name="Picture 2" descr="Image result for social play preschoolers">
            <a:extLst>
              <a:ext uri="{FF2B5EF4-FFF2-40B4-BE49-F238E27FC236}">
                <a16:creationId xmlns:a16="http://schemas.microsoft.com/office/drawing/2014/main" id="{4D3F536D-FC5D-48B5-AD07-23C2DC1B7F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6930" b="6930"/>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56F979-7977-4594-A990-0D654B3020A4}"/>
              </a:ext>
            </a:extLst>
          </p:cNvPr>
          <p:cNvSpPr txBox="1"/>
          <p:nvPr/>
        </p:nvSpPr>
        <p:spPr>
          <a:xfrm>
            <a:off x="877192" y="5007501"/>
            <a:ext cx="7522090" cy="1509935"/>
          </a:xfrm>
          <a:prstGeom prst="rect">
            <a:avLst/>
          </a:prstGeom>
        </p:spPr>
        <p:txBody>
          <a:bodyPr vert="horz" lIns="91440" tIns="45720" rIns="91440" bIns="45720" rtlCol="0" anchor="ctr">
            <a:normAutofit fontScale="92500"/>
          </a:bodyPr>
          <a:lstStyle/>
          <a:p>
            <a:pPr algn="ctr" defTabSz="914400">
              <a:lnSpc>
                <a:spcPct val="90000"/>
              </a:lnSpc>
              <a:spcAft>
                <a:spcPts val="600"/>
              </a:spcAft>
            </a:pPr>
            <a:r>
              <a:rPr lang="en-US" sz="4000" dirty="0">
                <a:solidFill>
                  <a:srgbClr val="0070C0"/>
                </a:solidFill>
              </a:rPr>
              <a:t>Play allows for real-world experiences to reinforce positive social skills</a:t>
            </a:r>
          </a:p>
        </p:txBody>
      </p:sp>
    </p:spTree>
    <p:extLst>
      <p:ext uri="{BB962C8B-B14F-4D97-AF65-F5344CB8AC3E}">
        <p14:creationId xmlns:p14="http://schemas.microsoft.com/office/powerpoint/2010/main" val="417998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36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8F932-ABF7-4090-A3E4-04FE3351D2E8}"/>
              </a:ext>
            </a:extLst>
          </p:cNvPr>
          <p:cNvSpPr>
            <a:spLocks noGrp="1"/>
          </p:cNvSpPr>
          <p:nvPr>
            <p:ph type="title"/>
          </p:nvPr>
        </p:nvSpPr>
        <p:spPr>
          <a:xfrm>
            <a:off x="6756571" y="942538"/>
            <a:ext cx="2097635" cy="4794567"/>
          </a:xfrm>
        </p:spPr>
        <p:txBody>
          <a:bodyPr vert="horz" lIns="91440" tIns="45720" rIns="91440" bIns="45720" rtlCol="0" anchor="ctr">
            <a:normAutofit fontScale="90000"/>
          </a:bodyPr>
          <a:lstStyle/>
          <a:p>
            <a:r>
              <a:rPr lang="en-US" sz="3100" dirty="0">
                <a:solidFill>
                  <a:srgbClr val="FFFFFF"/>
                </a:solidFill>
              </a:rPr>
              <a:t>Creating an environment that helps children explore their physical body and take risks supports emotional development</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rough and tumble play">
            <a:extLst>
              <a:ext uri="{FF2B5EF4-FFF2-40B4-BE49-F238E27FC236}">
                <a16:creationId xmlns:a16="http://schemas.microsoft.com/office/drawing/2014/main" id="{9AF770E6-6FC8-4951-B3C3-431DEBCA8DE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132" r="5189" b="-2"/>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7EDA73FB-FFF3-4240-8CFF-9F7A37A9A9CB}"/>
              </a:ext>
            </a:extLst>
          </p:cNvPr>
          <p:cNvPicPr>
            <a:picLocks noGrp="1" noChangeAspect="1"/>
          </p:cNvPicPr>
          <p:nvPr>
            <p:ph idx="1"/>
          </p:nvPr>
        </p:nvPicPr>
        <p:blipFill rotWithShape="1">
          <a:blip r:embed="rId3"/>
          <a:srcRect l="1194" r="10140"/>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687496-6DAE-415F-A42A-C57B853AE6F3}"/>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a:r>
              <a:rPr lang="en-US" sz="3200" dirty="0"/>
              <a:t>“</a:t>
            </a:r>
            <a:r>
              <a:rPr lang="en-US" sz="2700" dirty="0">
                <a:latin typeface="+mn-lt"/>
              </a:rPr>
              <a:t>I came to the counterintuitive conclusion that engaging in risk is actually very important in preventing injuries,” a researcher says. </a:t>
            </a:r>
            <a:endParaRPr lang="en-US" sz="3100" dirty="0">
              <a:solidFill>
                <a:schemeClr val="tx1">
                  <a:lumMod val="85000"/>
                  <a:lumOff val="15000"/>
                </a:schemeClr>
              </a:solidFill>
              <a:latin typeface="+mn-lt"/>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65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DB7F3-1059-4C76-A55A-725D6A293BAE}"/>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600" kern="1200">
                <a:solidFill>
                  <a:srgbClr val="FFFFFF"/>
                </a:solidFill>
                <a:latin typeface="+mj-lt"/>
                <a:ea typeface="+mj-ea"/>
                <a:cs typeface="+mj-cs"/>
              </a:rPr>
              <a:t>Mindfulness refers to repetitive, prescriptive breathing and movements.</a:t>
            </a:r>
          </a:p>
        </p:txBody>
      </p:sp>
      <p:pic>
        <p:nvPicPr>
          <p:cNvPr id="9" name="Content Placeholder 5">
            <a:extLst>
              <a:ext uri="{FF2B5EF4-FFF2-40B4-BE49-F238E27FC236}">
                <a16:creationId xmlns:a16="http://schemas.microsoft.com/office/drawing/2014/main" id="{3D1B1311-03A3-4198-B220-2D9489ECD3FB}"/>
              </a:ext>
            </a:extLst>
          </p:cNvPr>
          <p:cNvPicPr>
            <a:picLocks noGrp="1" noChangeAspect="1"/>
          </p:cNvPicPr>
          <p:nvPr>
            <p:ph idx="1"/>
          </p:nvPr>
        </p:nvPicPr>
        <p:blipFill>
          <a:blip r:embed="rId3"/>
          <a:stretch>
            <a:fillRect/>
          </a:stretch>
        </p:blipFill>
        <p:spPr>
          <a:xfrm>
            <a:off x="3865366" y="1546779"/>
            <a:ext cx="4915159" cy="3772384"/>
          </a:xfrm>
          <a:prstGeom prst="rect">
            <a:avLst/>
          </a:prstGeom>
        </p:spPr>
      </p:pic>
    </p:spTree>
    <p:extLst>
      <p:ext uri="{BB962C8B-B14F-4D97-AF65-F5344CB8AC3E}">
        <p14:creationId xmlns:p14="http://schemas.microsoft.com/office/powerpoint/2010/main" val="2569548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rescription for play">
            <a:extLst>
              <a:ext uri="{FF2B5EF4-FFF2-40B4-BE49-F238E27FC236}">
                <a16:creationId xmlns:a16="http://schemas.microsoft.com/office/drawing/2014/main" id="{EA5005E3-990D-48B5-A6CD-E41EAF7C5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992" y="256019"/>
            <a:ext cx="6288156" cy="626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6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5E4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75" name="Freeform: Shape 74">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7170" name="Picture 2" descr="Image result for mindfulness">
            <a:extLst>
              <a:ext uri="{FF2B5EF4-FFF2-40B4-BE49-F238E27FC236}">
                <a16:creationId xmlns:a16="http://schemas.microsoft.com/office/drawing/2014/main" id="{05B4E598-43FC-412E-8743-E131F95C7C1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0383" y="697422"/>
            <a:ext cx="6200191" cy="572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17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B0FA3F-48BC-4BAE-9114-BB8794E70FAD}"/>
              </a:ext>
            </a:extLst>
          </p:cNvPr>
          <p:cNvPicPr>
            <a:picLocks noChangeAspect="1"/>
          </p:cNvPicPr>
          <p:nvPr/>
        </p:nvPicPr>
        <p:blipFill>
          <a:blip r:embed="rId2"/>
          <a:stretch>
            <a:fillRect/>
          </a:stretch>
        </p:blipFill>
        <p:spPr>
          <a:xfrm>
            <a:off x="4040154" y="365126"/>
            <a:ext cx="4752975" cy="5829300"/>
          </a:xfrm>
          <a:prstGeom prst="rect">
            <a:avLst/>
          </a:prstGeom>
          <a:ln w="25400">
            <a:solidFill>
              <a:schemeClr val="accent1"/>
            </a:solidFill>
          </a:ln>
        </p:spPr>
      </p:pic>
      <p:pic>
        <p:nvPicPr>
          <p:cNvPr id="4" name="Content Placeholder 3">
            <a:extLst>
              <a:ext uri="{FF2B5EF4-FFF2-40B4-BE49-F238E27FC236}">
                <a16:creationId xmlns:a16="http://schemas.microsoft.com/office/drawing/2014/main" id="{89EFF3C1-124F-4B5C-8E46-BAD481FF8411}"/>
              </a:ext>
            </a:extLst>
          </p:cNvPr>
          <p:cNvPicPr>
            <a:picLocks noGrp="1"/>
          </p:cNvPicPr>
          <p:nvPr>
            <p:ph idx="1"/>
          </p:nvPr>
        </p:nvPicPr>
        <p:blipFill>
          <a:blip r:embed="rId3"/>
          <a:stretch>
            <a:fillRect/>
          </a:stretch>
        </p:blipFill>
        <p:spPr>
          <a:xfrm>
            <a:off x="432706" y="2631231"/>
            <a:ext cx="3411505" cy="3438787"/>
          </a:xfrm>
          <a:prstGeom prst="rect">
            <a:avLst/>
          </a:prstGeom>
        </p:spPr>
      </p:pic>
      <p:sp>
        <p:nvSpPr>
          <p:cNvPr id="6" name="TextBox 5">
            <a:extLst>
              <a:ext uri="{FF2B5EF4-FFF2-40B4-BE49-F238E27FC236}">
                <a16:creationId xmlns:a16="http://schemas.microsoft.com/office/drawing/2014/main" id="{82A1EE88-AF53-44B9-B9EE-39A4E30EC33C}"/>
              </a:ext>
            </a:extLst>
          </p:cNvPr>
          <p:cNvSpPr txBox="1"/>
          <p:nvPr/>
        </p:nvSpPr>
        <p:spPr>
          <a:xfrm>
            <a:off x="350871" y="365126"/>
            <a:ext cx="3411505" cy="1661993"/>
          </a:xfrm>
          <a:prstGeom prst="rect">
            <a:avLst/>
          </a:prstGeom>
          <a:noFill/>
        </p:spPr>
        <p:txBody>
          <a:bodyPr wrap="square" rtlCol="0">
            <a:spAutoFit/>
          </a:bodyPr>
          <a:lstStyle/>
          <a:p>
            <a:r>
              <a:rPr lang="en-US" dirty="0">
                <a:solidFill>
                  <a:srgbClr val="FF0000"/>
                </a:solidFill>
                <a:latin typeface="Arial Black" panose="020B0A04020102020204" pitchFamily="34" charset="0"/>
              </a:rPr>
              <a:t>YOUR URL</a:t>
            </a:r>
          </a:p>
          <a:p>
            <a:r>
              <a:rPr lang="en-US" sz="2800" b="1" dirty="0">
                <a:solidFill>
                  <a:srgbClr val="0070C0"/>
                </a:solidFill>
                <a:hlinkClick r:id="rId4">
                  <a:extLst>
                    <a:ext uri="{A12FA001-AC4F-418D-AE19-62706E023703}">
                      <ahyp:hlinkClr xmlns:ahyp="http://schemas.microsoft.com/office/drawing/2018/hyperlinkcolor" val="tx"/>
                    </a:ext>
                  </a:extLst>
                </a:hlinkClick>
              </a:rPr>
              <a:t>https://fpg.unc.edu/presentations/playful-learning</a:t>
            </a:r>
            <a:r>
              <a:rPr lang="en-US" sz="2800" b="1" dirty="0">
                <a:solidFill>
                  <a:srgbClr val="0070C0"/>
                </a:solidFill>
              </a:rPr>
              <a:t> </a:t>
            </a:r>
          </a:p>
        </p:txBody>
      </p:sp>
    </p:spTree>
    <p:extLst>
      <p:ext uri="{BB962C8B-B14F-4D97-AF65-F5344CB8AC3E}">
        <p14:creationId xmlns:p14="http://schemas.microsoft.com/office/powerpoint/2010/main" val="318198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0B6E-1A54-47EE-8F34-EDF3F9EFCF14}"/>
              </a:ext>
            </a:extLst>
          </p:cNvPr>
          <p:cNvSpPr>
            <a:spLocks noGrp="1"/>
          </p:cNvSpPr>
          <p:nvPr>
            <p:ph type="title"/>
          </p:nvPr>
        </p:nvSpPr>
        <p:spPr>
          <a:xfrm>
            <a:off x="125897" y="365126"/>
            <a:ext cx="8912086" cy="1325563"/>
          </a:xfrm>
        </p:spPr>
        <p:txBody>
          <a:bodyPr>
            <a:noAutofit/>
          </a:bodyPr>
          <a:lstStyle/>
          <a:p>
            <a:r>
              <a:rPr lang="en-US" sz="2400" b="1" dirty="0">
                <a:latin typeface="Adobe Song Std L" panose="02020300000000000000" pitchFamily="18" charset="-128"/>
                <a:ea typeface="Adobe Song Std L" panose="02020300000000000000" pitchFamily="18" charset="-128"/>
              </a:rPr>
              <a:t>     MOVING TOWARD FLOURISHING AND WELL-BEING</a:t>
            </a:r>
            <a:br>
              <a:rPr lang="en-US" sz="3200" b="1" dirty="0">
                <a:latin typeface="Adobe Song Std L" panose="02020300000000000000" pitchFamily="18" charset="-128"/>
                <a:ea typeface="Adobe Song Std L" panose="02020300000000000000" pitchFamily="18" charset="-128"/>
              </a:rPr>
            </a:br>
            <a:endParaRPr lang="en-US" sz="3200" dirty="0"/>
          </a:p>
        </p:txBody>
      </p:sp>
      <p:pic>
        <p:nvPicPr>
          <p:cNvPr id="4" name="Picture 2" descr="Image result for adverse childhood experiences influence health and wellbeing over the lifespan">
            <a:extLst>
              <a:ext uri="{FF2B5EF4-FFF2-40B4-BE49-F238E27FC236}">
                <a16:creationId xmlns:a16="http://schemas.microsoft.com/office/drawing/2014/main" id="{3C9192FF-B1B9-4BF3-9487-8B0D55DE476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890"/>
          <a:stretch/>
        </p:blipFill>
        <p:spPr bwMode="auto">
          <a:xfrm>
            <a:off x="490330" y="1537252"/>
            <a:ext cx="8094748" cy="497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82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314450"/>
            <a:ext cx="7773339" cy="785813"/>
          </a:xfrm>
        </p:spPr>
        <p:txBody>
          <a:bodyPr/>
          <a:lstStyle/>
          <a:p>
            <a:r>
              <a:rPr lang="en-US" b="1" dirty="0">
                <a:latin typeface="Adobe Song Std L" panose="02020300000000000000" pitchFamily="18" charset="-128"/>
                <a:ea typeface="Adobe Song Std L" panose="02020300000000000000" pitchFamily="18" charset="-128"/>
              </a:rPr>
              <a:t>When you are in the Zone!</a:t>
            </a:r>
          </a:p>
        </p:txBody>
      </p:sp>
      <p:sp>
        <p:nvSpPr>
          <p:cNvPr id="3" name="Content Placeholder 2"/>
          <p:cNvSpPr>
            <a:spLocks noGrp="1"/>
          </p:cNvSpPr>
          <p:nvPr>
            <p:ph type="body" idx="1"/>
          </p:nvPr>
        </p:nvSpPr>
        <p:spPr>
          <a:xfrm>
            <a:off x="685331" y="2518271"/>
            <a:ext cx="2474232" cy="546496"/>
          </a:xfrm>
        </p:spPr>
        <p:txBody>
          <a:bodyPr>
            <a:normAutofit fontScale="62500" lnSpcReduction="20000"/>
          </a:bodyPr>
          <a:lstStyle/>
          <a:p>
            <a:r>
              <a:rPr lang="en-US" sz="2100" dirty="0">
                <a:latin typeface="Adobe Song Std L" panose="02020300000000000000" pitchFamily="18" charset="-128"/>
                <a:ea typeface="Adobe Song Std L" panose="02020300000000000000" pitchFamily="18" charset="-128"/>
              </a:rPr>
              <a:t> </a:t>
            </a:r>
            <a:r>
              <a:rPr lang="en-US" sz="3300" b="1" dirty="0">
                <a:latin typeface="Adobe Song Std L" panose="02020300000000000000" pitchFamily="18" charset="-128"/>
                <a:ea typeface="Adobe Song Std L" panose="02020300000000000000" pitchFamily="18" charset="-128"/>
              </a:rPr>
              <a:t>Healthy:  in the zone</a:t>
            </a:r>
          </a:p>
        </p:txBody>
      </p:sp>
      <p:sp>
        <p:nvSpPr>
          <p:cNvPr id="6" name="Text Placeholder 5"/>
          <p:cNvSpPr>
            <a:spLocks noGrp="1"/>
          </p:cNvSpPr>
          <p:nvPr>
            <p:ph type="body" sz="half" idx="15"/>
          </p:nvPr>
        </p:nvSpPr>
        <p:spPr/>
        <p:txBody>
          <a:bodyPr>
            <a:noAutofit/>
          </a:bodyPr>
          <a:lstStyle/>
          <a:p>
            <a:pPr algn="l"/>
            <a:r>
              <a:rPr lang="en-US" sz="1500" dirty="0">
                <a:latin typeface="Adobe Song Std L" panose="02020300000000000000" pitchFamily="18" charset="-128"/>
                <a:ea typeface="Adobe Song Std L" panose="02020300000000000000" pitchFamily="18" charset="-128"/>
              </a:rPr>
              <a:t>Normal mood fluctuations. Taking things in stride. Consistent performance, Normal sleep patterns. Physically and socially active. Usual self-confidence. Comfortable with others. </a:t>
            </a:r>
          </a:p>
        </p:txBody>
      </p:sp>
      <p:sp>
        <p:nvSpPr>
          <p:cNvPr id="4" name="Text Placeholder 3"/>
          <p:cNvSpPr>
            <a:spLocks noGrp="1"/>
          </p:cNvSpPr>
          <p:nvPr>
            <p:ph type="body" sz="quarter" idx="3"/>
          </p:nvPr>
        </p:nvSpPr>
        <p:spPr>
          <a:xfrm>
            <a:off x="3339884" y="2434591"/>
            <a:ext cx="2468641" cy="630176"/>
          </a:xfrm>
        </p:spPr>
        <p:txBody>
          <a:bodyPr/>
          <a:lstStyle/>
          <a:p>
            <a:pPr algn="l"/>
            <a:r>
              <a:rPr lang="en-US" sz="1500" b="1" dirty="0">
                <a:latin typeface="Adobe Song Std L" panose="02020300000000000000" pitchFamily="18" charset="-128"/>
                <a:ea typeface="Adobe Song Std L" panose="02020300000000000000" pitchFamily="18" charset="-128"/>
              </a:rPr>
              <a:t>Reactive stress: common reversible distress</a:t>
            </a:r>
            <a:endParaRPr lang="en-US" sz="2700" b="1" dirty="0">
              <a:latin typeface="Adobe Song Std L" panose="02020300000000000000" pitchFamily="18" charset="-128"/>
              <a:ea typeface="Adobe Song Std L" panose="02020300000000000000" pitchFamily="18" charset="-128"/>
            </a:endParaRPr>
          </a:p>
        </p:txBody>
      </p:sp>
      <p:sp>
        <p:nvSpPr>
          <p:cNvPr id="7" name="Text Placeholder 6"/>
          <p:cNvSpPr>
            <a:spLocks noGrp="1"/>
          </p:cNvSpPr>
          <p:nvPr>
            <p:ph type="body" sz="half" idx="16"/>
          </p:nvPr>
        </p:nvSpPr>
        <p:spPr/>
        <p:txBody>
          <a:bodyPr>
            <a:noAutofit/>
          </a:bodyPr>
          <a:lstStyle/>
          <a:p>
            <a:pPr algn="l"/>
            <a:r>
              <a:rPr lang="en-US" sz="1350" dirty="0">
                <a:latin typeface="Adobe Song Std L" panose="02020300000000000000" pitchFamily="18" charset="-128"/>
                <a:ea typeface="Adobe Song Std L" panose="02020300000000000000" pitchFamily="18" charset="-128"/>
              </a:rPr>
              <a:t>Irritable/impatient. Nervousness, sadness, increased worrying. Procrastination, forgetfulness. Trouble sleeping (more in falling asleep). Lowered energy. Difficulty in relaxing. Intrusive thoughts. Decreased social activity.</a:t>
            </a:r>
          </a:p>
        </p:txBody>
      </p:sp>
      <p:sp>
        <p:nvSpPr>
          <p:cNvPr id="5" name="Text Placeholder 4"/>
          <p:cNvSpPr>
            <a:spLocks noGrp="1"/>
          </p:cNvSpPr>
          <p:nvPr>
            <p:ph type="body" sz="quarter" idx="13"/>
          </p:nvPr>
        </p:nvSpPr>
        <p:spPr>
          <a:xfrm>
            <a:off x="5979974" y="2434591"/>
            <a:ext cx="2478696" cy="630176"/>
          </a:xfrm>
        </p:spPr>
        <p:txBody>
          <a:bodyPr/>
          <a:lstStyle/>
          <a:p>
            <a:r>
              <a:rPr lang="en-US" b="1" dirty="0">
                <a:latin typeface="Adobe Song Std L" panose="02020300000000000000" pitchFamily="18" charset="-128"/>
                <a:ea typeface="Adobe Song Std L" panose="02020300000000000000" pitchFamily="18" charset="-128"/>
              </a:rPr>
              <a:t>Burn out- ask for help</a:t>
            </a:r>
          </a:p>
        </p:txBody>
      </p:sp>
      <p:sp>
        <p:nvSpPr>
          <p:cNvPr id="8" name="Text Placeholder 7"/>
          <p:cNvSpPr>
            <a:spLocks noGrp="1"/>
          </p:cNvSpPr>
          <p:nvPr>
            <p:ph type="body" sz="half" idx="17"/>
          </p:nvPr>
        </p:nvSpPr>
        <p:spPr/>
        <p:txBody>
          <a:bodyPr>
            <a:noAutofit/>
          </a:bodyPr>
          <a:lstStyle/>
          <a:p>
            <a:pPr algn="l"/>
            <a:r>
              <a:rPr lang="en-US" sz="1200" dirty="0">
                <a:latin typeface="Adobe Song Std L" panose="02020300000000000000" pitchFamily="18" charset="-128"/>
                <a:ea typeface="Adobe Song Std L" panose="02020300000000000000" pitchFamily="18" charset="-128"/>
              </a:rPr>
              <a:t>Anger, high level of anxiety (panic attacks), lingering sadness (depression), fearfulness, tearfulness, hopelessness, worthlessness. Difficulty with emotions. Preoccupation, Decreased performance, feeling overwhelmed. Constant fatigue, disturbed sleep (falling asleep and staying asleep). Avoidance of social situations, withdrawal, disturbances in thinking. Suicidal thoughts/intent/behavior.</a:t>
            </a:r>
          </a:p>
        </p:txBody>
      </p:sp>
    </p:spTree>
    <p:extLst>
      <p:ext uri="{BB962C8B-B14F-4D97-AF65-F5344CB8AC3E}">
        <p14:creationId xmlns:p14="http://schemas.microsoft.com/office/powerpoint/2010/main" val="182004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943451"/>
            <a:ext cx="7773338" cy="761980"/>
          </a:xfrm>
        </p:spPr>
        <p:txBody>
          <a:bodyPr>
            <a:normAutofit fontScale="90000"/>
          </a:bodyPr>
          <a:lstStyle/>
          <a:p>
            <a:r>
              <a:rPr lang="en-US" b="1" dirty="0">
                <a:latin typeface="Adobe Song Std L" panose="02020300000000000000" pitchFamily="18" charset="-128"/>
                <a:ea typeface="Adobe Song Std L" panose="02020300000000000000" pitchFamily="18" charset="-128"/>
              </a:rPr>
              <a:t>Positive Psychology and PERMA</a:t>
            </a:r>
          </a:p>
        </p:txBody>
      </p:sp>
      <p:sp>
        <p:nvSpPr>
          <p:cNvPr id="3" name="Content Placeholder 2"/>
          <p:cNvSpPr>
            <a:spLocks noGrp="1"/>
          </p:cNvSpPr>
          <p:nvPr>
            <p:ph sz="quarter" idx="13"/>
          </p:nvPr>
        </p:nvSpPr>
        <p:spPr>
          <a:xfrm>
            <a:off x="685330" y="1997393"/>
            <a:ext cx="7772870" cy="3600450"/>
          </a:xfrm>
        </p:spPr>
        <p:txBody>
          <a:bodyPr>
            <a:normAutofit fontScale="92500" lnSpcReduction="10000"/>
          </a:bodyPr>
          <a:lstStyle/>
          <a:p>
            <a:r>
              <a:rPr lang="en-US" sz="2850" b="1" dirty="0">
                <a:latin typeface="Adobe Song Std L" panose="02020300000000000000" pitchFamily="18" charset="-128"/>
                <a:ea typeface="Adobe Song Std L" panose="02020300000000000000" pitchFamily="18" charset="-128"/>
              </a:rPr>
              <a:t>P</a:t>
            </a:r>
            <a:r>
              <a:rPr lang="en-US" sz="2100" dirty="0">
                <a:latin typeface="Adobe Song Std L" panose="02020300000000000000" pitchFamily="18" charset="-128"/>
                <a:ea typeface="Adobe Song Std L" panose="02020300000000000000" pitchFamily="18" charset="-128"/>
              </a:rPr>
              <a:t>ositive Emotion – Taking all things together, how happy would you say you are?</a:t>
            </a:r>
          </a:p>
          <a:p>
            <a:r>
              <a:rPr lang="en-US" sz="2850" b="1" dirty="0">
                <a:latin typeface="Adobe Song Std L" panose="02020300000000000000" pitchFamily="18" charset="-128"/>
                <a:ea typeface="Adobe Song Std L" panose="02020300000000000000" pitchFamily="18" charset="-128"/>
              </a:rPr>
              <a:t>E</a:t>
            </a:r>
            <a:r>
              <a:rPr lang="en-US" sz="2100" dirty="0">
                <a:latin typeface="Adobe Song Std L" panose="02020300000000000000" pitchFamily="18" charset="-128"/>
                <a:ea typeface="Adobe Song Std L" panose="02020300000000000000" pitchFamily="18" charset="-128"/>
              </a:rPr>
              <a:t>ngagement/Interest – I love learning new things.</a:t>
            </a:r>
          </a:p>
          <a:p>
            <a:r>
              <a:rPr lang="en-US" sz="2850" b="1" dirty="0">
                <a:latin typeface="Adobe Song Std L" panose="02020300000000000000" pitchFamily="18" charset="-128"/>
                <a:ea typeface="Adobe Song Std L" panose="02020300000000000000" pitchFamily="18" charset="-128"/>
              </a:rPr>
              <a:t>R</a:t>
            </a:r>
            <a:r>
              <a:rPr lang="en-US" sz="2100" dirty="0">
                <a:latin typeface="Adobe Song Std L" panose="02020300000000000000" pitchFamily="18" charset="-128"/>
                <a:ea typeface="Adobe Song Std L" panose="02020300000000000000" pitchFamily="18" charset="-128"/>
              </a:rPr>
              <a:t>elationships (positive ones) – There are people in my life who really care about me.</a:t>
            </a:r>
          </a:p>
          <a:p>
            <a:r>
              <a:rPr lang="en-US" sz="2700" b="1" dirty="0">
                <a:latin typeface="Adobe Song Std L" panose="02020300000000000000" pitchFamily="18" charset="-128"/>
                <a:ea typeface="Adobe Song Std L" panose="02020300000000000000" pitchFamily="18" charset="-128"/>
              </a:rPr>
              <a:t>M</a:t>
            </a:r>
            <a:r>
              <a:rPr lang="en-US" sz="2100" dirty="0">
                <a:latin typeface="Adobe Song Std L" panose="02020300000000000000" pitchFamily="18" charset="-128"/>
                <a:ea typeface="Adobe Song Std L" panose="02020300000000000000" pitchFamily="18" charset="-128"/>
              </a:rPr>
              <a:t>eaning /Purpose – I generally feel that what I do in my life is valuable and worthwhile.</a:t>
            </a:r>
          </a:p>
          <a:p>
            <a:r>
              <a:rPr lang="en-US" sz="2700" b="1" dirty="0">
                <a:latin typeface="Adobe Song Std L" panose="02020300000000000000" pitchFamily="18" charset="-128"/>
                <a:ea typeface="Adobe Song Std L" panose="02020300000000000000" pitchFamily="18" charset="-128"/>
              </a:rPr>
              <a:t>A</a:t>
            </a:r>
            <a:r>
              <a:rPr lang="en-US" sz="2100" dirty="0">
                <a:latin typeface="Adobe Song Std L" panose="02020300000000000000" pitchFamily="18" charset="-128"/>
                <a:ea typeface="Adobe Song Std L" panose="02020300000000000000" pitchFamily="18" charset="-128"/>
              </a:rPr>
              <a:t>ccomplishment – I pursue things for their own sake for the internal reward I give myself. Not for the reward others may (or may not) bestow upon me.  </a:t>
            </a:r>
          </a:p>
          <a:p>
            <a:endParaRPr lang="en-US" dirty="0">
              <a:latin typeface="Adobe Song Std L" panose="02020300000000000000" pitchFamily="18" charset="-128"/>
              <a:ea typeface="Adobe Song Std L" panose="02020300000000000000" pitchFamily="18" charset="-128"/>
            </a:endParaRPr>
          </a:p>
        </p:txBody>
      </p:sp>
    </p:spTree>
    <p:extLst>
      <p:ext uri="{BB962C8B-B14F-4D97-AF65-F5344CB8AC3E}">
        <p14:creationId xmlns:p14="http://schemas.microsoft.com/office/powerpoint/2010/main" val="3667714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he center for early education eastern connecticut state university">
            <a:extLst>
              <a:ext uri="{FF2B5EF4-FFF2-40B4-BE49-F238E27FC236}">
                <a16:creationId xmlns:a16="http://schemas.microsoft.com/office/drawing/2014/main" id="{94CE250C-4941-4C51-ABA2-6FFCB836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43" y="1603513"/>
            <a:ext cx="7410562" cy="37304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6E47C0-59B5-4FCF-BBA9-5DFBC89D3F26}"/>
              </a:ext>
            </a:extLst>
          </p:cNvPr>
          <p:cNvSpPr txBox="1"/>
          <p:nvPr/>
        </p:nvSpPr>
        <p:spPr>
          <a:xfrm>
            <a:off x="1527142" y="6334780"/>
            <a:ext cx="4779390" cy="307777"/>
          </a:xfrm>
          <a:prstGeom prst="rect">
            <a:avLst/>
          </a:prstGeom>
          <a:noFill/>
        </p:spPr>
        <p:txBody>
          <a:bodyPr wrap="square" rtlCol="0">
            <a:spAutoFit/>
          </a:bodyPr>
          <a:lstStyle/>
          <a:p>
            <a:r>
              <a:rPr lang="en-US" sz="1400" b="1" u="sng" dirty="0">
                <a:hlinkClick r:id="rId4"/>
              </a:rPr>
              <a:t>http://www.easternct.edu/cece/</a:t>
            </a:r>
            <a:endParaRPr lang="en-US" sz="1400" b="1" dirty="0"/>
          </a:p>
        </p:txBody>
      </p:sp>
    </p:spTree>
    <p:extLst>
      <p:ext uri="{BB962C8B-B14F-4D97-AF65-F5344CB8AC3E}">
        <p14:creationId xmlns:p14="http://schemas.microsoft.com/office/powerpoint/2010/main" val="356676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9494F5-5CDD-4A14-B9B6-57D5A21D3F24}"/>
              </a:ext>
            </a:extLst>
          </p:cNvPr>
          <p:cNvPicPr>
            <a:picLocks noGrp="1" noChangeAspect="1"/>
          </p:cNvPicPr>
          <p:nvPr>
            <p:ph idx="1"/>
          </p:nvPr>
        </p:nvPicPr>
        <p:blipFill rotWithShape="1">
          <a:blip r:embed="rId2"/>
          <a:srcRect r="9001"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BCC93-B211-4913-93DA-B60CEFD746A0}"/>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1500">
                <a:solidFill>
                  <a:schemeClr val="tx1">
                    <a:lumMod val="85000"/>
                    <a:lumOff val="15000"/>
                  </a:schemeClr>
                </a:solidFill>
              </a:rPr>
              <a:t>Nurturing Preschool Children’s Emotional Health Through Active Play </a:t>
            </a:r>
            <a:r>
              <a:rPr lang="en-US" sz="1500" b="1" u="sng">
                <a:solidFill>
                  <a:schemeClr val="tx1">
                    <a:lumMod val="85000"/>
                    <a:lumOff val="15000"/>
                  </a:schemeClr>
                </a:solidFill>
                <a:hlinkClick r:id="rId3"/>
              </a:rPr>
              <a:t>https://www.youtube.com/watch?v=CKUfraBmjy8</a:t>
            </a:r>
            <a:r>
              <a:rPr lang="en-US" sz="1500" b="1" u="sng">
                <a:solidFill>
                  <a:schemeClr val="tx1">
                    <a:lumMod val="85000"/>
                    <a:lumOff val="15000"/>
                  </a:schemeClr>
                </a:solidFill>
              </a:rPr>
              <a:t> </a:t>
            </a:r>
            <a:br>
              <a:rPr lang="en-US" sz="1500" b="1">
                <a:solidFill>
                  <a:schemeClr val="tx1">
                    <a:lumMod val="85000"/>
                    <a:lumOff val="15000"/>
                  </a:schemeClr>
                </a:solidFill>
              </a:rPr>
            </a:br>
            <a:endParaRPr lang="en-US" sz="150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83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he encyclopedia on early childhood development">
            <a:extLst>
              <a:ext uri="{FF2B5EF4-FFF2-40B4-BE49-F238E27FC236}">
                <a16:creationId xmlns:a16="http://schemas.microsoft.com/office/drawing/2014/main" id="{DFB488AF-2AA5-4003-8CE5-D6327A81D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17" y="1406098"/>
            <a:ext cx="8695638" cy="26086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C04624-6F57-4EDB-ADC1-D3D4D453E826}"/>
              </a:ext>
            </a:extLst>
          </p:cNvPr>
          <p:cNvSpPr txBox="1"/>
          <p:nvPr/>
        </p:nvSpPr>
        <p:spPr>
          <a:xfrm>
            <a:off x="1018095" y="5608948"/>
            <a:ext cx="7107810" cy="369332"/>
          </a:xfrm>
          <a:prstGeom prst="rect">
            <a:avLst/>
          </a:prstGeom>
          <a:noFill/>
        </p:spPr>
        <p:txBody>
          <a:bodyPr wrap="square" rtlCol="0">
            <a:spAutoFit/>
          </a:bodyPr>
          <a:lstStyle/>
          <a:p>
            <a:pPr algn="ctr"/>
            <a:r>
              <a:rPr lang="en-US" b="1" dirty="0">
                <a:hlinkClick r:id="rId4"/>
              </a:rPr>
              <a:t>http://www.child-encyclopedia.com/</a:t>
            </a:r>
            <a:r>
              <a:rPr lang="en-US" dirty="0"/>
              <a:t> </a:t>
            </a:r>
          </a:p>
        </p:txBody>
      </p:sp>
    </p:spTree>
    <p:extLst>
      <p:ext uri="{BB962C8B-B14F-4D97-AF65-F5344CB8AC3E}">
        <p14:creationId xmlns:p14="http://schemas.microsoft.com/office/powerpoint/2010/main" val="28466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7C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A14654B-2AEE-472E-95A2-2DC19F4A78AE}"/>
              </a:ext>
            </a:extLst>
          </p:cNvPr>
          <p:cNvPicPr>
            <a:picLocks noChangeAspect="1"/>
          </p:cNvPicPr>
          <p:nvPr/>
        </p:nvPicPr>
        <p:blipFill>
          <a:blip r:embed="rId3"/>
          <a:stretch>
            <a:fillRect/>
          </a:stretch>
        </p:blipFill>
        <p:spPr>
          <a:xfrm>
            <a:off x="482600" y="842455"/>
            <a:ext cx="8178799" cy="5173090"/>
          </a:xfrm>
          <a:prstGeom prst="rect">
            <a:avLst/>
          </a:prstGeom>
        </p:spPr>
      </p:pic>
      <p:sp>
        <p:nvSpPr>
          <p:cNvPr id="8" name="TextBox 7">
            <a:extLst>
              <a:ext uri="{FF2B5EF4-FFF2-40B4-BE49-F238E27FC236}">
                <a16:creationId xmlns:a16="http://schemas.microsoft.com/office/drawing/2014/main" id="{B76AC39B-B4CE-4430-B298-388D75149CCD}"/>
              </a:ext>
            </a:extLst>
          </p:cNvPr>
          <p:cNvSpPr txBox="1"/>
          <p:nvPr/>
        </p:nvSpPr>
        <p:spPr>
          <a:xfrm>
            <a:off x="556181" y="6099142"/>
            <a:ext cx="8069345" cy="338554"/>
          </a:xfrm>
          <a:prstGeom prst="rect">
            <a:avLst/>
          </a:prstGeom>
          <a:noFill/>
        </p:spPr>
        <p:txBody>
          <a:bodyPr wrap="square" rtlCol="0">
            <a:spAutoFit/>
          </a:bodyPr>
          <a:lstStyle/>
          <a:p>
            <a:r>
              <a:rPr lang="en-US" sz="1600" b="1" u="sng" dirty="0">
                <a:hlinkClick r:id="rId4"/>
              </a:rPr>
              <a:t>http://www.child-encyclopedia.com/peer-relations/introduction/playing-others-important</a:t>
            </a:r>
            <a:endParaRPr lang="en-US" sz="1600" b="1" dirty="0"/>
          </a:p>
        </p:txBody>
      </p:sp>
    </p:spTree>
    <p:extLst>
      <p:ext uri="{BB962C8B-B14F-4D97-AF65-F5344CB8AC3E}">
        <p14:creationId xmlns:p14="http://schemas.microsoft.com/office/powerpoint/2010/main" val="118357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ustralian parenting website">
            <a:extLst>
              <a:ext uri="{FF2B5EF4-FFF2-40B4-BE49-F238E27FC236}">
                <a16:creationId xmlns:a16="http://schemas.microsoft.com/office/drawing/2014/main" id="{B8E23440-89DC-47C8-AEC1-2567518CF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643"/>
            <a:ext cx="9144000" cy="507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349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84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46B00FA-F370-463D-9524-724A31E424C8}"/>
              </a:ext>
            </a:extLst>
          </p:cNvPr>
          <p:cNvPicPr>
            <a:picLocks noChangeAspect="1"/>
          </p:cNvPicPr>
          <p:nvPr/>
        </p:nvPicPr>
        <p:blipFill>
          <a:blip r:embed="rId3"/>
          <a:stretch>
            <a:fillRect/>
          </a:stretch>
        </p:blipFill>
        <p:spPr>
          <a:xfrm>
            <a:off x="482600" y="1016254"/>
            <a:ext cx="8178799" cy="4825491"/>
          </a:xfrm>
          <a:prstGeom prst="rect">
            <a:avLst/>
          </a:prstGeom>
        </p:spPr>
      </p:pic>
      <p:sp>
        <p:nvSpPr>
          <p:cNvPr id="3" name="TextBox 2">
            <a:extLst>
              <a:ext uri="{FF2B5EF4-FFF2-40B4-BE49-F238E27FC236}">
                <a16:creationId xmlns:a16="http://schemas.microsoft.com/office/drawing/2014/main" id="{89C9B711-EB5A-4718-BB20-D1010A1FA82B}"/>
              </a:ext>
            </a:extLst>
          </p:cNvPr>
          <p:cNvSpPr txBox="1"/>
          <p:nvPr/>
        </p:nvSpPr>
        <p:spPr>
          <a:xfrm>
            <a:off x="482600" y="6504495"/>
            <a:ext cx="8178799" cy="307777"/>
          </a:xfrm>
          <a:prstGeom prst="rect">
            <a:avLst/>
          </a:prstGeom>
          <a:noFill/>
        </p:spPr>
        <p:txBody>
          <a:bodyPr wrap="square" rtlCol="0">
            <a:spAutoFit/>
          </a:bodyPr>
          <a:lstStyle/>
          <a:p>
            <a:pPr lvl="0" defTabSz="914400">
              <a:defRPr/>
            </a:pPr>
            <a:r>
              <a:rPr lang="en-US" sz="1400" u="sng" dirty="0">
                <a:hlinkClick r:id="rId4"/>
              </a:rPr>
              <a:t>https://raisingchildren.net.au/toddlers/connecting-communicating/communicating/talking-play-toddlers</a:t>
            </a:r>
            <a:endParaRPr lang="en-US" sz="1400" dirty="0"/>
          </a:p>
        </p:txBody>
      </p:sp>
    </p:spTree>
    <p:extLst>
      <p:ext uri="{BB962C8B-B14F-4D97-AF65-F5344CB8AC3E}">
        <p14:creationId xmlns:p14="http://schemas.microsoft.com/office/powerpoint/2010/main" val="3619191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D9AF54-8041-40CC-B5BD-51E81E3CCEDA}"/>
              </a:ext>
            </a:extLst>
          </p:cNvPr>
          <p:cNvPicPr>
            <a:picLocks noChangeAspect="1"/>
          </p:cNvPicPr>
          <p:nvPr/>
        </p:nvPicPr>
        <p:blipFill rotWithShape="1">
          <a:blip r:embed="rId3"/>
          <a:srcRect l="29276" t="16249" r="30926" b="5273"/>
          <a:stretch/>
        </p:blipFill>
        <p:spPr>
          <a:xfrm>
            <a:off x="2226366" y="72887"/>
            <a:ext cx="5068956" cy="6663665"/>
          </a:xfrm>
          <a:prstGeom prst="rect">
            <a:avLst/>
          </a:prstGeom>
        </p:spPr>
      </p:pic>
    </p:spTree>
    <p:extLst>
      <p:ext uri="{BB962C8B-B14F-4D97-AF65-F5344CB8AC3E}">
        <p14:creationId xmlns:p14="http://schemas.microsoft.com/office/powerpoint/2010/main" val="2526436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1254DC-BA9A-4A08-A491-ACB188AE6992}"/>
              </a:ext>
            </a:extLst>
          </p:cNvPr>
          <p:cNvPicPr>
            <a:picLocks noChangeAspect="1"/>
          </p:cNvPicPr>
          <p:nvPr/>
        </p:nvPicPr>
        <p:blipFill>
          <a:blip r:embed="rId2"/>
          <a:stretch>
            <a:fillRect/>
          </a:stretch>
        </p:blipFill>
        <p:spPr>
          <a:xfrm>
            <a:off x="0" y="15949"/>
            <a:ext cx="9144000" cy="1770972"/>
          </a:xfrm>
          <a:prstGeom prst="rect">
            <a:avLst/>
          </a:prstGeom>
        </p:spPr>
      </p:pic>
      <p:sp>
        <p:nvSpPr>
          <p:cNvPr id="3" name="TextBox 2">
            <a:extLst>
              <a:ext uri="{FF2B5EF4-FFF2-40B4-BE49-F238E27FC236}">
                <a16:creationId xmlns:a16="http://schemas.microsoft.com/office/drawing/2014/main" id="{9F461C22-CBA4-4219-80C7-BAF0D2AB8A6D}"/>
              </a:ext>
            </a:extLst>
          </p:cNvPr>
          <p:cNvSpPr txBox="1"/>
          <p:nvPr/>
        </p:nvSpPr>
        <p:spPr>
          <a:xfrm>
            <a:off x="228600" y="2057400"/>
            <a:ext cx="8763000"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Focus on the individual early childhood educator rather than on preparation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Address potential missing elements identified in the </a:t>
            </a:r>
            <a:r>
              <a:rPr kumimoji="0" lang="en-US" sz="1800" b="0" i="1" u="none" strike="noStrike" kern="1200" cap="none" spc="0" normalizeH="0" baseline="0" noProof="0" dirty="0">
                <a:ln>
                  <a:noFill/>
                </a:ln>
                <a:solidFill>
                  <a:prstClr val="black"/>
                </a:solidFill>
                <a:effectLst/>
                <a:uLnTx/>
                <a:uFillTx/>
                <a:latin typeface="Calibri"/>
                <a:ea typeface="+mn-ea"/>
                <a:cs typeface="+mn-cs"/>
              </a:rPr>
              <a:t>Transforming the Workforce </a:t>
            </a:r>
            <a:r>
              <a:rPr kumimoji="0" lang="en-US" sz="1800" b="0" i="0" u="none" strike="noStrike" kern="1200" cap="none" spc="0" normalizeH="0" baseline="0" noProof="0" dirty="0">
                <a:ln>
                  <a:noFill/>
                </a:ln>
                <a:solidFill>
                  <a:prstClr val="black"/>
                </a:solidFill>
                <a:effectLst/>
                <a:uLnTx/>
                <a:uFillTx/>
                <a:latin typeface="Calibri"/>
                <a:ea typeface="+mn-ea"/>
                <a:cs typeface="+mn-cs"/>
              </a:rPr>
              <a:t>report, including teaching subject matter specific content, addressing stress and adversity, fostering socioemotional development, working with dual language learners and integrating technology in curricula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Consider competencies from sister organizations (e.g., Council for Exceptional Children, DEC Recommended Practices, Council for Professional Recognition -Child Development Associate (CDA) Competency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Elevate inclusion, diversity and equity beyond the currently integrated approach to fully capture the depth and breadth of these issues</a:t>
            </a:r>
          </a:p>
        </p:txBody>
      </p:sp>
    </p:spTree>
    <p:extLst>
      <p:ext uri="{BB962C8B-B14F-4D97-AF65-F5344CB8AC3E}">
        <p14:creationId xmlns:p14="http://schemas.microsoft.com/office/powerpoint/2010/main" val="12580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5A20C-B343-46E4-BFA6-78C3DA7680A0}"/>
              </a:ext>
            </a:extLst>
          </p:cNvPr>
          <p:cNvPicPr>
            <a:picLocks noChangeAspect="1"/>
          </p:cNvPicPr>
          <p:nvPr/>
        </p:nvPicPr>
        <p:blipFill>
          <a:blip r:embed="rId2"/>
          <a:stretch>
            <a:fillRect/>
          </a:stretch>
        </p:blipFill>
        <p:spPr>
          <a:xfrm>
            <a:off x="790672" y="794544"/>
            <a:ext cx="7096125" cy="466725"/>
          </a:xfrm>
          <a:prstGeom prst="rect">
            <a:avLst/>
          </a:prstGeom>
        </p:spPr>
      </p:pic>
      <p:pic>
        <p:nvPicPr>
          <p:cNvPr id="5" name="Content Placeholder 4">
            <a:extLst>
              <a:ext uri="{FF2B5EF4-FFF2-40B4-BE49-F238E27FC236}">
                <a16:creationId xmlns:a16="http://schemas.microsoft.com/office/drawing/2014/main" id="{F8E45FF4-0246-499A-9C67-353FAB43DC37}"/>
              </a:ext>
            </a:extLst>
          </p:cNvPr>
          <p:cNvPicPr>
            <a:picLocks noGrp="1" noChangeAspect="1"/>
          </p:cNvPicPr>
          <p:nvPr>
            <p:ph idx="1"/>
          </p:nvPr>
        </p:nvPicPr>
        <p:blipFill>
          <a:blip r:embed="rId3"/>
          <a:stretch>
            <a:fillRect/>
          </a:stretch>
        </p:blipFill>
        <p:spPr>
          <a:xfrm>
            <a:off x="256592" y="1558212"/>
            <a:ext cx="8630816" cy="4333440"/>
          </a:xfrm>
          <a:prstGeom prst="rect">
            <a:avLst/>
          </a:prstGeom>
        </p:spPr>
      </p:pic>
    </p:spTree>
    <p:extLst>
      <p:ext uri="{BB962C8B-B14F-4D97-AF65-F5344CB8AC3E}">
        <p14:creationId xmlns:p14="http://schemas.microsoft.com/office/powerpoint/2010/main" val="3824663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D478FF-74E1-4607-8FB2-C6A3749D8491}"/>
              </a:ext>
            </a:extLst>
          </p:cNvPr>
          <p:cNvSpPr/>
          <p:nvPr/>
        </p:nvSpPr>
        <p:spPr>
          <a:xfrm>
            <a:off x="-13010" y="-74645"/>
            <a:ext cx="9144000" cy="7772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itle 2">
            <a:extLst>
              <a:ext uri="{FF2B5EF4-FFF2-40B4-BE49-F238E27FC236}">
                <a16:creationId xmlns:a16="http://schemas.microsoft.com/office/drawing/2014/main" id="{C0F5E9EA-35D2-4859-A0C4-3857DFEFD754}"/>
              </a:ext>
            </a:extLst>
          </p:cNvPr>
          <p:cNvSpPr txBox="1">
            <a:spLocks/>
          </p:cNvSpPr>
          <p:nvPr/>
        </p:nvSpPr>
        <p:spPr bwMode="auto">
          <a:xfrm>
            <a:off x="76200" y="19505"/>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rgbClr val="FFFFFF"/>
                </a:solidFill>
                <a:latin typeface="Britannic Bold" pitchFamily="34" charset="0"/>
                <a:ea typeface="+mj-ea"/>
                <a:cs typeface="+mj-cs"/>
              </a:defRPr>
            </a:lvl1pPr>
            <a:lvl2pPr algn="l" rtl="0" eaLnBrk="1" fontAlgn="base" hangingPunct="1">
              <a:spcBef>
                <a:spcPct val="0"/>
              </a:spcBef>
              <a:spcAft>
                <a:spcPct val="0"/>
              </a:spcAft>
              <a:defRPr sz="4000">
                <a:solidFill>
                  <a:srgbClr val="FFFFFF"/>
                </a:solidFill>
                <a:latin typeface="Britannic Bold" pitchFamily="34" charset="0"/>
              </a:defRPr>
            </a:lvl2pPr>
            <a:lvl3pPr algn="l" rtl="0" eaLnBrk="1" fontAlgn="base" hangingPunct="1">
              <a:spcBef>
                <a:spcPct val="0"/>
              </a:spcBef>
              <a:spcAft>
                <a:spcPct val="0"/>
              </a:spcAft>
              <a:defRPr sz="4000">
                <a:solidFill>
                  <a:srgbClr val="FFFFFF"/>
                </a:solidFill>
                <a:latin typeface="Britannic Bold" pitchFamily="34" charset="0"/>
              </a:defRPr>
            </a:lvl3pPr>
            <a:lvl4pPr algn="l" rtl="0" eaLnBrk="1" fontAlgn="base" hangingPunct="1">
              <a:spcBef>
                <a:spcPct val="0"/>
              </a:spcBef>
              <a:spcAft>
                <a:spcPct val="0"/>
              </a:spcAft>
              <a:defRPr sz="4000">
                <a:solidFill>
                  <a:srgbClr val="FFFFFF"/>
                </a:solidFill>
                <a:latin typeface="Britannic Bold" pitchFamily="34" charset="0"/>
              </a:defRPr>
            </a:lvl4pPr>
            <a:lvl5pPr algn="l" rtl="0" eaLnBrk="1" fontAlgn="base" hangingPunct="1">
              <a:spcBef>
                <a:spcPct val="0"/>
              </a:spcBef>
              <a:spcAft>
                <a:spcPct val="0"/>
              </a:spcAft>
              <a:defRPr sz="4000">
                <a:solidFill>
                  <a:srgbClr val="FFFFFF"/>
                </a:solidFill>
                <a:latin typeface="Britannic Bold" pitchFamily="34" charset="0"/>
              </a:defRPr>
            </a:lvl5pPr>
            <a:lvl6pPr marL="457200" algn="l" rtl="0" eaLnBrk="1" fontAlgn="base" hangingPunct="1">
              <a:spcBef>
                <a:spcPct val="0"/>
              </a:spcBef>
              <a:spcAft>
                <a:spcPct val="0"/>
              </a:spcAft>
              <a:defRPr sz="4000">
                <a:solidFill>
                  <a:srgbClr val="FFFFFF"/>
                </a:solidFill>
                <a:latin typeface="Britannic Bold" pitchFamily="34" charset="0"/>
              </a:defRPr>
            </a:lvl6pPr>
            <a:lvl7pPr marL="914400" algn="l" rtl="0" eaLnBrk="1" fontAlgn="base" hangingPunct="1">
              <a:spcBef>
                <a:spcPct val="0"/>
              </a:spcBef>
              <a:spcAft>
                <a:spcPct val="0"/>
              </a:spcAft>
              <a:defRPr sz="4000">
                <a:solidFill>
                  <a:srgbClr val="FFFFFF"/>
                </a:solidFill>
                <a:latin typeface="Britannic Bold" pitchFamily="34" charset="0"/>
              </a:defRPr>
            </a:lvl7pPr>
            <a:lvl8pPr marL="1371600" algn="l" rtl="0" eaLnBrk="1" fontAlgn="base" hangingPunct="1">
              <a:spcBef>
                <a:spcPct val="0"/>
              </a:spcBef>
              <a:spcAft>
                <a:spcPct val="0"/>
              </a:spcAft>
              <a:defRPr sz="4000">
                <a:solidFill>
                  <a:srgbClr val="FFFFFF"/>
                </a:solidFill>
                <a:latin typeface="Britannic Bold" pitchFamily="34" charset="0"/>
              </a:defRPr>
            </a:lvl8pPr>
            <a:lvl9pPr marL="1828800" algn="l" rtl="0" eaLnBrk="1" fontAlgn="base" hangingPunct="1">
              <a:spcBef>
                <a:spcPct val="0"/>
              </a:spcBef>
              <a:spcAft>
                <a:spcPct val="0"/>
              </a:spcAft>
              <a:defRPr sz="4000">
                <a:solidFill>
                  <a:srgbClr val="FFFFFF"/>
                </a:solidFill>
                <a:latin typeface="Britannic Bold"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Britannic Bold" pitchFamily="34" charset="0"/>
                <a:ea typeface="+mj-ea"/>
                <a:cs typeface="+mj-cs"/>
              </a:rPr>
              <a:t>Culturally Responsive Teaching</a:t>
            </a:r>
            <a:endParaRPr kumimoji="0" lang="en-US" sz="3600" b="0" i="0" u="none" strike="noStrike" kern="1200" cap="none" spc="0" normalizeH="0" baseline="0" noProof="0" dirty="0">
              <a:ln>
                <a:noFill/>
              </a:ln>
              <a:solidFill>
                <a:prstClr val="white"/>
              </a:solidFill>
              <a:effectLst/>
              <a:uLnTx/>
              <a:uFillTx/>
              <a:latin typeface="Britannic Bold" pitchFamily="34" charset="0"/>
              <a:ea typeface="+mj-ea"/>
              <a:cs typeface="+mj-cs"/>
            </a:endParaRPr>
          </a:p>
        </p:txBody>
      </p:sp>
      <p:pic>
        <p:nvPicPr>
          <p:cNvPr id="17" name="Picture 2" descr="http://i1.cmail19.com/ei/d/F6/3FF/6BE/080845/csfinal/shutterstock_382762330_1.2e16d0ba.fill-1600x775__1-9900000000079e3c.jpg">
            <a:extLst>
              <a:ext uri="{FF2B5EF4-FFF2-40B4-BE49-F238E27FC236}">
                <a16:creationId xmlns:a16="http://schemas.microsoft.com/office/drawing/2014/main" id="{F00CBB9B-251D-4BD6-8656-9D7E7F563FCC}"/>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rot="16200000">
            <a:off x="-1657891" y="2361204"/>
            <a:ext cx="6130985" cy="282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CD51F2-16E8-4C76-ACA7-853D78CDFA71}"/>
              </a:ext>
            </a:extLst>
          </p:cNvPr>
          <p:cNvSpPr txBox="1"/>
          <p:nvPr/>
        </p:nvSpPr>
        <p:spPr>
          <a:xfrm>
            <a:off x="3200400" y="1600200"/>
            <a:ext cx="5791200"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 50-State Survey of Teaching Standards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	</a:t>
            </a:r>
            <a:r>
              <a:rPr kumimoji="0" lang="en-US" sz="1600" b="1" i="0" u="none" strike="noStrike" kern="1200" cap="none" spc="0" normalizeH="0" baseline="0" noProof="0" dirty="0">
                <a:ln>
                  <a:noFill/>
                </a:ln>
                <a:solidFill>
                  <a:srgbClr val="ACCBF9">
                    <a:lumMod val="75000"/>
                  </a:srgbClr>
                </a:solidFill>
                <a:effectLst/>
                <a:uLnTx/>
                <a:uFillTx/>
                <a:latin typeface="Rockwell" panose="02060603020205020403" pitchFamily="18" charset="0"/>
                <a:ea typeface="+mn-ea"/>
                <a:cs typeface="+mn-cs"/>
              </a:rPr>
              <a:t>Jenny Muniz	New America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Understanding culturally responsive teaching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8 teacher competencies that promote culturally responsive teaching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Using professional teaching standards to promote culturally responsive teaching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Excerpts from excellent teaching standards documents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CCBF9">
                    <a:lumMod val="75000"/>
                  </a:srgbClr>
                </a:solidFill>
                <a:effectLst/>
                <a:uLnTx/>
                <a:uFillTx/>
                <a:latin typeface="Rockwell" panose="02060603020205020403" pitchFamily="18" charset="0"/>
                <a:ea typeface="+mn-ea"/>
                <a:cs typeface="+mn-cs"/>
                <a:hlinkClick r:id="rId4">
                  <a:extLst>
                    <a:ext uri="{A12FA001-AC4F-418D-AE19-62706E023703}">
                      <ahyp:hlinkClr xmlns:ahyp="http://schemas.microsoft.com/office/drawing/2018/hyperlinkcolor" val="tx"/>
                    </a:ext>
                  </a:extLst>
                </a:hlinkClick>
              </a:rPr>
              <a:t>https://d1y8sb8igg2f8e.cloudfront.net/documents/Culturally_Responsive_Teaching_2019-03-28_130012.pdf</a:t>
            </a:r>
            <a:r>
              <a:rPr kumimoji="0" lang="en-US" sz="1200" b="1" i="0" u="none" strike="noStrike" kern="1200" cap="none" spc="0" normalizeH="0" baseline="0" noProof="0" dirty="0">
                <a:ln>
                  <a:noFill/>
                </a:ln>
                <a:solidFill>
                  <a:srgbClr val="ACCBF9">
                    <a:lumMod val="75000"/>
                  </a:srgbClr>
                </a:solidFill>
                <a:effectLst/>
                <a:uLnTx/>
                <a:uFillTx/>
                <a:latin typeface="Rockwell" panose="02060603020205020403" pitchFamily="18" charset="0"/>
                <a:ea typeface="+mn-ea"/>
                <a:cs typeface="+mn-cs"/>
              </a:rPr>
              <a:t>   </a:t>
            </a:r>
          </a:p>
        </p:txBody>
      </p:sp>
    </p:spTree>
    <p:extLst>
      <p:ext uri="{BB962C8B-B14F-4D97-AF65-F5344CB8AC3E}">
        <p14:creationId xmlns:p14="http://schemas.microsoft.com/office/powerpoint/2010/main" val="2531060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D478FF-74E1-4607-8FB2-C6A3749D8491}"/>
              </a:ext>
            </a:extLst>
          </p:cNvPr>
          <p:cNvSpPr/>
          <p:nvPr/>
        </p:nvSpPr>
        <p:spPr>
          <a:xfrm>
            <a:off x="-13010" y="-74645"/>
            <a:ext cx="9144000" cy="7772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itle 2">
            <a:extLst>
              <a:ext uri="{FF2B5EF4-FFF2-40B4-BE49-F238E27FC236}">
                <a16:creationId xmlns:a16="http://schemas.microsoft.com/office/drawing/2014/main" id="{C0F5E9EA-35D2-4859-A0C4-3857DFEFD754}"/>
              </a:ext>
            </a:extLst>
          </p:cNvPr>
          <p:cNvSpPr txBox="1">
            <a:spLocks/>
          </p:cNvSpPr>
          <p:nvPr/>
        </p:nvSpPr>
        <p:spPr bwMode="auto">
          <a:xfrm>
            <a:off x="215590" y="19506"/>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kern="1200">
                <a:solidFill>
                  <a:srgbClr val="FFFFFF"/>
                </a:solidFill>
                <a:latin typeface="Britannic Bold" pitchFamily="34" charset="0"/>
                <a:ea typeface="+mj-ea"/>
                <a:cs typeface="+mj-cs"/>
              </a:defRPr>
            </a:lvl1pPr>
            <a:lvl2pPr algn="l" rtl="0" eaLnBrk="1" fontAlgn="base" hangingPunct="1">
              <a:spcBef>
                <a:spcPct val="0"/>
              </a:spcBef>
              <a:spcAft>
                <a:spcPct val="0"/>
              </a:spcAft>
              <a:defRPr sz="4000">
                <a:solidFill>
                  <a:srgbClr val="FFFFFF"/>
                </a:solidFill>
                <a:latin typeface="Britannic Bold" pitchFamily="34" charset="0"/>
              </a:defRPr>
            </a:lvl2pPr>
            <a:lvl3pPr algn="l" rtl="0" eaLnBrk="1" fontAlgn="base" hangingPunct="1">
              <a:spcBef>
                <a:spcPct val="0"/>
              </a:spcBef>
              <a:spcAft>
                <a:spcPct val="0"/>
              </a:spcAft>
              <a:defRPr sz="4000">
                <a:solidFill>
                  <a:srgbClr val="FFFFFF"/>
                </a:solidFill>
                <a:latin typeface="Britannic Bold" pitchFamily="34" charset="0"/>
              </a:defRPr>
            </a:lvl3pPr>
            <a:lvl4pPr algn="l" rtl="0" eaLnBrk="1" fontAlgn="base" hangingPunct="1">
              <a:spcBef>
                <a:spcPct val="0"/>
              </a:spcBef>
              <a:spcAft>
                <a:spcPct val="0"/>
              </a:spcAft>
              <a:defRPr sz="4000">
                <a:solidFill>
                  <a:srgbClr val="FFFFFF"/>
                </a:solidFill>
                <a:latin typeface="Britannic Bold" pitchFamily="34" charset="0"/>
              </a:defRPr>
            </a:lvl4pPr>
            <a:lvl5pPr algn="l" rtl="0" eaLnBrk="1" fontAlgn="base" hangingPunct="1">
              <a:spcBef>
                <a:spcPct val="0"/>
              </a:spcBef>
              <a:spcAft>
                <a:spcPct val="0"/>
              </a:spcAft>
              <a:defRPr sz="4000">
                <a:solidFill>
                  <a:srgbClr val="FFFFFF"/>
                </a:solidFill>
                <a:latin typeface="Britannic Bold" pitchFamily="34" charset="0"/>
              </a:defRPr>
            </a:lvl5pPr>
            <a:lvl6pPr marL="457200" algn="l" rtl="0" eaLnBrk="1" fontAlgn="base" hangingPunct="1">
              <a:spcBef>
                <a:spcPct val="0"/>
              </a:spcBef>
              <a:spcAft>
                <a:spcPct val="0"/>
              </a:spcAft>
              <a:defRPr sz="4000">
                <a:solidFill>
                  <a:srgbClr val="FFFFFF"/>
                </a:solidFill>
                <a:latin typeface="Britannic Bold" pitchFamily="34" charset="0"/>
              </a:defRPr>
            </a:lvl6pPr>
            <a:lvl7pPr marL="914400" algn="l" rtl="0" eaLnBrk="1" fontAlgn="base" hangingPunct="1">
              <a:spcBef>
                <a:spcPct val="0"/>
              </a:spcBef>
              <a:spcAft>
                <a:spcPct val="0"/>
              </a:spcAft>
              <a:defRPr sz="4000">
                <a:solidFill>
                  <a:srgbClr val="FFFFFF"/>
                </a:solidFill>
                <a:latin typeface="Britannic Bold" pitchFamily="34" charset="0"/>
              </a:defRPr>
            </a:lvl7pPr>
            <a:lvl8pPr marL="1371600" algn="l" rtl="0" eaLnBrk="1" fontAlgn="base" hangingPunct="1">
              <a:spcBef>
                <a:spcPct val="0"/>
              </a:spcBef>
              <a:spcAft>
                <a:spcPct val="0"/>
              </a:spcAft>
              <a:defRPr sz="4000">
                <a:solidFill>
                  <a:srgbClr val="FFFFFF"/>
                </a:solidFill>
                <a:latin typeface="Britannic Bold" pitchFamily="34" charset="0"/>
              </a:defRPr>
            </a:lvl8pPr>
            <a:lvl9pPr marL="1828800" algn="l" rtl="0" eaLnBrk="1" fontAlgn="base" hangingPunct="1">
              <a:spcBef>
                <a:spcPct val="0"/>
              </a:spcBef>
              <a:spcAft>
                <a:spcPct val="0"/>
              </a:spcAft>
              <a:defRPr sz="4000">
                <a:solidFill>
                  <a:srgbClr val="FFFFFF"/>
                </a:solidFill>
                <a:latin typeface="Britannic Bold"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Britannic Bold" pitchFamily="34" charset="0"/>
                <a:ea typeface="+mj-ea"/>
                <a:cs typeface="+mj-cs"/>
              </a:rPr>
              <a:t>			</a:t>
            </a:r>
            <a:r>
              <a:rPr kumimoji="0" lang="en-US" sz="3200" b="0" i="0" u="none" strike="noStrike" kern="1200" cap="none" spc="0" normalizeH="0" baseline="0" noProof="0" dirty="0">
                <a:ln>
                  <a:noFill/>
                </a:ln>
                <a:solidFill>
                  <a:prstClr val="white"/>
                </a:solidFill>
                <a:effectLst/>
                <a:uLnTx/>
                <a:uFillTx/>
                <a:latin typeface="Britannic Bold" pitchFamily="34" charset="0"/>
                <a:ea typeface="+mj-ea"/>
                <a:cs typeface="+mj-cs"/>
              </a:rPr>
              <a:t>Culturally Responsive Teaching</a:t>
            </a:r>
            <a:endParaRPr kumimoji="0" lang="en-US" sz="3600" b="0" i="0" u="none" strike="noStrike" kern="1200" cap="none" spc="0" normalizeH="0" baseline="0" noProof="0" dirty="0">
              <a:ln>
                <a:noFill/>
              </a:ln>
              <a:solidFill>
                <a:prstClr val="white"/>
              </a:solidFill>
              <a:effectLst/>
              <a:uLnTx/>
              <a:uFillTx/>
              <a:latin typeface="Britannic Bold" pitchFamily="34" charset="0"/>
              <a:ea typeface="+mj-ea"/>
              <a:cs typeface="+mj-cs"/>
            </a:endParaRPr>
          </a:p>
        </p:txBody>
      </p:sp>
      <p:pic>
        <p:nvPicPr>
          <p:cNvPr id="17" name="Picture 2" descr="http://i1.cmail19.com/ei/d/F6/3FF/6BE/080845/csfinal/shutterstock_382762330_1.2e16d0ba.fill-1600x775__1-9900000000079e3c.jpg">
            <a:extLst>
              <a:ext uri="{FF2B5EF4-FFF2-40B4-BE49-F238E27FC236}">
                <a16:creationId xmlns:a16="http://schemas.microsoft.com/office/drawing/2014/main" id="{F00CBB9B-251D-4BD6-8656-9D7E7F563FCC}"/>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rot="16200000">
            <a:off x="-1685247" y="2400854"/>
            <a:ext cx="616194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CD51F2-16E8-4C76-ACA7-853D78CDFA71}"/>
              </a:ext>
            </a:extLst>
          </p:cNvPr>
          <p:cNvSpPr txBox="1"/>
          <p:nvPr/>
        </p:nvSpPr>
        <p:spPr>
          <a:xfrm>
            <a:off x="2840252" y="786744"/>
            <a:ext cx="6075148"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Just over half (28%) of state teacher standards address self-knowledge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Analyze their cultural backgrounds and worldviews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Recognize biases they may hold and their effect on relationships with students and families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Recognize how common societal "isms" (e.g., racism, sexism, and classism) can influence on their own attitudes</a:t>
            </a:r>
            <a:r>
              <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Rockwell" panose="020606030202050204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Black"/>
                <a:ea typeface="+mn-ea"/>
                <a:cs typeface="+mn-cs"/>
              </a:rPr>
              <a:t>CONSIDER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Asking students to reflect on or examine their attitudes about families before interacting with them as part of an assignment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n-ea"/>
                <a:cs typeface="+mn-cs"/>
              </a:rPr>
              <a:t>Consider requiring an assignment to define culturally responsive teaching at the very beginning of the semester (e.g., as a quick write). Ask students to revise that definition at the end of the semester.</a:t>
            </a:r>
          </a:p>
        </p:txBody>
      </p:sp>
    </p:spTree>
    <p:extLst>
      <p:ext uri="{BB962C8B-B14F-4D97-AF65-F5344CB8AC3E}">
        <p14:creationId xmlns:p14="http://schemas.microsoft.com/office/powerpoint/2010/main" val="198083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E6B2-7F23-4F8D-A22D-064C877DA53E}"/>
              </a:ext>
            </a:extLst>
          </p:cNvPr>
          <p:cNvSpPr>
            <a:spLocks noGrp="1"/>
          </p:cNvSpPr>
          <p:nvPr>
            <p:ph type="title"/>
          </p:nvPr>
        </p:nvSpPr>
        <p:spPr/>
        <p:txBody>
          <a:bodyPr/>
          <a:lstStyle/>
          <a:p>
            <a:r>
              <a:rPr lang="en-US" dirty="0">
                <a:solidFill>
                  <a:srgbClr val="0070C0"/>
                </a:solidFill>
              </a:rPr>
              <a:t>Want more resources???</a:t>
            </a:r>
          </a:p>
        </p:txBody>
      </p:sp>
      <p:sp>
        <p:nvSpPr>
          <p:cNvPr id="3" name="Content Placeholder 2">
            <a:extLst>
              <a:ext uri="{FF2B5EF4-FFF2-40B4-BE49-F238E27FC236}">
                <a16:creationId xmlns:a16="http://schemas.microsoft.com/office/drawing/2014/main" id="{17180B9C-6F35-4879-8C53-97C490DF6412}"/>
              </a:ext>
            </a:extLst>
          </p:cNvPr>
          <p:cNvSpPr>
            <a:spLocks noGrp="1"/>
          </p:cNvSpPr>
          <p:nvPr>
            <p:ph idx="1"/>
          </p:nvPr>
        </p:nvSpPr>
        <p:spPr>
          <a:xfrm>
            <a:off x="304800" y="1262743"/>
            <a:ext cx="8534400" cy="4648200"/>
          </a:xfrm>
        </p:spPr>
        <p:txBody>
          <a:bodyPr/>
          <a:lstStyle/>
          <a:p>
            <a:pPr marL="0" indent="0">
              <a:buNone/>
            </a:pPr>
            <a:endParaRPr lang="en-US" dirty="0"/>
          </a:p>
          <a:p>
            <a:pPr marL="0" indent="0">
              <a:buNone/>
            </a:pPr>
            <a:r>
              <a:rPr lang="en-US" sz="4000" b="1" dirty="0">
                <a:solidFill>
                  <a:srgbClr val="0070C0"/>
                </a:solidFill>
              </a:rPr>
              <a:t>Play</a:t>
            </a:r>
          </a:p>
          <a:p>
            <a:pPr marL="0" indent="0">
              <a:buNone/>
            </a:pPr>
            <a:endParaRPr lang="en-US" sz="4000" b="1" dirty="0">
              <a:solidFill>
                <a:srgbClr val="0070C0"/>
              </a:solidFill>
            </a:endParaRPr>
          </a:p>
          <a:p>
            <a:pPr marL="0" indent="0">
              <a:buNone/>
            </a:pPr>
            <a:r>
              <a:rPr lang="en-US" sz="4000" b="1" dirty="0">
                <a:solidFill>
                  <a:srgbClr val="0070C0"/>
                </a:solidFill>
              </a:rPr>
              <a:t>Social and</a:t>
            </a:r>
          </a:p>
          <a:p>
            <a:pPr marL="0" indent="0">
              <a:buNone/>
            </a:pPr>
            <a:r>
              <a:rPr lang="en-US" sz="4000" b="1" dirty="0">
                <a:solidFill>
                  <a:srgbClr val="0070C0"/>
                </a:solidFill>
              </a:rPr>
              <a:t>Emotional </a:t>
            </a:r>
          </a:p>
          <a:p>
            <a:pPr marL="0" indent="0">
              <a:buNone/>
            </a:pPr>
            <a:r>
              <a:rPr lang="en-US" sz="4000" b="1" dirty="0">
                <a:solidFill>
                  <a:srgbClr val="0070C0"/>
                </a:solidFill>
              </a:rPr>
              <a:t>Development</a:t>
            </a:r>
          </a:p>
        </p:txBody>
      </p:sp>
      <p:sp>
        <p:nvSpPr>
          <p:cNvPr id="4" name="Right Brace 3">
            <a:extLst>
              <a:ext uri="{FF2B5EF4-FFF2-40B4-BE49-F238E27FC236}">
                <a16:creationId xmlns:a16="http://schemas.microsoft.com/office/drawing/2014/main" id="{BC87A090-5396-445D-AE14-642196016AD8}"/>
              </a:ext>
            </a:extLst>
          </p:cNvPr>
          <p:cNvSpPr/>
          <p:nvPr/>
        </p:nvSpPr>
        <p:spPr>
          <a:xfrm>
            <a:off x="3769567" y="1748712"/>
            <a:ext cx="289249" cy="367626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813829D-4C55-4FBD-B4B3-A0D28BC78711}"/>
              </a:ext>
            </a:extLst>
          </p:cNvPr>
          <p:cNvSpPr txBox="1"/>
          <p:nvPr/>
        </p:nvSpPr>
        <p:spPr>
          <a:xfrm>
            <a:off x="4646644" y="2772175"/>
            <a:ext cx="3937519" cy="1661993"/>
          </a:xfrm>
          <a:prstGeom prst="rect">
            <a:avLst/>
          </a:prstGeom>
          <a:noFill/>
        </p:spPr>
        <p:txBody>
          <a:bodyPr wrap="square" rtlCol="0">
            <a:spAutoFit/>
          </a:bodyPr>
          <a:lstStyle/>
          <a:p>
            <a:r>
              <a:rPr lang="en-US" dirty="0">
                <a:solidFill>
                  <a:srgbClr val="FF0000"/>
                </a:solidFill>
                <a:latin typeface="Arial Black" panose="020B0A04020102020204" pitchFamily="34" charset="0"/>
              </a:rPr>
              <a:t>At YOUR URL</a:t>
            </a:r>
          </a:p>
          <a:p>
            <a:r>
              <a:rPr lang="en-US" sz="2800" b="1" dirty="0">
                <a:solidFill>
                  <a:srgbClr val="0070C0"/>
                </a:solidFill>
                <a:hlinkClick r:id="rId2">
                  <a:extLst>
                    <a:ext uri="{A12FA001-AC4F-418D-AE19-62706E023703}">
                      <ahyp:hlinkClr xmlns:ahyp="http://schemas.microsoft.com/office/drawing/2018/hyperlinkcolor" val="tx"/>
                    </a:ext>
                  </a:extLst>
                </a:hlinkClick>
              </a:rPr>
              <a:t>https://fpg.unc.edu/</a:t>
            </a:r>
            <a:br>
              <a:rPr lang="en-US" sz="2800" b="1" dirty="0">
                <a:solidFill>
                  <a:srgbClr val="0070C0"/>
                </a:solidFill>
                <a:hlinkClick r:id="rId2">
                  <a:extLst>
                    <a:ext uri="{A12FA001-AC4F-418D-AE19-62706E023703}">
                      <ahyp:hlinkClr xmlns:ahyp="http://schemas.microsoft.com/office/drawing/2018/hyperlinkcolor" val="tx"/>
                    </a:ext>
                  </a:extLst>
                </a:hlinkClick>
              </a:rPr>
            </a:br>
            <a:r>
              <a:rPr lang="en-US" sz="2800" b="1" dirty="0">
                <a:solidFill>
                  <a:srgbClr val="0070C0"/>
                </a:solidFill>
                <a:hlinkClick r:id="rId2">
                  <a:extLst>
                    <a:ext uri="{A12FA001-AC4F-418D-AE19-62706E023703}">
                      <ahyp:hlinkClr xmlns:ahyp="http://schemas.microsoft.com/office/drawing/2018/hyperlinkcolor" val="tx"/>
                    </a:ext>
                  </a:extLst>
                </a:hlinkClick>
              </a:rPr>
              <a:t>presentations/playful-learning</a:t>
            </a:r>
            <a:r>
              <a:rPr lang="en-US" sz="2800" b="1" dirty="0">
                <a:solidFill>
                  <a:srgbClr val="0070C0"/>
                </a:solidFill>
              </a:rPr>
              <a:t> </a:t>
            </a:r>
          </a:p>
        </p:txBody>
      </p:sp>
    </p:spTree>
    <p:extLst>
      <p:ext uri="{BB962C8B-B14F-4D97-AF65-F5344CB8AC3E}">
        <p14:creationId xmlns:p14="http://schemas.microsoft.com/office/powerpoint/2010/main" val="4182670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DDFB5-F6AE-4100-9B06-31095912A13F}"/>
              </a:ext>
            </a:extLst>
          </p:cNvPr>
          <p:cNvPicPr>
            <a:picLocks noChangeAspect="1"/>
          </p:cNvPicPr>
          <p:nvPr/>
        </p:nvPicPr>
        <p:blipFill>
          <a:blip r:embed="rId3"/>
          <a:stretch>
            <a:fillRect/>
          </a:stretch>
        </p:blipFill>
        <p:spPr>
          <a:xfrm>
            <a:off x="316922" y="379198"/>
            <a:ext cx="8510155" cy="6099604"/>
          </a:xfrm>
          <a:prstGeom prst="rect">
            <a:avLst/>
          </a:prstGeom>
        </p:spPr>
      </p:pic>
    </p:spTree>
    <p:extLst>
      <p:ext uri="{BB962C8B-B14F-4D97-AF65-F5344CB8AC3E}">
        <p14:creationId xmlns:p14="http://schemas.microsoft.com/office/powerpoint/2010/main" val="383243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4E952-3284-4B67-9834-56152AE841A5}"/>
              </a:ext>
            </a:extLst>
          </p:cNvPr>
          <p:cNvSpPr>
            <a:spLocks noGrp="1"/>
          </p:cNvSpPr>
          <p:nvPr>
            <p:ph idx="1"/>
          </p:nvPr>
        </p:nvSpPr>
        <p:spPr>
          <a:xfrm>
            <a:off x="205274" y="317241"/>
            <a:ext cx="4184990" cy="5981020"/>
          </a:xfrm>
        </p:spPr>
        <p:txBody>
          <a:bodyPr>
            <a:normAutofit fontScale="92500" lnSpcReduction="10000"/>
          </a:bodyPr>
          <a:lstStyle/>
          <a:p>
            <a:pPr marL="0" indent="0">
              <a:buNone/>
            </a:pPr>
            <a:r>
              <a:rPr lang="en-US" sz="1400" b="1" dirty="0"/>
              <a:t>4c:</a:t>
            </a:r>
            <a:r>
              <a:rPr lang="en-US" sz="1400" dirty="0"/>
              <a:t> </a:t>
            </a:r>
            <a:r>
              <a:rPr lang="en-US" sz="1400" b="1" dirty="0"/>
              <a:t>Using a broad repertoire of developmentally appropriate, culturally and linguistically relevant, anti-bias and evidence-based teaching skills and strategies that reflect universal design for learning principles</a:t>
            </a:r>
            <a:endParaRPr lang="en-US" sz="1400" dirty="0"/>
          </a:p>
          <a:p>
            <a:pPr marL="0" indent="0">
              <a:buNone/>
            </a:pPr>
            <a:r>
              <a:rPr lang="en-US" sz="1600" dirty="0"/>
              <a:t>Early childhood educators make purposeful use of a broad repertoire of developmentally appropriate, culturally and linguistically relevant, anti-bias and evidence-based teaching approaches that reflects universal design for learning principles, reflects understanding of young children from birth through age eight as individuals and as part of a group, and is in alignment with important educational and developmental goals. They understand the importance of both self-directed and guided play in young children’s learning and development across domains and in the academic curriculum. They are familiar with the types and stages of play and with strategies to support and extend play across the full age and grade span of early education. They understand the development of executive function and life skills, including focus and self-control, perspective taking, critical thinking, communicating, making connections, taking on challenges, cooperation, conflict-resolution, problem solving,  independence and confidence, planning, and self-directed engaged learning. They know that these skills develop through supportive, scaffolding interactions with adults and are an important part of the early childhood curriculum from birth through the early grades that leads school readiness and success. (page 18)</a:t>
            </a:r>
          </a:p>
          <a:p>
            <a:endParaRPr lang="en-US" sz="1100" dirty="0"/>
          </a:p>
        </p:txBody>
      </p:sp>
      <p:pic>
        <p:nvPicPr>
          <p:cNvPr id="6" name="Picture 5" descr="Twin Toddler Hands by evilpeacock, via Flickr">
            <a:hlinkClick r:id="rId2"/>
            <a:extLst>
              <a:ext uri="{FF2B5EF4-FFF2-40B4-BE49-F238E27FC236}">
                <a16:creationId xmlns:a16="http://schemas.microsoft.com/office/drawing/2014/main" id="{EB05B513-9013-45C8-9CBB-EC949A832927}"/>
              </a:ext>
            </a:extLst>
          </p:cNvPr>
          <p:cNvPicPr/>
          <p:nvPr/>
        </p:nvPicPr>
        <p:blipFill rotWithShape="1">
          <a:blip r:embed="rId3">
            <a:extLst>
              <a:ext uri="{28A0092B-C50C-407E-A947-70E740481C1C}">
                <a14:useLocalDpi xmlns:a14="http://schemas.microsoft.com/office/drawing/2010/main" val="0"/>
              </a:ext>
            </a:extLst>
          </a:blip>
          <a:srcRect l="3407" r="25642"/>
          <a:stretch/>
        </p:blipFill>
        <p:spPr bwMode="auto">
          <a:xfrm>
            <a:off x="4753737" y="1904281"/>
            <a:ext cx="3805552" cy="4272681"/>
          </a:xfrm>
          <a:prstGeom prst="rect">
            <a:avLst/>
          </a:prstGeom>
          <a:noFill/>
        </p:spPr>
      </p:pic>
    </p:spTree>
    <p:extLst>
      <p:ext uri="{BB962C8B-B14F-4D97-AF65-F5344CB8AC3E}">
        <p14:creationId xmlns:p14="http://schemas.microsoft.com/office/powerpoint/2010/main" val="2362781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D36531-70B7-42DF-860B-8D670C16AAAF}"/>
              </a:ext>
            </a:extLst>
          </p:cNvPr>
          <p:cNvPicPr>
            <a:picLocks noChangeAspect="1"/>
          </p:cNvPicPr>
          <p:nvPr/>
        </p:nvPicPr>
        <p:blipFill>
          <a:blip r:embed="rId3"/>
          <a:stretch>
            <a:fillRect/>
          </a:stretch>
        </p:blipFill>
        <p:spPr>
          <a:xfrm>
            <a:off x="0" y="-9331"/>
            <a:ext cx="9144000" cy="1780194"/>
          </a:xfrm>
          <a:prstGeom prst="rect">
            <a:avLst/>
          </a:prstGeom>
        </p:spPr>
      </p:pic>
      <p:sp>
        <p:nvSpPr>
          <p:cNvPr id="3" name="Rectangle 2">
            <a:extLst>
              <a:ext uri="{FF2B5EF4-FFF2-40B4-BE49-F238E27FC236}">
                <a16:creationId xmlns:a16="http://schemas.microsoft.com/office/drawing/2014/main" id="{02041AF5-B16B-4E30-8EFD-903F72533FF3}"/>
              </a:ext>
            </a:extLst>
          </p:cNvPr>
          <p:cNvSpPr/>
          <p:nvPr/>
        </p:nvSpPr>
        <p:spPr>
          <a:xfrm>
            <a:off x="723900" y="2209800"/>
            <a:ext cx="7696200" cy="4154984"/>
          </a:xfrm>
          <a:prstGeom prst="rect">
            <a:avLst/>
          </a:prstGeom>
        </p:spPr>
        <p:txBody>
          <a:bodyPr wrap="square">
            <a:spAutoFit/>
          </a:bodyPr>
          <a:lstStyle/>
          <a:p>
            <a:r>
              <a:rPr lang="en-US" sz="2400" dirty="0">
                <a:latin typeface="Arial" panose="020B0604020202020204" pitchFamily="34" charset="0"/>
              </a:rPr>
              <a:t>All children have the right to equitable learning opportunities that help them achieve their full potential as engaged learners and valued members of society. As a result, all early childhood educators have a professional obligation to advance equity. They can do this best when they, the early learning settings in which they work, and their wider communities embrace diversity and inclusivity as strengths, uphold fundamental principles of fairness and justice, and work to eliminate structural inequities that limit equitable learning opportunities. </a:t>
            </a:r>
            <a:endParaRPr lang="en-US" sz="2400" dirty="0"/>
          </a:p>
        </p:txBody>
      </p:sp>
    </p:spTree>
    <p:extLst>
      <p:ext uri="{BB962C8B-B14F-4D97-AF65-F5344CB8AC3E}">
        <p14:creationId xmlns:p14="http://schemas.microsoft.com/office/powerpoint/2010/main" val="183515112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0EE1-B1F3-4B49-AC95-169E745D5488}"/>
              </a:ext>
            </a:extLst>
          </p:cNvPr>
          <p:cNvSpPr>
            <a:spLocks noGrp="1"/>
          </p:cNvSpPr>
          <p:nvPr>
            <p:ph type="title"/>
          </p:nvPr>
        </p:nvSpPr>
        <p:spPr>
          <a:xfrm>
            <a:off x="491490" y="365125"/>
            <a:ext cx="3840085" cy="1692794"/>
          </a:xfrm>
        </p:spPr>
        <p:txBody>
          <a:bodyPr>
            <a:normAutofit/>
          </a:bodyPr>
          <a:lstStyle/>
          <a:p>
            <a:r>
              <a:rPr lang="en-US" sz="3700"/>
              <a:t>Recommendations for early childhood educators</a:t>
            </a:r>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461399-4912-4BF9-985F-B5198DA9A556}"/>
              </a:ext>
            </a:extLst>
          </p:cNvPr>
          <p:cNvSpPr>
            <a:spLocks noGrp="1"/>
          </p:cNvSpPr>
          <p:nvPr>
            <p:ph idx="1"/>
          </p:nvPr>
        </p:nvSpPr>
        <p:spPr>
          <a:xfrm>
            <a:off x="491490" y="2575034"/>
            <a:ext cx="3840085" cy="3462228"/>
          </a:xfrm>
        </p:spPr>
        <p:txBody>
          <a:bodyPr>
            <a:normAutofit/>
          </a:bodyPr>
          <a:lstStyle/>
          <a:p>
            <a:pPr marL="0" indent="0">
              <a:buNone/>
            </a:pPr>
            <a:r>
              <a:rPr lang="en-US" sz="2400" b="1" dirty="0"/>
              <a:t>Actively promote children’s agency. </a:t>
            </a:r>
            <a:r>
              <a:rPr lang="en-US" sz="2400" dirty="0"/>
              <a:t>Provide all children with opportunities for rich, engaging play. Use open-ended activities that encourage children to work together and solve problems to support learning across all areas of development and curriculum. (page 5)</a:t>
            </a:r>
          </a:p>
        </p:txBody>
      </p:sp>
      <p:pic>
        <p:nvPicPr>
          <p:cNvPr id="4" name="Picture 3">
            <a:extLst>
              <a:ext uri="{FF2B5EF4-FFF2-40B4-BE49-F238E27FC236}">
                <a16:creationId xmlns:a16="http://schemas.microsoft.com/office/drawing/2014/main" id="{B7E84F61-8396-42BF-9FA8-C09B20849BFE}"/>
              </a:ext>
            </a:extLst>
          </p:cNvPr>
          <p:cNvPicPr/>
          <p:nvPr/>
        </p:nvPicPr>
        <p:blipFill rotWithShape="1">
          <a:blip r:embed="rId2"/>
          <a:srcRect l="38571" r="16897"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75572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9D1275B-EE5D-48B7-B766-71F5FAAF9034}"/>
              </a:ext>
            </a:extLst>
          </p:cNvPr>
          <p:cNvSpPr txBox="1">
            <a:spLocks/>
          </p:cNvSpPr>
          <p:nvPr/>
        </p:nvSpPr>
        <p:spPr>
          <a:xfrm>
            <a:off x="345234" y="223936"/>
            <a:ext cx="2880064" cy="599988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Implicit biases also result in differential judgments of children’s play, aggressiveness, compliance, initiative, and abilities. These biases are associated with lower rates of achievement and assignment to “gifted” services and disproportionately higher rates of suspension and expulsions, beginning in preschool, for African American children, especially boys. (page 13) </a:t>
            </a:r>
          </a:p>
          <a:p>
            <a:pPr marL="0"/>
            <a:endParaRPr lang="en-US" sz="1600" dirty="0"/>
          </a:p>
          <a:p>
            <a:pPr marL="0"/>
            <a:endParaRPr lang="en-US" sz="1600" dirty="0"/>
          </a:p>
        </p:txBody>
      </p:sp>
      <p:pic>
        <p:nvPicPr>
          <p:cNvPr id="4" name="Content Placeholder 3">
            <a:extLst>
              <a:ext uri="{FF2B5EF4-FFF2-40B4-BE49-F238E27FC236}">
                <a16:creationId xmlns:a16="http://schemas.microsoft.com/office/drawing/2014/main" id="{FE8E3847-A1B8-489F-9294-9AD6A2A6B826}"/>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4230" r="15237" b="2"/>
          <a:stretch/>
        </p:blipFill>
        <p:spPr bwMode="auto">
          <a:xfrm>
            <a:off x="3479292" y="10"/>
            <a:ext cx="5664708" cy="6857990"/>
          </a:xfrm>
          <a:prstGeom prst="rect">
            <a:avLst/>
          </a:prstGeom>
          <a:noFill/>
          <a:effectLst/>
        </p:spPr>
      </p:pic>
    </p:spTree>
    <p:extLst>
      <p:ext uri="{BB962C8B-B14F-4D97-AF65-F5344CB8AC3E}">
        <p14:creationId xmlns:p14="http://schemas.microsoft.com/office/powerpoint/2010/main" val="42539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8"/>
            <a:ext cx="8178800"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FD4FE000-B697-47F0-A4EE-0B9BCCC31794}"/>
              </a:ext>
            </a:extLst>
          </p:cNvPr>
          <p:cNvPicPr>
            <a:picLocks noGrp="1" noChangeAspect="1"/>
          </p:cNvPicPr>
          <p:nvPr>
            <p:ph idx="1"/>
          </p:nvPr>
        </p:nvPicPr>
        <p:blipFill>
          <a:blip r:embed="rId2"/>
          <a:stretch>
            <a:fillRect/>
          </a:stretch>
        </p:blipFill>
        <p:spPr>
          <a:xfrm>
            <a:off x="982347" y="1123527"/>
            <a:ext cx="7179301" cy="4604800"/>
          </a:xfrm>
          <a:prstGeom prst="rect">
            <a:avLst/>
          </a:prstGeom>
        </p:spPr>
      </p:pic>
      <p:sp>
        <p:nvSpPr>
          <p:cNvPr id="5" name="TextBox 4">
            <a:extLst>
              <a:ext uri="{FF2B5EF4-FFF2-40B4-BE49-F238E27FC236}">
                <a16:creationId xmlns:a16="http://schemas.microsoft.com/office/drawing/2014/main" id="{0A2DE7BB-8329-4E6C-91F2-B5A3BC10ED1B}"/>
              </a:ext>
            </a:extLst>
          </p:cNvPr>
          <p:cNvSpPr txBox="1"/>
          <p:nvPr/>
        </p:nvSpPr>
        <p:spPr>
          <a:xfrm>
            <a:off x="3405673" y="1212980"/>
            <a:ext cx="2463282" cy="400110"/>
          </a:xfrm>
          <a:prstGeom prst="rect">
            <a:avLst/>
          </a:prstGeom>
          <a:solidFill>
            <a:schemeClr val="bg1"/>
          </a:solidFill>
        </p:spPr>
        <p:txBody>
          <a:bodyPr wrap="square" rtlCol="0">
            <a:spAutoFit/>
          </a:bodyPr>
          <a:lstStyle/>
          <a:p>
            <a:pPr algn="ctr"/>
            <a:r>
              <a:rPr lang="en-US" sz="2000" b="1" dirty="0">
                <a:solidFill>
                  <a:srgbClr val="0070C0"/>
                </a:solidFill>
              </a:rPr>
              <a:t>Check Your Play IQ</a:t>
            </a:r>
          </a:p>
        </p:txBody>
      </p:sp>
    </p:spTree>
    <p:extLst>
      <p:ext uri="{BB962C8B-B14F-4D97-AF65-F5344CB8AC3E}">
        <p14:creationId xmlns:p14="http://schemas.microsoft.com/office/powerpoint/2010/main" val="327452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C4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B46FC-BAB0-4C10-B49F-BD469A864ABC}"/>
              </a:ext>
            </a:extLst>
          </p:cNvPr>
          <p:cNvSpPr>
            <a:spLocks noGrp="1"/>
          </p:cNvSpPr>
          <p:nvPr>
            <p:ph type="title"/>
          </p:nvPr>
        </p:nvSpPr>
        <p:spPr>
          <a:xfrm>
            <a:off x="6705344" y="942538"/>
            <a:ext cx="2068641" cy="4794567"/>
          </a:xfrm>
        </p:spPr>
        <p:txBody>
          <a:bodyPr vert="horz" lIns="91440" tIns="45720" rIns="91440" bIns="45720" rtlCol="0" anchor="ctr">
            <a:normAutofit/>
          </a:bodyPr>
          <a:lstStyle/>
          <a:p>
            <a:r>
              <a:rPr lang="en-US" sz="3100" dirty="0">
                <a:solidFill>
                  <a:srgbClr val="FFFFFF"/>
                </a:solidFill>
              </a:rPr>
              <a:t>A rich imagination improves the ability to use words to express needs, feelings, and ideas.</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children pretend play">
            <a:extLst>
              <a:ext uri="{FF2B5EF4-FFF2-40B4-BE49-F238E27FC236}">
                <a16:creationId xmlns:a16="http://schemas.microsoft.com/office/drawing/2014/main" id="{4D7AD986-44DB-452A-88E9-4C6D57531C9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3" r="25435"/>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05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IDEO VERSION">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FFFFFF"/>
      </a:hlink>
      <a:folHlink>
        <a:srgbClr val="FFFFFF"/>
      </a:folHlink>
    </a:clrScheme>
    <a:fontScheme name="Prefab">
      <a:majorFont>
        <a:latin typeface="Arial Black"/>
        <a:ea typeface=""/>
        <a:cs typeface=""/>
        <a:font script="Jpan" typeface="ＭＳ Ｐゴシック"/>
        <a:font script="Hang" typeface="HY견고딕"/>
        <a:font script="Hans" typeface="宋体"/>
        <a:font script="Hant" typeface="新細明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2085</Words>
  <Application>Microsoft Office PowerPoint</Application>
  <PresentationFormat>On-screen Show (4:3)</PresentationFormat>
  <Paragraphs>132</Paragraphs>
  <Slides>34</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ＭＳ Ｐゴシック</vt:lpstr>
      <vt:lpstr>Adobe Song Std L</vt:lpstr>
      <vt:lpstr>Arial</vt:lpstr>
      <vt:lpstr>Arial Black</vt:lpstr>
      <vt:lpstr>Britannic Bold</vt:lpstr>
      <vt:lpstr>Calibri</vt:lpstr>
      <vt:lpstr>Calibri Light</vt:lpstr>
      <vt:lpstr>Rockwell</vt:lpstr>
      <vt:lpstr>Wingdings</vt:lpstr>
      <vt:lpstr>Office Theme</vt:lpstr>
      <vt:lpstr>1_VIDEO VERSION</vt:lpstr>
      <vt:lpstr>Playful Learning: Evidence &amp; Resources for Supporting Social and Emotional Development </vt:lpstr>
      <vt:lpstr>PowerPoint Presentation</vt:lpstr>
      <vt:lpstr>PowerPoint Presentation</vt:lpstr>
      <vt:lpstr>PowerPoint Presentation</vt:lpstr>
      <vt:lpstr>PowerPoint Presentation</vt:lpstr>
      <vt:lpstr>Recommendations for early childhood educators</vt:lpstr>
      <vt:lpstr>PowerPoint Presentation</vt:lpstr>
      <vt:lpstr>PowerPoint Presentation</vt:lpstr>
      <vt:lpstr>A rich imagination improves the ability to use words to express needs, feelings, and ideas.</vt:lpstr>
      <vt:lpstr>Children who grow up with greener surroundings have better mental health. </vt:lpstr>
      <vt:lpstr>Healthy social  and emotional development helps children develop the ability to learn and concentrate.</vt:lpstr>
      <vt:lpstr>Creating safe and predictable routines helps children feel safe, secure, and comfortable.</vt:lpstr>
      <vt:lpstr>Support from teachers can make a great difference in whether children with disabilities get to play with peers.</vt:lpstr>
      <vt:lpstr>PowerPoint Presentation</vt:lpstr>
      <vt:lpstr>Creating an environment that helps children explore their physical body and take risks supports emotional development</vt:lpstr>
      <vt:lpstr>“I came to the counterintuitive conclusion that engaging in risk is actually very important in preventing injuries,” a researcher says. </vt:lpstr>
      <vt:lpstr>Mindfulness refers to repetitive, prescriptive breathing and movements.</vt:lpstr>
      <vt:lpstr>PowerPoint Presentation</vt:lpstr>
      <vt:lpstr>PowerPoint Presentation</vt:lpstr>
      <vt:lpstr>     MOVING TOWARD FLOURISHING AND WELL-BEING </vt:lpstr>
      <vt:lpstr>When you are in the Zone!</vt:lpstr>
      <vt:lpstr>Positive Psychology and PERMA</vt:lpstr>
      <vt:lpstr>PowerPoint Presentation</vt:lpstr>
      <vt:lpstr>Nurturing Preschool Children’s Emotional Health Through Active Play https://www.youtube.com/watch?v=CKUfraBmjy8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Want more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Learning: Evidence &amp; Resources for Supporting Social and Emotional Development</dc:title>
  <dc:creator>Robin</dc:creator>
  <cp:lastModifiedBy>Catlett, Camille</cp:lastModifiedBy>
  <cp:revision>5</cp:revision>
  <dcterms:created xsi:type="dcterms:W3CDTF">2019-05-16T21:26:45Z</dcterms:created>
  <dcterms:modified xsi:type="dcterms:W3CDTF">2019-05-26T16:01:12Z</dcterms:modified>
</cp:coreProperties>
</file>