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6" r:id="rId3"/>
    <p:sldMasterId id="2147483716" r:id="rId4"/>
    <p:sldMasterId id="2147483735" r:id="rId5"/>
  </p:sldMasterIdLst>
  <p:notesMasterIdLst>
    <p:notesMasterId r:id="rId71"/>
  </p:notesMasterIdLst>
  <p:handoutMasterIdLst>
    <p:handoutMasterId r:id="rId72"/>
  </p:handoutMasterIdLst>
  <p:sldIdLst>
    <p:sldId id="257" r:id="rId6"/>
    <p:sldId id="430" r:id="rId7"/>
    <p:sldId id="431" r:id="rId8"/>
    <p:sldId id="494" r:id="rId9"/>
    <p:sldId id="436" r:id="rId10"/>
    <p:sldId id="437" r:id="rId11"/>
    <p:sldId id="495" r:id="rId12"/>
    <p:sldId id="438" r:id="rId13"/>
    <p:sldId id="329" r:id="rId14"/>
    <p:sldId id="449" r:id="rId15"/>
    <p:sldId id="450" r:id="rId16"/>
    <p:sldId id="453" r:id="rId17"/>
    <p:sldId id="466" r:id="rId18"/>
    <p:sldId id="418" r:id="rId19"/>
    <p:sldId id="419" r:id="rId20"/>
    <p:sldId id="420" r:id="rId21"/>
    <p:sldId id="467" r:id="rId22"/>
    <p:sldId id="471" r:id="rId23"/>
    <p:sldId id="439" r:id="rId24"/>
    <p:sldId id="472" r:id="rId25"/>
    <p:sldId id="468" r:id="rId26"/>
    <p:sldId id="486" r:id="rId27"/>
    <p:sldId id="469" r:id="rId28"/>
    <p:sldId id="470" r:id="rId29"/>
    <p:sldId id="473" r:id="rId30"/>
    <p:sldId id="474" r:id="rId31"/>
    <p:sldId id="475" r:id="rId32"/>
    <p:sldId id="478" r:id="rId33"/>
    <p:sldId id="434" r:id="rId34"/>
    <p:sldId id="484" r:id="rId35"/>
    <p:sldId id="483" r:id="rId36"/>
    <p:sldId id="479" r:id="rId37"/>
    <p:sldId id="480" r:id="rId38"/>
    <p:sldId id="481" r:id="rId39"/>
    <p:sldId id="482" r:id="rId40"/>
    <p:sldId id="424" r:id="rId41"/>
    <p:sldId id="477" r:id="rId42"/>
    <p:sldId id="485" r:id="rId43"/>
    <p:sldId id="441" r:id="rId44"/>
    <p:sldId id="421" r:id="rId45"/>
    <p:sldId id="442" r:id="rId46"/>
    <p:sldId id="443" r:id="rId47"/>
    <p:sldId id="444" r:id="rId48"/>
    <p:sldId id="425" r:id="rId49"/>
    <p:sldId id="445" r:id="rId50"/>
    <p:sldId id="489" r:id="rId51"/>
    <p:sldId id="422" r:id="rId52"/>
    <p:sldId id="423" r:id="rId53"/>
    <p:sldId id="493" r:id="rId54"/>
    <p:sldId id="411" r:id="rId55"/>
    <p:sldId id="410" r:id="rId56"/>
    <p:sldId id="407" r:id="rId57"/>
    <p:sldId id="492" r:id="rId58"/>
    <p:sldId id="490" r:id="rId59"/>
    <p:sldId id="491" r:id="rId60"/>
    <p:sldId id="341" r:id="rId61"/>
    <p:sldId id="487" r:id="rId62"/>
    <p:sldId id="488" r:id="rId63"/>
    <p:sldId id="356" r:id="rId64"/>
    <p:sldId id="357" r:id="rId65"/>
    <p:sldId id="384" r:id="rId66"/>
    <p:sldId id="317" r:id="rId67"/>
    <p:sldId id="397" r:id="rId68"/>
    <p:sldId id="399" r:id="rId69"/>
    <p:sldId id="496" r:id="rId70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7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4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19B246-1364-42E9-80F5-58807C2A0DFD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DE4381F9-158E-451C-8E86-20497CFA9A83}">
      <dgm:prSet phldrT="[Text]" custT="1"/>
      <dgm:spPr>
        <a:xfrm>
          <a:off x="2403812" y="282320"/>
          <a:ext cx="3648456" cy="3648456"/>
        </a:xfrm>
        <a:solidFill>
          <a:srgbClr val="2DA2BF">
            <a:hueOff val="0"/>
            <a:satOff val="0"/>
            <a:lumOff val="0"/>
            <a:alphaOff val="0"/>
          </a:srgbClr>
        </a:solidFill>
        <a:ln w="480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800" dirty="0" smtClean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Individually Appropriate</a:t>
          </a:r>
          <a:endParaRPr lang="en-US" sz="1800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0595152D-A9D9-43AC-A93B-21E88FDFF976}" type="parTrans" cxnId="{F6D4E42D-1DCD-4CDC-B778-8455F52C1B36}">
      <dgm:prSet/>
      <dgm:spPr/>
      <dgm:t>
        <a:bodyPr/>
        <a:lstStyle/>
        <a:p>
          <a:endParaRPr lang="en-US"/>
        </a:p>
      </dgm:t>
    </dgm:pt>
    <dgm:pt modelId="{6C4EE06F-19C1-4E9F-88C2-F07C45330F55}" type="sibTrans" cxnId="{F6D4E42D-1DCD-4CDC-B778-8455F52C1B36}">
      <dgm:prSet/>
      <dgm:spPr/>
      <dgm:t>
        <a:bodyPr/>
        <a:lstStyle/>
        <a:p>
          <a:endParaRPr lang="en-US"/>
        </a:p>
      </dgm:t>
    </dgm:pt>
    <dgm:pt modelId="{631014DC-4C90-45C0-986A-C2BA0D09931F}">
      <dgm:prSet phldrT="[Text]" custT="1"/>
      <dgm:spPr>
        <a:xfrm>
          <a:off x="2328671" y="412622"/>
          <a:ext cx="3648456" cy="3648456"/>
        </a:xfrm>
        <a:solidFill>
          <a:srgbClr val="2DA2BF">
            <a:hueOff val="0"/>
            <a:satOff val="0"/>
            <a:lumOff val="0"/>
            <a:alphaOff val="0"/>
          </a:srgbClr>
        </a:solidFill>
        <a:ln w="480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800" dirty="0" smtClean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Developmentally Appropriate</a:t>
          </a:r>
          <a:endParaRPr lang="en-US" sz="1800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46B80B37-56AD-4F5D-B1C5-EF9AF4476DEF}" type="parTrans" cxnId="{BAFBEBDE-ADA2-4B73-9A81-9B28DD8D0877}">
      <dgm:prSet/>
      <dgm:spPr/>
      <dgm:t>
        <a:bodyPr/>
        <a:lstStyle/>
        <a:p>
          <a:endParaRPr lang="en-US"/>
        </a:p>
      </dgm:t>
    </dgm:pt>
    <dgm:pt modelId="{E787B45C-0FBD-4A00-9440-C1F2CA0CE98C}" type="sibTrans" cxnId="{BAFBEBDE-ADA2-4B73-9A81-9B28DD8D0877}">
      <dgm:prSet/>
      <dgm:spPr/>
      <dgm:t>
        <a:bodyPr/>
        <a:lstStyle/>
        <a:p>
          <a:endParaRPr lang="en-US"/>
        </a:p>
      </dgm:t>
    </dgm:pt>
    <dgm:pt modelId="{299EDF05-D5FD-4473-8687-8677B25BB6B0}">
      <dgm:prSet phldrT="[Text]" custT="1"/>
      <dgm:spPr>
        <a:xfrm>
          <a:off x="2253531" y="282320"/>
          <a:ext cx="3648456" cy="3648456"/>
        </a:xfrm>
        <a:solidFill>
          <a:srgbClr val="2DA2BF">
            <a:hueOff val="0"/>
            <a:satOff val="0"/>
            <a:lumOff val="0"/>
            <a:alphaOff val="0"/>
          </a:srgbClr>
        </a:solidFill>
        <a:ln w="480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800" dirty="0" smtClean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Culturally/</a:t>
          </a:r>
        </a:p>
        <a:p>
          <a:r>
            <a:rPr lang="en-US" sz="1800" dirty="0" smtClean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Linguistically</a:t>
          </a:r>
        </a:p>
        <a:p>
          <a:r>
            <a:rPr lang="en-US" sz="1800" dirty="0" smtClean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+mn-cs"/>
            </a:rPr>
            <a:t>Appropriate</a:t>
          </a:r>
          <a:endParaRPr lang="en-US" sz="1800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0483CD9C-9F52-436E-A674-72C47C20133B}" type="parTrans" cxnId="{729CC266-ED15-42EF-B26D-0A28ACDECCAF}">
      <dgm:prSet/>
      <dgm:spPr/>
      <dgm:t>
        <a:bodyPr/>
        <a:lstStyle/>
        <a:p>
          <a:endParaRPr lang="en-US"/>
        </a:p>
      </dgm:t>
    </dgm:pt>
    <dgm:pt modelId="{1AD4C790-A1FA-4207-98ED-F9D8D2C0176D}" type="sibTrans" cxnId="{729CC266-ED15-42EF-B26D-0A28ACDECCAF}">
      <dgm:prSet/>
      <dgm:spPr/>
      <dgm:t>
        <a:bodyPr/>
        <a:lstStyle/>
        <a:p>
          <a:endParaRPr lang="en-US"/>
        </a:p>
      </dgm:t>
    </dgm:pt>
    <dgm:pt modelId="{2C205FAE-3550-4E5A-8A80-5E67DBF762BC}" type="pres">
      <dgm:prSet presAssocID="{C119B246-1364-42E9-80F5-58807C2A0DFD}" presName="compositeShape" presStyleCnt="0">
        <dgm:presLayoutVars>
          <dgm:chMax val="7"/>
          <dgm:dir/>
          <dgm:resizeHandles val="exact"/>
        </dgm:presLayoutVars>
      </dgm:prSet>
      <dgm:spPr/>
    </dgm:pt>
    <dgm:pt modelId="{4D559822-4572-47FD-B19D-FE65E9082E65}" type="pres">
      <dgm:prSet presAssocID="{C119B246-1364-42E9-80F5-58807C2A0DFD}" presName="wedge1" presStyleLbl="node1" presStyleIdx="0" presStyleCnt="3" custScaleX="95111" custScaleY="102778"/>
      <dgm:spPr>
        <a:prstGeom prst="pie">
          <a:avLst>
            <a:gd name="adj1" fmla="val 16200000"/>
            <a:gd name="adj2" fmla="val 1800000"/>
          </a:avLst>
        </a:prstGeom>
      </dgm:spPr>
      <dgm:t>
        <a:bodyPr/>
        <a:lstStyle/>
        <a:p>
          <a:endParaRPr lang="en-US"/>
        </a:p>
      </dgm:t>
    </dgm:pt>
    <dgm:pt modelId="{AABEC8A7-BC3D-430C-969F-8CD8CEB8050D}" type="pres">
      <dgm:prSet presAssocID="{C119B246-1364-42E9-80F5-58807C2A0DFD}" presName="dummy1a" presStyleCnt="0"/>
      <dgm:spPr/>
    </dgm:pt>
    <dgm:pt modelId="{84FA0C1E-049B-4475-94B4-1C81A6DC6579}" type="pres">
      <dgm:prSet presAssocID="{C119B246-1364-42E9-80F5-58807C2A0DFD}" presName="dummy1b" presStyleCnt="0"/>
      <dgm:spPr/>
    </dgm:pt>
    <dgm:pt modelId="{0EEA1CBC-A7BD-4C97-B68C-03C2E62F5529}" type="pres">
      <dgm:prSet presAssocID="{C119B246-1364-42E9-80F5-58807C2A0DF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98AEB7-FB53-49C9-BEBD-139283A7A169}" type="pres">
      <dgm:prSet presAssocID="{C119B246-1364-42E9-80F5-58807C2A0DFD}" presName="wedge2" presStyleLbl="node1" presStyleIdx="1" presStyleCnt="3"/>
      <dgm:spPr>
        <a:prstGeom prst="pie">
          <a:avLst>
            <a:gd name="adj1" fmla="val 1800000"/>
            <a:gd name="adj2" fmla="val 9000000"/>
          </a:avLst>
        </a:prstGeom>
      </dgm:spPr>
      <dgm:t>
        <a:bodyPr/>
        <a:lstStyle/>
        <a:p>
          <a:endParaRPr lang="en-US"/>
        </a:p>
      </dgm:t>
    </dgm:pt>
    <dgm:pt modelId="{253F5AAF-00D9-4B9B-B3AF-CA10679196EC}" type="pres">
      <dgm:prSet presAssocID="{C119B246-1364-42E9-80F5-58807C2A0DFD}" presName="dummy2a" presStyleCnt="0"/>
      <dgm:spPr/>
    </dgm:pt>
    <dgm:pt modelId="{07D21047-D76B-4C6D-8FA4-54DC8D6C4F59}" type="pres">
      <dgm:prSet presAssocID="{C119B246-1364-42E9-80F5-58807C2A0DFD}" presName="dummy2b" presStyleCnt="0"/>
      <dgm:spPr/>
    </dgm:pt>
    <dgm:pt modelId="{45F9B7FC-F795-4B57-9B16-1CDD498A8BB1}" type="pres">
      <dgm:prSet presAssocID="{C119B246-1364-42E9-80F5-58807C2A0DF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EE52B0-299E-4C37-A358-F837082718DC}" type="pres">
      <dgm:prSet presAssocID="{C119B246-1364-42E9-80F5-58807C2A0DFD}" presName="wedge3" presStyleLbl="node1" presStyleIdx="2" presStyleCnt="3" custLinFactNeighborX="-12" custLinFactNeighborY="1488"/>
      <dgm:spPr>
        <a:prstGeom prst="pie">
          <a:avLst>
            <a:gd name="adj1" fmla="val 9000000"/>
            <a:gd name="adj2" fmla="val 16200000"/>
          </a:avLst>
        </a:prstGeom>
      </dgm:spPr>
      <dgm:t>
        <a:bodyPr/>
        <a:lstStyle/>
        <a:p>
          <a:endParaRPr lang="en-US"/>
        </a:p>
      </dgm:t>
    </dgm:pt>
    <dgm:pt modelId="{85090C6D-41D6-4E2C-918E-D29ED71F4FED}" type="pres">
      <dgm:prSet presAssocID="{C119B246-1364-42E9-80F5-58807C2A0DFD}" presName="dummy3a" presStyleCnt="0"/>
      <dgm:spPr/>
    </dgm:pt>
    <dgm:pt modelId="{0AFAA58A-2C59-45F1-BE8B-7700AD4D4935}" type="pres">
      <dgm:prSet presAssocID="{C119B246-1364-42E9-80F5-58807C2A0DFD}" presName="dummy3b" presStyleCnt="0"/>
      <dgm:spPr/>
    </dgm:pt>
    <dgm:pt modelId="{7F01E0F6-6B9E-403E-A0EB-920A1C53B76B}" type="pres">
      <dgm:prSet presAssocID="{C119B246-1364-42E9-80F5-58807C2A0DF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D4F5AC-6EAA-4DBC-A9E1-D29244AC62E2}" type="pres">
      <dgm:prSet presAssocID="{6C4EE06F-19C1-4E9F-88C2-F07C45330F55}" presName="arrowWedge1" presStyleLbl="fgSibTrans2D1" presStyleIdx="0" presStyleCnt="3" custLinFactNeighborX="378" custLinFactNeighborY="957"/>
      <dgm:spPr>
        <a:xfrm>
          <a:off x="2178257" y="56464"/>
          <a:ext cx="4100169" cy="410016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2DA2B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5F971CD1-7CD1-44F7-88D7-C92E667260E2}" type="pres">
      <dgm:prSet presAssocID="{E787B45C-0FBD-4A00-9440-C1F2CA0CE98C}" presName="arrowWedge2" presStyleLbl="fgSibTrans2D1" presStyleIdx="1" presStyleCnt="3"/>
      <dgm:spPr>
        <a:xfrm>
          <a:off x="2102815" y="186535"/>
          <a:ext cx="4100169" cy="410016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2DA2B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22E04146-0B1D-40D5-A6F1-E9A8B54E005C}" type="pres">
      <dgm:prSet presAssocID="{1AD4C790-A1FA-4207-98ED-F9D8D2C0176D}" presName="arrowWedge3" presStyleLbl="fgSibTrans2D1" presStyleIdx="2" presStyleCnt="3" custLinFactNeighborY="1142"/>
      <dgm:spPr>
        <a:xfrm>
          <a:off x="2027373" y="56464"/>
          <a:ext cx="4100169" cy="410016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2DA2B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</dgm:ptLst>
  <dgm:cxnLst>
    <dgm:cxn modelId="{DDA9F582-D79D-4C1F-A526-C1825DF012D9}" type="presOf" srcId="{631014DC-4C90-45C0-986A-C2BA0D09931F}" destId="{FD98AEB7-FB53-49C9-BEBD-139283A7A169}" srcOrd="0" destOrd="0" presId="urn:microsoft.com/office/officeart/2005/8/layout/cycle8"/>
    <dgm:cxn modelId="{F6D4E42D-1DCD-4CDC-B778-8455F52C1B36}" srcId="{C119B246-1364-42E9-80F5-58807C2A0DFD}" destId="{DE4381F9-158E-451C-8E86-20497CFA9A83}" srcOrd="0" destOrd="0" parTransId="{0595152D-A9D9-43AC-A93B-21E88FDFF976}" sibTransId="{6C4EE06F-19C1-4E9F-88C2-F07C45330F55}"/>
    <dgm:cxn modelId="{B7CB194C-7226-406A-819A-D752232208BC}" type="presOf" srcId="{DE4381F9-158E-451C-8E86-20497CFA9A83}" destId="{4D559822-4572-47FD-B19D-FE65E9082E65}" srcOrd="0" destOrd="0" presId="urn:microsoft.com/office/officeart/2005/8/layout/cycle8"/>
    <dgm:cxn modelId="{C1ECB375-E76D-43AD-AC8F-2A190570A8D2}" type="presOf" srcId="{299EDF05-D5FD-4473-8687-8677B25BB6B0}" destId="{B1EE52B0-299E-4C37-A358-F837082718DC}" srcOrd="0" destOrd="0" presId="urn:microsoft.com/office/officeart/2005/8/layout/cycle8"/>
    <dgm:cxn modelId="{DB67024A-0339-4B7C-8512-F8411B52C978}" type="presOf" srcId="{C119B246-1364-42E9-80F5-58807C2A0DFD}" destId="{2C205FAE-3550-4E5A-8A80-5E67DBF762BC}" srcOrd="0" destOrd="0" presId="urn:microsoft.com/office/officeart/2005/8/layout/cycle8"/>
    <dgm:cxn modelId="{3591C78B-9826-42E3-A23A-D88681EC716E}" type="presOf" srcId="{631014DC-4C90-45C0-986A-C2BA0D09931F}" destId="{45F9B7FC-F795-4B57-9B16-1CDD498A8BB1}" srcOrd="1" destOrd="0" presId="urn:microsoft.com/office/officeart/2005/8/layout/cycle8"/>
    <dgm:cxn modelId="{6C8703B8-E41F-421B-8B9D-9CE80EC2F6FC}" type="presOf" srcId="{299EDF05-D5FD-4473-8687-8677B25BB6B0}" destId="{7F01E0F6-6B9E-403E-A0EB-920A1C53B76B}" srcOrd="1" destOrd="0" presId="urn:microsoft.com/office/officeart/2005/8/layout/cycle8"/>
    <dgm:cxn modelId="{729CC266-ED15-42EF-B26D-0A28ACDECCAF}" srcId="{C119B246-1364-42E9-80F5-58807C2A0DFD}" destId="{299EDF05-D5FD-4473-8687-8677B25BB6B0}" srcOrd="2" destOrd="0" parTransId="{0483CD9C-9F52-436E-A674-72C47C20133B}" sibTransId="{1AD4C790-A1FA-4207-98ED-F9D8D2C0176D}"/>
    <dgm:cxn modelId="{66540204-D724-48B7-8E8C-876515BEBA2B}" type="presOf" srcId="{DE4381F9-158E-451C-8E86-20497CFA9A83}" destId="{0EEA1CBC-A7BD-4C97-B68C-03C2E62F5529}" srcOrd="1" destOrd="0" presId="urn:microsoft.com/office/officeart/2005/8/layout/cycle8"/>
    <dgm:cxn modelId="{BAFBEBDE-ADA2-4B73-9A81-9B28DD8D0877}" srcId="{C119B246-1364-42E9-80F5-58807C2A0DFD}" destId="{631014DC-4C90-45C0-986A-C2BA0D09931F}" srcOrd="1" destOrd="0" parTransId="{46B80B37-56AD-4F5D-B1C5-EF9AF4476DEF}" sibTransId="{E787B45C-0FBD-4A00-9440-C1F2CA0CE98C}"/>
    <dgm:cxn modelId="{CC2F2A17-A609-4255-BC64-D867A885902D}" type="presParOf" srcId="{2C205FAE-3550-4E5A-8A80-5E67DBF762BC}" destId="{4D559822-4572-47FD-B19D-FE65E9082E65}" srcOrd="0" destOrd="0" presId="urn:microsoft.com/office/officeart/2005/8/layout/cycle8"/>
    <dgm:cxn modelId="{92AA7212-CF3C-4D76-AD96-E173AEBBA85D}" type="presParOf" srcId="{2C205FAE-3550-4E5A-8A80-5E67DBF762BC}" destId="{AABEC8A7-BC3D-430C-969F-8CD8CEB8050D}" srcOrd="1" destOrd="0" presId="urn:microsoft.com/office/officeart/2005/8/layout/cycle8"/>
    <dgm:cxn modelId="{1E5D2EB5-B46F-4984-A854-BFF776590051}" type="presParOf" srcId="{2C205FAE-3550-4E5A-8A80-5E67DBF762BC}" destId="{84FA0C1E-049B-4475-94B4-1C81A6DC6579}" srcOrd="2" destOrd="0" presId="urn:microsoft.com/office/officeart/2005/8/layout/cycle8"/>
    <dgm:cxn modelId="{BDDFB55E-77B7-4E89-90BF-5FD5F145A76B}" type="presParOf" srcId="{2C205FAE-3550-4E5A-8A80-5E67DBF762BC}" destId="{0EEA1CBC-A7BD-4C97-B68C-03C2E62F5529}" srcOrd="3" destOrd="0" presId="urn:microsoft.com/office/officeart/2005/8/layout/cycle8"/>
    <dgm:cxn modelId="{EA14A8FB-3783-42C8-A087-72A511511410}" type="presParOf" srcId="{2C205FAE-3550-4E5A-8A80-5E67DBF762BC}" destId="{FD98AEB7-FB53-49C9-BEBD-139283A7A169}" srcOrd="4" destOrd="0" presId="urn:microsoft.com/office/officeart/2005/8/layout/cycle8"/>
    <dgm:cxn modelId="{60618DB2-8512-434E-AED0-3736D3D67C76}" type="presParOf" srcId="{2C205FAE-3550-4E5A-8A80-5E67DBF762BC}" destId="{253F5AAF-00D9-4B9B-B3AF-CA10679196EC}" srcOrd="5" destOrd="0" presId="urn:microsoft.com/office/officeart/2005/8/layout/cycle8"/>
    <dgm:cxn modelId="{87590B46-D600-4C8C-954C-85CA0CB61324}" type="presParOf" srcId="{2C205FAE-3550-4E5A-8A80-5E67DBF762BC}" destId="{07D21047-D76B-4C6D-8FA4-54DC8D6C4F59}" srcOrd="6" destOrd="0" presId="urn:microsoft.com/office/officeart/2005/8/layout/cycle8"/>
    <dgm:cxn modelId="{82F6E913-3DFA-495F-A779-5B6BFE9C729C}" type="presParOf" srcId="{2C205FAE-3550-4E5A-8A80-5E67DBF762BC}" destId="{45F9B7FC-F795-4B57-9B16-1CDD498A8BB1}" srcOrd="7" destOrd="0" presId="urn:microsoft.com/office/officeart/2005/8/layout/cycle8"/>
    <dgm:cxn modelId="{6A0DF4CA-5740-4095-A2B3-B3EFE388059F}" type="presParOf" srcId="{2C205FAE-3550-4E5A-8A80-5E67DBF762BC}" destId="{B1EE52B0-299E-4C37-A358-F837082718DC}" srcOrd="8" destOrd="0" presId="urn:microsoft.com/office/officeart/2005/8/layout/cycle8"/>
    <dgm:cxn modelId="{1BC928B5-08FB-45EA-A5DC-0B3FF64F18EF}" type="presParOf" srcId="{2C205FAE-3550-4E5A-8A80-5E67DBF762BC}" destId="{85090C6D-41D6-4E2C-918E-D29ED71F4FED}" srcOrd="9" destOrd="0" presId="urn:microsoft.com/office/officeart/2005/8/layout/cycle8"/>
    <dgm:cxn modelId="{C77DFD37-361D-4703-B3DE-9C923D9E2E67}" type="presParOf" srcId="{2C205FAE-3550-4E5A-8A80-5E67DBF762BC}" destId="{0AFAA58A-2C59-45F1-BE8B-7700AD4D4935}" srcOrd="10" destOrd="0" presId="urn:microsoft.com/office/officeart/2005/8/layout/cycle8"/>
    <dgm:cxn modelId="{17B0D646-2B11-44BC-89C5-C7D4A00AD37D}" type="presParOf" srcId="{2C205FAE-3550-4E5A-8A80-5E67DBF762BC}" destId="{7F01E0F6-6B9E-403E-A0EB-920A1C53B76B}" srcOrd="11" destOrd="0" presId="urn:microsoft.com/office/officeart/2005/8/layout/cycle8"/>
    <dgm:cxn modelId="{ABD06804-4E7A-45E8-A931-E435EC906D3A}" type="presParOf" srcId="{2C205FAE-3550-4E5A-8A80-5E67DBF762BC}" destId="{38D4F5AC-6EAA-4DBC-A9E1-D29244AC62E2}" srcOrd="12" destOrd="0" presId="urn:microsoft.com/office/officeart/2005/8/layout/cycle8"/>
    <dgm:cxn modelId="{AB4C512C-EDB7-42B6-B03A-0511C1664810}" type="presParOf" srcId="{2C205FAE-3550-4E5A-8A80-5E67DBF762BC}" destId="{5F971CD1-7CD1-44F7-88D7-C92E667260E2}" srcOrd="13" destOrd="0" presId="urn:microsoft.com/office/officeart/2005/8/layout/cycle8"/>
    <dgm:cxn modelId="{A8307AAB-ECA8-48CE-8C1B-95E177FDB5B0}" type="presParOf" srcId="{2C205FAE-3550-4E5A-8A80-5E67DBF762BC}" destId="{22E04146-0B1D-40D5-A6F1-E9A8B54E005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4649C-6C8E-4463-ADCA-D185664C7137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261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261"/>
            <a:ext cx="2971800" cy="466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7E729-22EA-41DE-B664-EB9E63AFF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50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C0F9A-AD91-4E08-B16F-C7ACA6FF7883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3AC7E-D0F9-475A-A98D-DDB8DB73F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2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e.state.co.us/resultsmatter/rmvideoseries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66E622-B3AB-4EEA-BDD0-39FD6FF2D27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/>
              <a:t>2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0147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B1771-1205-4517-85B8-90B7C657B9B6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0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66E622-B3AB-4EEA-BDD0-39FD6FF2D27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/>
              <a:t>3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0861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DDBE89-1245-42D0-904A-2A052313406B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13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9CA91-B718-4424-A8E4-B92FF180201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15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AC7E-D0F9-475A-A98D-DDB8DB73FB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28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DDBE89-1245-42D0-904A-2A052313406B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74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none" strike="noStrike" dirty="0" smtClean="0">
                <a:solidFill>
                  <a:srgbClr val="0000FF"/>
                </a:solidFill>
                <a:effectLst/>
                <a:latin typeface="+mn-lt"/>
                <a:ea typeface="Calibri"/>
                <a:cs typeface="Times New Roman"/>
                <a:hlinkClick r:id="rId3"/>
              </a:rPr>
              <a:t>http://www.cde.state.co.us/resultsmatter/rmvideoseries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3B104-0267-4F19-B776-8D03CDC7D632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29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http://eclkc.ohs.acf.hhs.gov/hslc/tta-system/family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3E7BA-3104-43DB-A6B2-E395B945C1F7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96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043B7DE-7ACF-411A-9119-A5F4F78BCD2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89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3313" y="698500"/>
            <a:ext cx="4654550" cy="3492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Geneva"/>
              <a:cs typeface="Geneva"/>
            </a:endParaRPr>
          </a:p>
        </p:txBody>
      </p:sp>
      <p:sp>
        <p:nvSpPr>
          <p:cNvPr id="37893" name="Slide Number Placeholder 3"/>
          <p:cNvSpPr txBox="1">
            <a:spLocks noGrp="1"/>
          </p:cNvSpPr>
          <p:nvPr/>
        </p:nvSpPr>
        <p:spPr bwMode="auto">
          <a:xfrm>
            <a:off x="3884029" y="8846261"/>
            <a:ext cx="2972421" cy="46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8F0524D-3584-4A30-B22F-4DF744A8DF7D}" type="slidenum">
              <a:rPr lang="en-US" sz="120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7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E6399EE-7219-455F-B82D-FEF352B02916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3BE582-DF04-4027-B92E-13F20CA0A4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37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6399EE-7219-455F-B82D-FEF352B02916}" type="datetimeFigureOut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3BE582-DF04-4027-B92E-13F20CA0A41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6399EE-7219-455F-B82D-FEF352B02916}" type="datetimeFigureOut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3BE582-DF04-4027-B92E-13F20CA0A41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46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266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04800" y="1600200"/>
            <a:ext cx="8534400" cy="1600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609600" y="6019800"/>
            <a:ext cx="7924800" cy="762000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1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609600" y="5448299"/>
            <a:ext cx="7924800" cy="133350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04800" y="1600200"/>
            <a:ext cx="8534400" cy="1600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132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ound Same Side Corner Rectangle 4"/>
          <p:cNvSpPr/>
          <p:nvPr/>
        </p:nvSpPr>
        <p:spPr>
          <a:xfrm>
            <a:off x="0" y="-152400"/>
            <a:ext cx="9144000" cy="6248400"/>
          </a:xfrm>
          <a:prstGeom prst="round2SameRect">
            <a:avLst>
              <a:gd name="adj1" fmla="val 2821"/>
              <a:gd name="adj2" fmla="val 0"/>
            </a:avLst>
          </a:prstGeom>
          <a:gradFill flip="none" rotWithShape="1">
            <a:gsLst>
              <a:gs pos="80000">
                <a:schemeClr val="accent4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410200" y="3810000"/>
            <a:ext cx="5181600" cy="5181600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382000" y="2438400"/>
            <a:ext cx="2438400" cy="2438400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7772400" cy="4191000"/>
          </a:xfrm>
        </p:spPr>
        <p:txBody>
          <a:bodyPr/>
          <a:lstStyle>
            <a:lvl1pPr algn="ctr">
              <a:defRPr sz="4800" b="0" cap="none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722313" y="6196013"/>
            <a:ext cx="7772400" cy="357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86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600"/>
              </a:spcBef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78765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39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301752" y="1600200"/>
            <a:ext cx="416052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6052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38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301752" y="1535112"/>
            <a:ext cx="4160520" cy="827087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>
              <a:buNone/>
              <a:defRPr lang="en-US" sz="2400" b="0" dirty="0" smtClean="0">
                <a:ln w="11430"/>
                <a:solidFill>
                  <a:schemeClr val="accent4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301752" y="2373312"/>
            <a:ext cx="416052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4" y="1535112"/>
            <a:ext cx="4160520" cy="827087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>
              <a:buNone/>
              <a:defRPr lang="en-US" sz="2400" b="0" dirty="0" smtClean="0">
                <a:ln w="11430"/>
                <a:solidFill>
                  <a:schemeClr val="accent4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4" y="2373312"/>
            <a:ext cx="4160520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39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6399EE-7219-455F-B82D-FEF352B02916}" type="datetimeFigureOut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3BE582-DF04-4027-B92E-13F20CA0A41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40666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83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410200" y="3810000"/>
            <a:ext cx="5181600" cy="5181600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382000" y="2438400"/>
            <a:ext cx="2438400" cy="2438400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2"/>
          <p:cNvSpPr>
            <a:spLocks noGrp="1"/>
          </p:cNvSpPr>
          <p:nvPr>
            <p:ph idx="1"/>
          </p:nvPr>
        </p:nvSpPr>
        <p:spPr>
          <a:xfrm>
            <a:off x="304800" y="838200"/>
            <a:ext cx="8534400" cy="46482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5335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41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50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00800"/>
            <a:ext cx="66294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81800" y="6400800"/>
            <a:ext cx="2362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15" descr="fpg_masthead.gif"/>
          <p:cNvPicPr>
            <a:picLocks noChangeAspect="1"/>
          </p:cNvPicPr>
          <p:nvPr/>
        </p:nvPicPr>
        <p:blipFill>
          <a:blip r:embed="rId2" cstate="print"/>
          <a:srcRect r="31746"/>
          <a:stretch>
            <a:fillRect/>
          </a:stretch>
        </p:blipFill>
        <p:spPr bwMode="auto">
          <a:xfrm>
            <a:off x="6724650" y="6400800"/>
            <a:ext cx="241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" y="6411913"/>
            <a:ext cx="1128713" cy="369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prstClr val="white"/>
                </a:solidFill>
                <a:latin typeface="Britannic Bold" pitchFamily="34" charset="0"/>
              </a:rPr>
              <a:t>CONNECT</a:t>
            </a:r>
            <a:endParaRPr lang="en-US" sz="180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78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7600" y="5486400"/>
            <a:ext cx="5486400" cy="1371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28600" y="5562600"/>
            <a:ext cx="3200400" cy="1143000"/>
          </a:xfrm>
        </p:spPr>
        <p:txBody>
          <a:bodyPr/>
          <a:lstStyle>
            <a:lvl1pPr algn="r">
              <a:defRPr sz="2800" b="0">
                <a:latin typeface="Britannic Bold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3733800" y="5562600"/>
            <a:ext cx="4800600" cy="1143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>
                <a:solidFill>
                  <a:schemeClr val="accent4">
                    <a:lumMod val="50000"/>
                  </a:schemeClr>
                </a:solidFill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4986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Content with Caption (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-152400" y="0"/>
            <a:ext cx="9448800" cy="1371600"/>
          </a:xfrm>
          <a:prstGeom prst="round2SameRect">
            <a:avLst>
              <a:gd name="adj1" fmla="val 4902"/>
              <a:gd name="adj2" fmla="val 0"/>
            </a:avLst>
          </a:prstGeom>
          <a:solidFill>
            <a:schemeClr val="accent4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6" name="Rectangle 5"/>
          <p:cNvSpPr/>
          <p:nvPr/>
        </p:nvSpPr>
        <p:spPr>
          <a:xfrm>
            <a:off x="3581400" y="0"/>
            <a:ext cx="54102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0"/>
            <a:ext cx="5257800" cy="1371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type="pic" idx="1"/>
          </p:nvPr>
        </p:nvSpPr>
        <p:spPr>
          <a:xfrm>
            <a:off x="228600" y="1524000"/>
            <a:ext cx="8686800" cy="4910328"/>
          </a:xfrm>
          <a:noFill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2667000" cy="1143000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3733800" y="76200"/>
            <a:ext cx="5105400" cy="1143000"/>
          </a:xfr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007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2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/>
        </p:nvSpPr>
        <p:spPr>
          <a:xfrm rot="5400000">
            <a:off x="4862513" y="2300287"/>
            <a:ext cx="6096000" cy="1952625"/>
          </a:xfrm>
          <a:prstGeom prst="round2SameRect">
            <a:avLst>
              <a:gd name="adj1" fmla="val 4902"/>
              <a:gd name="adj2" fmla="val 0"/>
            </a:avLst>
          </a:prstGeom>
          <a:solidFill>
            <a:schemeClr val="accent4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8600" y="6529388"/>
            <a:ext cx="8686800" cy="1587"/>
          </a:xfrm>
          <a:prstGeom prst="line">
            <a:avLst/>
          </a:prstGeom>
          <a:ln w="12700" cap="rnd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400800" cy="6049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/>
          <p:cNvSpPr>
            <a:spLocks noGrp="1"/>
          </p:cNvSpPr>
          <p:nvPr>
            <p:ph type="title" orient="vert"/>
          </p:nvPr>
        </p:nvSpPr>
        <p:spPr>
          <a:xfrm>
            <a:off x="7029450" y="274638"/>
            <a:ext cx="1752600" cy="5973762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663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F2A78B8-84B8-4893-8791-BB6CA9D2C53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04724B3-7DFF-47E9-96FF-D9B8682483A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3000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6399EE-7219-455F-B82D-FEF352B02916}" type="datetimeFigureOut">
              <a:rPr lang="en-US" smtClean="0">
                <a:solidFill>
                  <a:prstClr val="white"/>
                </a:solidFill>
              </a:rPr>
              <a:pPr/>
              <a:t>2/23/2016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3BE582-DF04-4027-B92E-13F20CA0A4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41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rot="16200000" flipH="1">
            <a:off x="8272463" y="-71438"/>
            <a:ext cx="800100" cy="942975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88354"/>
            <a:ext cx="7556500" cy="1116012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400">
                <a:latin typeface="Calibri" pitchFamily="34" charset="0"/>
              </a:defRPr>
            </a:lvl4pPr>
            <a:lvl5pPr>
              <a:defRPr sz="2400">
                <a:latin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794500" y="6423025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04B025AD-6DF7-4073-BCE0-B6CE205F0CF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613" y="6423025"/>
            <a:ext cx="61229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5495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575" y="228600"/>
            <a:ext cx="6386513" cy="5903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Geneva" pitchFamily="-65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B870B8"/>
                </a:solidFill>
                <a:ea typeface="Geneva"/>
                <a:cs typeface="Geneva"/>
              </a:rPr>
              <a:t>+</a:t>
            </a: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Geneva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>
          <a:xfrm>
            <a:off x="5211763" y="6235700"/>
            <a:ext cx="134937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69A72968-EDF7-4D85-B0F8-9CA4F46E4FC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81000" y="6235700"/>
            <a:ext cx="4648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8952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920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5904563-5A85-445D-92DB-683A4FC53D6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03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7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58A3F7A-A035-467F-8076-93E2A3F0D2B7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F07F09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A11D552-CD1E-44D6-A380-72C48FD28E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8A3F7A-A035-467F-8076-93E2A3F0D2B7}" type="datetimeFigureOut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1D552-CD1E-44D6-A380-72C48FD28E9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57926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8A3F7A-A035-467F-8076-93E2A3F0D2B7}" type="datetimeFigureOut">
              <a:rPr lang="en-US" smtClean="0">
                <a:solidFill>
                  <a:prstClr val="white"/>
                </a:solidFill>
              </a:rPr>
              <a:pPr/>
              <a:t>2/23/2016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1D552-CD1E-44D6-A380-72C48FD28E9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78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8A3F7A-A035-467F-8076-93E2A3F0D2B7}" type="datetimeFigureOut">
              <a:rPr lang="en-US" smtClean="0">
                <a:solidFill>
                  <a:prstClr val="white"/>
                </a:solidFill>
              </a:rPr>
              <a:pPr/>
              <a:t>2/23/2016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1D552-CD1E-44D6-A380-72C48FD28E9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169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300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444300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8A3F7A-A035-467F-8076-93E2A3F0D2B7}" type="datetimeFigureOut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1D552-CD1E-44D6-A380-72C48FD28E9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58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8A3F7A-A035-467F-8076-93E2A3F0D2B7}" type="datetimeFigureOut">
              <a:rPr lang="en-US" smtClean="0">
                <a:solidFill>
                  <a:prstClr val="white"/>
                </a:solidFill>
              </a:rPr>
              <a:pPr/>
              <a:t>2/23/2016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1D552-CD1E-44D6-A380-72C48FD28E9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818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6399EE-7219-455F-B82D-FEF352B02916}" type="datetimeFigureOut">
              <a:rPr lang="en-US" smtClean="0">
                <a:solidFill>
                  <a:prstClr val="white"/>
                </a:solidFill>
              </a:rPr>
              <a:pPr/>
              <a:t>2/23/2016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3BE582-DF04-4027-B92E-13F20CA0A4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51010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8A3F7A-A035-467F-8076-93E2A3F0D2B7}" type="datetimeFigureOut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1D552-CD1E-44D6-A380-72C48FD28E9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74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58A3F7A-A035-467F-8076-93E2A3F0D2B7}" type="datetimeFigureOut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1D552-CD1E-44D6-A380-72C48FD28E9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116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58A3F7A-A035-467F-8076-93E2A3F0D2B7}" type="datetimeFigureOut">
              <a:rPr lang="en-US" smtClean="0">
                <a:solidFill>
                  <a:prstClr val="white"/>
                </a:solidFill>
              </a:rPr>
              <a:pPr/>
              <a:t>2/23/2016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5" y="6407950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A11D552-CD1E-44D6-A380-72C48FD28E9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4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34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8A3F7A-A035-467F-8076-93E2A3F0D2B7}" type="datetimeFigureOut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1D552-CD1E-44D6-A380-72C48FD28E9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54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6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8A3F7A-A035-467F-8076-93E2A3F0D2B7}" type="datetimeFigureOut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1D552-CD1E-44D6-A380-72C48FD28E9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277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5CE468F-3DED-4797-B590-11789164F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64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6399EE-7219-455F-B82D-FEF352B02916}" type="datetimeFigureOut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3BE582-DF04-4027-B92E-13F20CA0A41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21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6399EE-7219-455F-B82D-FEF352B02916}" type="datetimeFigureOut">
              <a:rPr lang="en-US" smtClean="0">
                <a:solidFill>
                  <a:prstClr val="white"/>
                </a:solidFill>
              </a:rPr>
              <a:pPr/>
              <a:t>2/23/2016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3BE582-DF04-4027-B92E-13F20CA0A4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40994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6399EE-7219-455F-B82D-FEF352B02916}" type="datetimeFigureOut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3BE582-DF04-4027-B92E-13F20CA0A41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2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E6399EE-7219-455F-B82D-FEF352B02916}" type="datetimeFigureOut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3BE582-DF04-4027-B92E-13F20CA0A41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91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E6399EE-7219-455F-B82D-FEF352B02916}" type="datetimeFigureOut">
              <a:rPr lang="en-US" smtClean="0">
                <a:solidFill>
                  <a:prstClr val="white"/>
                </a:solidFill>
              </a:rPr>
              <a:pPr/>
              <a:t>2/23/2016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3BE582-DF04-4027-B92E-13F20CA0A4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21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2A9D25D-8F24-491D-9193-2AE8CF6546A1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65469E6-85CD-4E80-B175-A5401DCCE54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6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5410200" y="3810000"/>
            <a:ext cx="5181600" cy="5181600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>
            <a:off x="92075" y="92075"/>
            <a:ext cx="8959850" cy="1371600"/>
          </a:xfrm>
          <a:prstGeom prst="round2SameRect">
            <a:avLst>
              <a:gd name="adj1" fmla="val 4902"/>
              <a:gd name="adj2" fmla="val 0"/>
            </a:avLst>
          </a:prstGeom>
          <a:solidFill>
            <a:schemeClr val="accent3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268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53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600200"/>
            <a:ext cx="8534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Round Same Side Corner Rectangle 9"/>
          <p:cNvSpPr/>
          <p:nvPr/>
        </p:nvSpPr>
        <p:spPr>
          <a:xfrm flipV="1">
            <a:off x="92075" y="6324600"/>
            <a:ext cx="6384925" cy="457200"/>
          </a:xfrm>
          <a:prstGeom prst="round2Same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 descr="fpg_masthead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746"/>
          <a:stretch>
            <a:fillRect/>
          </a:stretch>
        </p:blipFill>
        <p:spPr>
          <a:xfrm>
            <a:off x="6477000" y="6324600"/>
            <a:ext cx="2419642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32" name="TextBox 12"/>
          <p:cNvSpPr txBox="1">
            <a:spLocks noChangeArrowheads="1"/>
          </p:cNvSpPr>
          <p:nvPr/>
        </p:nvSpPr>
        <p:spPr bwMode="auto">
          <a:xfrm>
            <a:off x="152400" y="6324600"/>
            <a:ext cx="1236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smtClean="0">
                <a:solidFill>
                  <a:srgbClr val="EBF1DE"/>
                </a:solidFill>
                <a:latin typeface="Britannic Bold" pitchFamily="34" charset="0"/>
              </a:rPr>
              <a:t>CONNECT</a:t>
            </a:r>
            <a:endParaRPr lang="en-US" sz="2000" smtClean="0">
              <a:solidFill>
                <a:srgbClr val="EBF1D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00800" y="6324600"/>
            <a:ext cx="76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5505450" y="6656388"/>
            <a:ext cx="53975" cy="320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82000" y="2438400"/>
            <a:ext cx="2438400" cy="2438400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1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FFFFFF"/>
          </a:solidFill>
          <a:latin typeface="Britannic Bold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558ED5"/>
        </a:buClr>
        <a:buSzPct val="85000"/>
        <a:buFont typeface="Wingdings" pitchFamily="2" charset="2"/>
        <a:buChar char="§"/>
        <a:defRPr sz="3600" kern="1200">
          <a:solidFill>
            <a:srgbClr val="595959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marL="547688" indent="-228600" algn="l" rtl="0" eaLnBrk="0" fontAlgn="base" hangingPunct="0">
        <a:spcBef>
          <a:spcPct val="20000"/>
        </a:spcBef>
        <a:spcAft>
          <a:spcPct val="0"/>
        </a:spcAft>
        <a:buClr>
          <a:srgbClr val="558ED5"/>
        </a:buClr>
        <a:buSzPct val="85000"/>
        <a:buFont typeface="Wingdings" pitchFamily="2" charset="2"/>
        <a:buChar char="§"/>
        <a:defRPr sz="3200" kern="1200">
          <a:solidFill>
            <a:srgbClr val="595959"/>
          </a:solidFill>
          <a:latin typeface="Calibri" pitchFamily="34" charset="0"/>
          <a:ea typeface="ＭＳ Ｐゴシック" charset="0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rgbClr val="558ED5"/>
        </a:buClr>
        <a:buFont typeface="Wingdings" pitchFamily="2" charset="2"/>
        <a:buChar char="§"/>
        <a:defRPr sz="2800" kern="1200">
          <a:solidFill>
            <a:srgbClr val="595959"/>
          </a:solidFill>
          <a:latin typeface="Calibri" pitchFamily="34" charset="0"/>
          <a:ea typeface="ＭＳ Ｐゴシック" charset="0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rgbClr val="558ED5"/>
        </a:buClr>
        <a:buSzPct val="100000"/>
        <a:buFont typeface="Wingdings" pitchFamily="2" charset="2"/>
        <a:buChar char="§"/>
        <a:defRPr sz="2400" kern="1200">
          <a:solidFill>
            <a:srgbClr val="595959"/>
          </a:solidFill>
          <a:latin typeface="Calibri" pitchFamily="34" charset="0"/>
          <a:ea typeface="ＭＳ Ｐゴシック" charset="0"/>
          <a:cs typeface="+mn-cs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558ED5"/>
        </a:buClr>
        <a:buFont typeface="Wingdings" pitchFamily="2" charset="2"/>
        <a:buChar char="§"/>
        <a:defRPr sz="2400" kern="1200">
          <a:solidFill>
            <a:srgbClr val="595959"/>
          </a:solidFill>
          <a:latin typeface="Calibri" pitchFamily="34" charset="0"/>
          <a:ea typeface="ＭＳ Ｐゴシック" charset="0"/>
          <a:cs typeface="+mn-cs"/>
        </a:defRPr>
      </a:lvl5pPr>
      <a:lvl6pPr marL="14630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73736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194560" indent="-182880" algn="l" defTabSz="914400" rtl="0" eaLnBrk="1" latinLnBrk="0" hangingPunct="1">
        <a:spcBef>
          <a:spcPts val="310"/>
        </a:spcBef>
        <a:buClr>
          <a:schemeClr val="accent2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410200" y="3810000"/>
            <a:ext cx="5181600" cy="5181600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220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76200"/>
            <a:ext cx="853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600200"/>
            <a:ext cx="8534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" name="Oval 14"/>
          <p:cNvSpPr/>
          <p:nvPr/>
        </p:nvSpPr>
        <p:spPr>
          <a:xfrm>
            <a:off x="8382000" y="2438400"/>
            <a:ext cx="2438400" cy="2438400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00800"/>
            <a:ext cx="66294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1800" y="6400800"/>
            <a:ext cx="2362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225" name="Picture 13" descr="fpg_masthead.gif"/>
          <p:cNvPicPr>
            <a:picLocks noChangeAspect="1"/>
          </p:cNvPicPr>
          <p:nvPr/>
        </p:nvPicPr>
        <p:blipFill>
          <a:blip r:embed="rId23" cstate="print"/>
          <a:srcRect r="31746"/>
          <a:stretch>
            <a:fillRect/>
          </a:stretch>
        </p:blipFill>
        <p:spPr bwMode="auto">
          <a:xfrm>
            <a:off x="6724650" y="6400800"/>
            <a:ext cx="241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extBox 17"/>
          <p:cNvSpPr txBox="1">
            <a:spLocks noChangeArrowheads="1"/>
          </p:cNvSpPr>
          <p:nvPr/>
        </p:nvSpPr>
        <p:spPr bwMode="auto">
          <a:xfrm>
            <a:off x="152400" y="6411913"/>
            <a:ext cx="1128713" cy="369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prstClr val="white"/>
                </a:solidFill>
                <a:latin typeface="Britannic Bold" pitchFamily="34" charset="0"/>
              </a:rPr>
              <a:t>CONNECT</a:t>
            </a:r>
            <a:endParaRPr lang="en-US" sz="180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1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FFFFFF"/>
          </a:solidFill>
          <a:latin typeface="Britannic Bold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Britannic Bold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558ED5"/>
        </a:buClr>
        <a:buSzPct val="85000"/>
        <a:buFont typeface="Wingdings" pitchFamily="2" charset="2"/>
        <a:buChar char="§"/>
        <a:defRPr sz="36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547688" indent="-228600" algn="l" rtl="0" eaLnBrk="1" fontAlgn="base" hangingPunct="1">
        <a:spcBef>
          <a:spcPct val="20000"/>
        </a:spcBef>
        <a:spcAft>
          <a:spcPct val="0"/>
        </a:spcAft>
        <a:buClr>
          <a:srgbClr val="558ED5"/>
        </a:buClr>
        <a:buSzPct val="85000"/>
        <a:buFont typeface="Wingdings" pitchFamily="2" charset="2"/>
        <a:buChar char="§"/>
        <a:defRPr sz="32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730250" indent="-182563" algn="l" rtl="0" eaLnBrk="1" fontAlgn="base" hangingPunct="1">
        <a:spcBef>
          <a:spcPct val="20000"/>
        </a:spcBef>
        <a:spcAft>
          <a:spcPct val="0"/>
        </a:spcAft>
        <a:buClr>
          <a:srgbClr val="558ED5"/>
        </a:buClr>
        <a:buFont typeface="Wingdings" pitchFamily="2" charset="2"/>
        <a:buChar char="§"/>
        <a:defRPr sz="28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004888" indent="-182563" algn="l" rtl="0" eaLnBrk="1" fontAlgn="base" hangingPunct="1">
        <a:spcBef>
          <a:spcPct val="20000"/>
        </a:spcBef>
        <a:spcAft>
          <a:spcPct val="0"/>
        </a:spcAft>
        <a:buClr>
          <a:srgbClr val="558ED5"/>
        </a:buClr>
        <a:buSzPct val="100000"/>
        <a:buFont typeface="Wingdings" pitchFamily="2" charset="2"/>
        <a:buChar char="§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279525" indent="-182563" algn="l" rtl="0" eaLnBrk="1" fontAlgn="base" hangingPunct="1">
        <a:spcBef>
          <a:spcPct val="20000"/>
        </a:spcBef>
        <a:spcAft>
          <a:spcPct val="0"/>
        </a:spcAft>
        <a:buClr>
          <a:srgbClr val="558ED5"/>
        </a:buClr>
        <a:buFont typeface="Wingdings" pitchFamily="2" charset="2"/>
        <a:buChar char="§"/>
        <a:defRPr sz="2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4630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73736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194560" indent="-182880" algn="l" defTabSz="914400" rtl="0" eaLnBrk="1" latinLnBrk="0" hangingPunct="1">
        <a:spcBef>
          <a:spcPts val="310"/>
        </a:spcBef>
        <a:buClr>
          <a:schemeClr val="accent2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/>
            </a:gs>
            <a:gs pos="100000">
              <a:srgbClr val="C1DBF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CAMap_ppt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251450"/>
            <a:ext cx="1806575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2035175" y="6110288"/>
            <a:ext cx="6651625" cy="1587"/>
          </a:xfrm>
          <a:prstGeom prst="line">
            <a:avLst/>
          </a:prstGeom>
          <a:ln w="38100">
            <a:solidFill>
              <a:srgbClr val="668E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4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34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58A3F7A-A035-467F-8076-93E2A3F0D2B7}" type="datetimeFigureOut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5" y="6407950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50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A11D552-CD1E-44D6-A380-72C48FD28E9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7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npdci.fpg.unc.edu/resources/quality-inclusive-practices-resources-and-landing-pad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://scriptnc.fpg.unc.edu/resource-searc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de.state.co.us/resultsmatter/rmvideoseries" TargetMode="Externa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18072510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26299752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FoLsYDQzzY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www.earlyliteracylearning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hyperlink" Target="http://www.earlyliteracylearning.org/pgparents.php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csefel.vanderbilt.edu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85.jpeg"/><Relationship Id="rId18" Type="http://schemas.openxmlformats.org/officeDocument/2006/relationships/hyperlink" Target="http://connect.fpg.unc.edu/" TargetMode="Externa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84.jpeg"/><Relationship Id="rId17" Type="http://schemas.openxmlformats.org/officeDocument/2006/relationships/image" Target="../media/image89.jpeg"/><Relationship Id="rId2" Type="http://schemas.openxmlformats.org/officeDocument/2006/relationships/tags" Target="../tags/tag2.xml"/><Relationship Id="rId16" Type="http://schemas.openxmlformats.org/officeDocument/2006/relationships/image" Target="../media/image88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83.jpeg"/><Relationship Id="rId5" Type="http://schemas.openxmlformats.org/officeDocument/2006/relationships/tags" Target="../tags/tag5.xml"/><Relationship Id="rId15" Type="http://schemas.openxmlformats.org/officeDocument/2006/relationships/image" Target="../media/image87.jpeg"/><Relationship Id="rId10" Type="http://schemas.openxmlformats.org/officeDocument/2006/relationships/notesSlide" Target="../notesSlides/notesSlide9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png"/><Relationship Id="rId7" Type="http://schemas.openxmlformats.org/officeDocument/2006/relationships/hyperlink" Target="../Videos/CONNECT-Video-4-2-father-dilemma.mov" TargetMode="External"/><Relationship Id="rId12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0" Type="http://schemas.openxmlformats.org/officeDocument/2006/relationships/image" Target="../media/image95.png"/><Relationship Id="rId4" Type="http://schemas.openxmlformats.org/officeDocument/2006/relationships/hyperlink" Target="file:///E:\Christne%20Dilemma-Connect%20-%20Dilemma%20-%20Luke1-16&#61474;9%20480x270.mov" TargetMode="External"/><Relationship Id="rId9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pinterest.com/pin/97108935685521628/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hallengingbehavior.org/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fpg.unc.edu/presentations/dec-pd-sig-webinar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PDSIG372016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fpg.unc.edu/presentations/dec-pd-sig-webinar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5638800"/>
            <a:ext cx="8933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Fabulous and Free: Resources to Support High Quality Inclusion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Presenter: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Camille Catlett, Frank Porter Graham Child Development Institute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3" y="83628"/>
            <a:ext cx="7924800" cy="489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20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Britannic Bold" panose="020B0903060703020204" pitchFamily="34" charset="0"/>
              </a:rPr>
              <a:t>Person First </a:t>
            </a:r>
            <a:r>
              <a:rPr lang="en-US" sz="4000" dirty="0">
                <a:solidFill>
                  <a:schemeClr val="tx1"/>
                </a:solidFill>
                <a:latin typeface="Britannic Bold" panose="020B0903060703020204" pitchFamily="34" charset="0"/>
              </a:rPr>
              <a:t>L</a:t>
            </a:r>
            <a:r>
              <a:rPr lang="en-US" sz="4000" dirty="0" smtClean="0">
                <a:solidFill>
                  <a:schemeClr val="tx1"/>
                </a:solidFill>
                <a:latin typeface="Britannic Bold" panose="020B0903060703020204" pitchFamily="34" charset="0"/>
              </a:rPr>
              <a:t>anguage</a:t>
            </a:r>
            <a:endParaRPr lang="en-US" sz="4000" dirty="0">
              <a:solidFill>
                <a:schemeClr val="tx1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17638"/>
            <a:ext cx="4060288" cy="402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200400"/>
            <a:ext cx="3462828" cy="323725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48200" y="1599219"/>
            <a:ext cx="2590800" cy="12145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Additional resources on pages 5 </a:t>
            </a:r>
            <a:r>
              <a:rPr lang="en-US" dirty="0"/>
              <a:t>&amp;</a:t>
            </a:r>
            <a:r>
              <a:rPr lang="en-US" dirty="0" smtClean="0"/>
              <a:t> 9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324600" y="274638"/>
            <a:ext cx="2590800" cy="1143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22 Respectful Ways to Respond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45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Britannic Bold" panose="020B0903060703020204" pitchFamily="34" charset="0"/>
              </a:rPr>
              <a:t>Know the Facts</a:t>
            </a:r>
            <a:endParaRPr lang="en-US" sz="4000" dirty="0">
              <a:solidFill>
                <a:schemeClr val="tx1"/>
              </a:solidFill>
              <a:latin typeface="Britannic Bold" panose="020B09030607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13" y="1371600"/>
            <a:ext cx="3937145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860" y="381000"/>
            <a:ext cx="404994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20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19268" cy="28956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114300" lvl="0">
              <a:spcBef>
                <a:spcPts val="400"/>
              </a:spcBef>
            </a:pPr>
            <a:r>
              <a:rPr lang="en-US" sz="3600" b="0" dirty="0">
                <a:solidFill>
                  <a:prstClr val="black"/>
                </a:solidFill>
                <a:effectLst/>
                <a:latin typeface="Britannic Bold" panose="020B0903060703020204" pitchFamily="34" charset="0"/>
                <a:ea typeface="+mn-ea"/>
                <a:cs typeface="+mn-cs"/>
              </a:rPr>
              <a:t>Does inclusion </a:t>
            </a:r>
            <a:r>
              <a:rPr lang="en-US" sz="3600" b="0" dirty="0" smtClean="0">
                <a:solidFill>
                  <a:prstClr val="black"/>
                </a:solidFill>
                <a:effectLst/>
                <a:latin typeface="Britannic Bold" panose="020B0903060703020204" pitchFamily="34" charset="0"/>
                <a:ea typeface="+mn-ea"/>
                <a:cs typeface="+mn-cs"/>
              </a:rPr>
              <a:t/>
            </a:r>
            <a:br>
              <a:rPr lang="en-US" sz="3600" b="0" dirty="0" smtClean="0">
                <a:solidFill>
                  <a:prstClr val="black"/>
                </a:solidFill>
                <a:effectLst/>
                <a:latin typeface="Britannic Bold" panose="020B0903060703020204" pitchFamily="34" charset="0"/>
                <a:ea typeface="+mn-ea"/>
                <a:cs typeface="+mn-cs"/>
              </a:rPr>
            </a:br>
            <a:r>
              <a:rPr lang="en-US" sz="3600" b="0" dirty="0" smtClean="0">
                <a:solidFill>
                  <a:prstClr val="black"/>
                </a:solidFill>
                <a:effectLst/>
                <a:latin typeface="Britannic Bold" panose="020B0903060703020204" pitchFamily="34" charset="0"/>
                <a:ea typeface="+mn-ea"/>
                <a:cs typeface="+mn-cs"/>
              </a:rPr>
              <a:t>benefit children </a:t>
            </a:r>
            <a:br>
              <a:rPr lang="en-US" sz="3600" b="0" dirty="0" smtClean="0">
                <a:solidFill>
                  <a:prstClr val="black"/>
                </a:solidFill>
                <a:effectLst/>
                <a:latin typeface="Britannic Bold" panose="020B0903060703020204" pitchFamily="34" charset="0"/>
                <a:ea typeface="+mn-ea"/>
                <a:cs typeface="+mn-cs"/>
              </a:rPr>
            </a:br>
            <a:r>
              <a:rPr lang="en-US" sz="3600" b="0" dirty="0" smtClean="0">
                <a:solidFill>
                  <a:prstClr val="black"/>
                </a:solidFill>
                <a:effectLst/>
                <a:latin typeface="Britannic Bold" panose="020B0903060703020204" pitchFamily="34" charset="0"/>
                <a:ea typeface="+mn-ea"/>
                <a:cs typeface="+mn-cs"/>
              </a:rPr>
              <a:t>with </a:t>
            </a:r>
            <a:r>
              <a:rPr lang="en-US" sz="3600" b="0" dirty="0">
                <a:solidFill>
                  <a:prstClr val="black"/>
                </a:solidFill>
                <a:effectLst/>
                <a:latin typeface="Britannic Bold" panose="020B0903060703020204" pitchFamily="34" charset="0"/>
                <a:ea typeface="+mn-ea"/>
                <a:cs typeface="+mn-cs"/>
              </a:rPr>
              <a:t>and </a:t>
            </a:r>
            <a:r>
              <a:rPr lang="en-US" sz="3600" b="0" dirty="0" smtClean="0">
                <a:solidFill>
                  <a:prstClr val="black"/>
                </a:solidFill>
                <a:effectLst/>
                <a:latin typeface="Britannic Bold" panose="020B0903060703020204" pitchFamily="34" charset="0"/>
                <a:ea typeface="+mn-ea"/>
                <a:cs typeface="+mn-cs"/>
              </a:rPr>
              <a:t>without </a:t>
            </a:r>
            <a:br>
              <a:rPr lang="en-US" sz="3600" b="0" dirty="0" smtClean="0">
                <a:solidFill>
                  <a:prstClr val="black"/>
                </a:solidFill>
                <a:effectLst/>
                <a:latin typeface="Britannic Bold" panose="020B0903060703020204" pitchFamily="34" charset="0"/>
                <a:ea typeface="+mn-ea"/>
                <a:cs typeface="+mn-cs"/>
              </a:rPr>
            </a:br>
            <a:r>
              <a:rPr lang="en-US" sz="3600" b="0" dirty="0" smtClean="0">
                <a:solidFill>
                  <a:prstClr val="black"/>
                </a:solidFill>
                <a:effectLst/>
                <a:latin typeface="Britannic Bold" panose="020B0903060703020204" pitchFamily="34" charset="0"/>
                <a:ea typeface="+mn-ea"/>
                <a:cs typeface="+mn-cs"/>
              </a:rPr>
              <a:t>disabilities</a:t>
            </a:r>
            <a:r>
              <a:rPr lang="en-US" sz="3600" b="0" dirty="0">
                <a:solidFill>
                  <a:prstClr val="black"/>
                </a:solidFill>
                <a:effectLst/>
                <a:latin typeface="Britannic Bold" panose="020B0903060703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947629"/>
            <a:ext cx="3709558" cy="55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91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0"/>
            <a:ext cx="613652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2256975" cy="280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766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5410200" y="2438401"/>
            <a:ext cx="320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i="1" kern="0" dirty="0" smtClean="0">
                <a:solidFill>
                  <a:srgbClr val="2DA2BF">
                    <a:lumMod val="75000"/>
                  </a:srgbClr>
                </a:solidFill>
                <a:latin typeface="Arial"/>
              </a:rPr>
              <a:t>Early Childhood Inclusion: A Joint Position Statement of DEC and NAEYC</a:t>
            </a:r>
          </a:p>
        </p:txBody>
      </p:sp>
      <p:pic>
        <p:nvPicPr>
          <p:cNvPr id="8" name="Picture 5" descr="#2595_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803775" cy="61477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6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31929" y="838200"/>
            <a:ext cx="7086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kern="0" dirty="0" smtClean="0">
                <a:solidFill>
                  <a:srgbClr val="000000"/>
                </a:solidFill>
                <a:latin typeface="Arial"/>
              </a:rPr>
              <a:t>	</a:t>
            </a:r>
            <a:r>
              <a:rPr lang="en-US" altLang="en-US" sz="2400" b="1" kern="0" dirty="0" smtClean="0">
                <a:solidFill>
                  <a:prstClr val="black"/>
                </a:solidFill>
                <a:latin typeface="Calibri" pitchFamily="34" charset="0"/>
              </a:rPr>
              <a:t>Early childhood inclusion embodies the values, policies, and practices that support the right of every infant and young child and his or her family, regardless of ability, to participate in a broad range of activities and contexts as full members of families, communities, and society</a:t>
            </a:r>
            <a:r>
              <a:rPr lang="en-US" altLang="en-US" sz="2400" b="1" kern="0" dirty="0" smtClean="0">
                <a:solidFill>
                  <a:srgbClr val="956B43"/>
                </a:solidFill>
                <a:latin typeface="Calibri" pitchFamily="34" charset="0"/>
              </a:rPr>
              <a:t>. </a:t>
            </a:r>
            <a:r>
              <a:rPr lang="en-US" altLang="en-US" sz="2400" b="1" kern="0" dirty="0" smtClean="0">
                <a:solidFill>
                  <a:srgbClr val="2DA2BF">
                    <a:lumMod val="75000"/>
                  </a:srgbClr>
                </a:solidFill>
                <a:latin typeface="Calibri" pitchFamily="34" charset="0"/>
              </a:rPr>
              <a:t>The desired results of inclusive experiences for children with and without disabilities and their families include a sense of belonging and membership, positive social relationships and friendships, and development and learning to reach their full potential.</a:t>
            </a:r>
            <a:r>
              <a:rPr lang="en-US" altLang="en-US" sz="2400" b="1" kern="0" dirty="0" smtClean="0">
                <a:solidFill>
                  <a:srgbClr val="956B43"/>
                </a:solidFill>
                <a:latin typeface="Calibri" pitchFamily="34" charset="0"/>
              </a:rPr>
              <a:t> </a:t>
            </a:r>
            <a:r>
              <a:rPr lang="en-US" altLang="en-US" sz="2400" b="1" kern="0" dirty="0" smtClean="0">
                <a:solidFill>
                  <a:prstClr val="black"/>
                </a:solidFill>
                <a:latin typeface="Calibri" pitchFamily="34" charset="0"/>
              </a:rPr>
              <a:t>The defining features of inclusion that can be used to identify high quality early childhood programs and services are access, participation, and supports.</a:t>
            </a:r>
          </a:p>
        </p:txBody>
      </p:sp>
    </p:spTree>
    <p:extLst>
      <p:ext uri="{BB962C8B-B14F-4D97-AF65-F5344CB8AC3E}">
        <p14:creationId xmlns:p14="http://schemas.microsoft.com/office/powerpoint/2010/main" val="94902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2703"/>
            <a:ext cx="7924800" cy="612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29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228600"/>
            <a:ext cx="7848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Inclusion 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early childhood programs refers to including children with disabilities in early childhood programs, together with their peers without disabilities; holding high expectations and intentionally promoting participation in all learning and social activities, facilitated by individualized accommodations; and using evidence-based services and supports to foster their development (cognitive, language, communication, physical, behavioral, and social-emotional), friendships with peers, and sense of belonging. This applies to all young children with disabilities, from those with the mildest disabilities, to those with the most significant disabilities.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400" b="1" kern="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962400"/>
            <a:ext cx="3421673" cy="230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6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319007"/>
            <a:ext cx="2667000" cy="563231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did you notice about Jake’s </a:t>
            </a:r>
            <a:r>
              <a:rPr lang="en-US" b="1" dirty="0" smtClean="0">
                <a:solidFill>
                  <a:schemeClr val="bg1"/>
                </a:solidFill>
              </a:rPr>
              <a:t>access</a:t>
            </a:r>
            <a:r>
              <a:rPr lang="en-US" dirty="0" smtClean="0">
                <a:solidFill>
                  <a:schemeClr val="bg1"/>
                </a:solidFill>
              </a:rPr>
              <a:t> to the learning?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Describe the ways in which Jake and his peers were supported to fully participate.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What [systemic] supports were implemented prior to this interaction?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What would Jake have missed if his physical therapist had pulled him out for PT? What would the other children have missed?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286000"/>
            <a:ext cx="4746923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7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endParaRPr lang="en-US" sz="4800" dirty="0">
              <a:solidFill>
                <a:prstClr val="black"/>
              </a:solidFill>
              <a:latin typeface="Britannic Bol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kern="0" dirty="0" smtClean="0">
                <a:solidFill>
                  <a:schemeClr val="tx1"/>
                </a:solidFill>
                <a:latin typeface="Britannic Bold" pitchFamily="34" charset="0"/>
              </a:rPr>
              <a:t>Developmentally Appropriate Practice</a:t>
            </a:r>
            <a:endParaRPr lang="en-US" sz="6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1676400"/>
            <a:ext cx="4724400" cy="4648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CC0000"/>
                </a:solidFill>
                <a:ea typeface="ＭＳ Ｐゴシック" charset="-128"/>
              </a:rPr>
              <a:t>	</a:t>
            </a:r>
            <a:endParaRPr lang="en-US" sz="3200" dirty="0">
              <a:solidFill>
                <a:prstClr val="black"/>
              </a:solidFill>
              <a:ea typeface="ＭＳ Ｐゴシック" charset="-128"/>
            </a:endParaRPr>
          </a:p>
        </p:txBody>
      </p:sp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8191979"/>
              </p:ext>
            </p:extLst>
          </p:nvPr>
        </p:nvGraphicFramePr>
        <p:xfrm>
          <a:off x="228600" y="685800"/>
          <a:ext cx="8534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631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3010" y="0"/>
            <a:ext cx="9144000" cy="129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144000" cy="12192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Britannic Bold" panose="020B0903060703020204" pitchFamily="34" charset="0"/>
              </a:rPr>
              <a:t>Logistics</a:t>
            </a:r>
            <a:r>
              <a:rPr lang="en-US" sz="4000" dirty="0" smtClean="0">
                <a:solidFill>
                  <a:schemeClr val="accent3"/>
                </a:solidFill>
                <a:latin typeface="Britannic Bold" panose="020B0903060703020204" pitchFamily="34" charset="0"/>
              </a:rPr>
              <a:t/>
            </a:r>
            <a:br>
              <a:rPr lang="en-US" sz="4000" dirty="0" smtClean="0">
                <a:solidFill>
                  <a:schemeClr val="accent3"/>
                </a:solidFill>
                <a:latin typeface="Britannic Bold" panose="020B0903060703020204" pitchFamily="34" charset="0"/>
              </a:rPr>
            </a:br>
            <a:endParaRPr lang="en-US" sz="4000" dirty="0">
              <a:latin typeface="Britannic Bold" panose="020B0903060703020204" pitchFamily="34" charset="0"/>
            </a:endParaRPr>
          </a:p>
        </p:txBody>
      </p:sp>
      <p:sp>
        <p:nvSpPr>
          <p:cNvPr id="26" name="Title 2"/>
          <p:cNvSpPr txBox="1">
            <a:spLocks/>
          </p:cNvSpPr>
          <p:nvPr/>
        </p:nvSpPr>
        <p:spPr bwMode="auto">
          <a:xfrm>
            <a:off x="178004" y="1424709"/>
            <a:ext cx="561319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endParaRPr lang="en-US" dirty="0" smtClean="0">
              <a:solidFill>
                <a:prstClr val="black"/>
              </a:solidFill>
              <a:latin typeface="Rockwell" pitchFamily="18" charset="0"/>
            </a:endParaRPr>
          </a:p>
          <a:p>
            <a:pPr algn="l">
              <a:defRPr/>
            </a:pPr>
            <a:r>
              <a:rPr lang="en-US" dirty="0" smtClean="0">
                <a:solidFill>
                  <a:prstClr val="black"/>
                </a:solidFill>
                <a:latin typeface="Rockwell" pitchFamily="18" charset="0"/>
              </a:rPr>
              <a:t>Questions?</a:t>
            </a:r>
            <a:r>
              <a:rPr lang="en-US" dirty="0">
                <a:solidFill>
                  <a:prstClr val="black"/>
                </a:solidFill>
                <a:latin typeface="Rockwell" pitchFamily="18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Rockwell" pitchFamily="18" charset="0"/>
              </a:rPr>
            </a:br>
            <a:r>
              <a:rPr lang="en-US" dirty="0">
                <a:solidFill>
                  <a:prstClr val="black"/>
                </a:solidFill>
                <a:latin typeface="Rockwell" pitchFamily="18" charset="0"/>
              </a:rPr>
              <a:t>	Comments?</a:t>
            </a:r>
          </a:p>
          <a:p>
            <a:pPr algn="l">
              <a:defRPr/>
            </a:pPr>
            <a:r>
              <a:rPr lang="en-US" dirty="0">
                <a:solidFill>
                  <a:prstClr val="black"/>
                </a:solidFill>
                <a:latin typeface="Rockwell" pitchFamily="18" charset="0"/>
              </a:rPr>
              <a:t>		</a:t>
            </a:r>
          </a:p>
        </p:txBody>
      </p:sp>
      <p:pic>
        <p:nvPicPr>
          <p:cNvPr id="27" name="Picture 3" descr="C:\Users\greenj\AppData\Local\Microsoft\Windows\Temporary Internet Files\Content.IE5\H9KXRRFZ\MC90044171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29" y="17526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ubtitle 3"/>
          <p:cNvSpPr txBox="1">
            <a:spLocks/>
          </p:cNvSpPr>
          <p:nvPr/>
        </p:nvSpPr>
        <p:spPr bwMode="auto">
          <a:xfrm>
            <a:off x="1938580" y="4953000"/>
            <a:ext cx="67372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defRPr/>
            </a:pPr>
            <a:r>
              <a:rPr lang="en-US" sz="4800" b="1" kern="0" dirty="0" smtClean="0">
                <a:solidFill>
                  <a:sysClr val="windowText" lastClr="000000"/>
                </a:solidFill>
              </a:rPr>
              <a:t>USE THE CHAT BOX</a:t>
            </a:r>
            <a:endParaRPr lang="en-US" sz="48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0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85800" y="533400"/>
          <a:ext cx="36576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830"/>
                <a:gridCol w="2731770"/>
              </a:tblGrid>
              <a:tr h="4751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54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Black" panose="020B0A04020102020204" pitchFamily="34" charset="0"/>
                        </a:rPr>
                        <a:t>F</a:t>
                      </a:r>
                      <a:endParaRPr lang="en-US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kern="1200" dirty="0" smtClean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FAMILY</a:t>
                      </a:r>
                      <a:endParaRPr kumimoji="0" lang="en-US" sz="2000" kern="1200" dirty="0">
                        <a:solidFill>
                          <a:schemeClr val="dk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Black" panose="020B0A04020102020204" pitchFamily="34" charset="0"/>
                        </a:rPr>
                        <a:t>A</a:t>
                      </a:r>
                      <a:endParaRPr lang="en-US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kern="1200" dirty="0" smtClean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ASSESSMENT</a:t>
                      </a:r>
                      <a:endParaRPr kumimoji="0" lang="en-US" sz="2000" kern="1200" dirty="0">
                        <a:solidFill>
                          <a:schemeClr val="dk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Black" panose="020B0A04020102020204" pitchFamily="34" charset="0"/>
                        </a:rPr>
                        <a:t>C</a:t>
                      </a:r>
                      <a:endParaRPr lang="en-US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kern="1200" dirty="0" smtClean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COLLABORATION</a:t>
                      </a:r>
                      <a:endParaRPr kumimoji="0" lang="en-US" sz="2000" kern="1200" dirty="0">
                        <a:solidFill>
                          <a:schemeClr val="dk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Black" panose="020B0A04020102020204" pitchFamily="34" charset="0"/>
                        </a:rPr>
                        <a:t>I</a:t>
                      </a:r>
                      <a:endParaRPr lang="en-US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kern="1200" dirty="0" smtClean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INSTRUCTION</a:t>
                      </a:r>
                      <a:endParaRPr kumimoji="0" lang="en-US" sz="2000" kern="1200" dirty="0">
                        <a:solidFill>
                          <a:schemeClr val="dk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Black" panose="020B0A04020102020204" pitchFamily="34" charset="0"/>
                        </a:rPr>
                        <a:t>L</a:t>
                      </a:r>
                      <a:endParaRPr lang="en-US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kern="1200" dirty="0" smtClean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LEADERSHIP</a:t>
                      </a:r>
                      <a:endParaRPr kumimoji="0" lang="en-US" sz="2000" kern="1200" dirty="0">
                        <a:solidFill>
                          <a:schemeClr val="dk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Black" panose="020B0A04020102020204" pitchFamily="34" charset="0"/>
                        </a:rPr>
                        <a:t>I</a:t>
                      </a:r>
                      <a:endParaRPr lang="en-US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kern="1200" dirty="0" smtClean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INTERACTION</a:t>
                      </a:r>
                      <a:endParaRPr kumimoji="0" lang="en-US" sz="2000" kern="1200" dirty="0">
                        <a:solidFill>
                          <a:schemeClr val="dk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Black" panose="020B0A04020102020204" pitchFamily="34" charset="0"/>
                        </a:rPr>
                        <a:t>T</a:t>
                      </a:r>
                      <a:endParaRPr lang="en-US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kern="1200" dirty="0" smtClean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TEAMING</a:t>
                      </a:r>
                      <a:endParaRPr kumimoji="0" lang="en-US" sz="2000" kern="1200" dirty="0">
                        <a:solidFill>
                          <a:schemeClr val="dk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A</a:t>
                      </a:r>
                      <a:endParaRPr kumimoji="0" lang="en-US" sz="2400" kern="1200" dirty="0">
                        <a:solidFill>
                          <a:schemeClr val="dk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kern="1200" dirty="0" smtClean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AND</a:t>
                      </a:r>
                      <a:endParaRPr kumimoji="0" lang="en-US" sz="2000" kern="1200" dirty="0">
                        <a:solidFill>
                          <a:schemeClr val="dk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57202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T</a:t>
                      </a:r>
                      <a:endParaRPr kumimoji="0" lang="en-US" sz="2400" kern="1200" dirty="0">
                        <a:solidFill>
                          <a:schemeClr val="dk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kern="1200" dirty="0" smtClean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TRANSITION</a:t>
                      </a:r>
                      <a:endParaRPr kumimoji="0" lang="en-US" sz="2000" kern="1200" dirty="0">
                        <a:solidFill>
                          <a:schemeClr val="dk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400" kern="1200" dirty="0" smtClean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400" kern="1200" dirty="0">
                        <a:solidFill>
                          <a:schemeClr val="dk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kern="1200" dirty="0" smtClean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ENVIRONMENT</a:t>
                      </a:r>
                      <a:endParaRPr kumimoji="0" lang="en-US" sz="2000" kern="1200" dirty="0">
                        <a:solidFill>
                          <a:schemeClr val="dk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42" y="457200"/>
            <a:ext cx="435292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38" y="4114800"/>
            <a:ext cx="3811531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397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8588"/>
            <a:ext cx="6400800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717" y="3810000"/>
            <a:ext cx="66484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156"/>
            <a:ext cx="8686800" cy="66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04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1308"/>
            <a:ext cx="3878261" cy="172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4343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810000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04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4306887" cy="140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43624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590800"/>
            <a:ext cx="3938587" cy="315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457206"/>
            <a:ext cx="4724400" cy="474074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562600" y="381000"/>
            <a:ext cx="3200400" cy="58785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Universal Design for Learning (UDL)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Assistive Technology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  <a:latin typeface="Arial Black" panose="020B0A04020102020204" pitchFamily="34" charset="0"/>
              </a:rPr>
              <a:t>PARTICIPATION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Peer Supports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Scaffolding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Embedded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Tiered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</a:endParaRPr>
          </a:p>
          <a:p>
            <a:r>
              <a:rPr lang="en-US" sz="1600" dirty="0" smtClean="0">
                <a:solidFill>
                  <a:prstClr val="white"/>
                </a:solidFill>
              </a:rPr>
              <a:t>[</a:t>
            </a:r>
            <a:r>
              <a:rPr lang="en-US" dirty="0">
                <a:solidFill>
                  <a:prstClr val="white"/>
                </a:solidFill>
                <a:latin typeface="Arial Black" panose="020B0A04020102020204" pitchFamily="34" charset="0"/>
              </a:rPr>
              <a:t>SYSTEMIC] SUPPORTS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Professional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Family-Professional Partnerships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3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62000" y="1828800"/>
            <a:ext cx="76200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50" kern="0" dirty="0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A sampling of evidence and resources, related to each practice, to support your learning and professional development needs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Find them online at </a:t>
            </a:r>
            <a:r>
              <a:rPr lang="en-US" sz="2400" b="1" kern="0" dirty="0" smtClean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2"/>
              </a:rPr>
              <a:t>http://npdci.fpg.unc.edu/resources/quality-inclusive-practices-resources-and-landing-pads</a:t>
            </a:r>
            <a:endParaRPr lang="en-US" sz="3200" b="1" kern="0" dirty="0" smtClean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 dirty="0" smtClean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01" y="442858"/>
            <a:ext cx="2091991" cy="138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2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46" y="2362200"/>
            <a:ext cx="76581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71" y="451728"/>
            <a:ext cx="2632129" cy="180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12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1" y="5943600"/>
            <a:ext cx="893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Resources to Support Professional Development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5" name="Picture 1" descr="0972_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56" y="228600"/>
            <a:ext cx="8297287" cy="5486400"/>
          </a:xfrm>
          <a:prstGeom prst="rect">
            <a:avLst/>
          </a:prstGeom>
          <a:noFill/>
          <a:ln w="9525">
            <a:solidFill>
              <a:srgbClr val="FF6666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05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2615826" cy="2971800"/>
          </a:xfrm>
        </p:spPr>
        <p:txBody>
          <a:bodyPr>
            <a:noAutofit/>
          </a:bodyPr>
          <a:lstStyle/>
          <a:p>
            <a:pPr marL="0" indent="-320675" algn="ctr" eaLnBrk="1" hangingPunct="1">
              <a:buSzPct val="77000"/>
              <a:buFontTx/>
              <a:buNone/>
            </a:pPr>
            <a:r>
              <a:rPr lang="en-US" sz="3600" b="1" dirty="0" smtClean="0">
                <a:solidFill>
                  <a:schemeClr val="tx2"/>
                </a:solidFill>
                <a:latin typeface="Rockwell" pitchFamily="18" charset="0"/>
                <a:sym typeface="Arial Narrow" pitchFamily="34" charset="0"/>
              </a:rPr>
              <a:t>Landing </a:t>
            </a:r>
          </a:p>
          <a:p>
            <a:pPr marL="0" indent="0" algn="ctr" eaLnBrk="1" hangingPunct="1">
              <a:buSzPct val="77000"/>
              <a:buFontTx/>
              <a:buNone/>
            </a:pPr>
            <a:r>
              <a:rPr lang="en-US" sz="3600" b="1" dirty="0" smtClean="0">
                <a:solidFill>
                  <a:schemeClr val="tx2"/>
                </a:solidFill>
                <a:latin typeface="Rockwell" pitchFamily="18" charset="0"/>
                <a:sym typeface="Arial Narrow" pitchFamily="34" charset="0"/>
              </a:rPr>
              <a:t>Pads</a:t>
            </a:r>
          </a:p>
          <a:p>
            <a:pPr>
              <a:buSzPct val="77000"/>
            </a:pPr>
            <a:r>
              <a:rPr lang="en-US" sz="2400" b="1" dirty="0" smtClean="0">
                <a:solidFill>
                  <a:schemeClr val="tx2"/>
                </a:solidFill>
                <a:latin typeface="Rockwell" pitchFamily="18" charset="0"/>
                <a:sym typeface="Arial Narrow" pitchFamily="34" charset="0"/>
              </a:rPr>
              <a:t>Handouts</a:t>
            </a:r>
          </a:p>
          <a:p>
            <a:pPr>
              <a:buSzPct val="77000"/>
            </a:pPr>
            <a:r>
              <a:rPr lang="en-US" sz="2400" b="1" dirty="0" smtClean="0">
                <a:solidFill>
                  <a:schemeClr val="tx2"/>
                </a:solidFill>
                <a:latin typeface="Rockwell" pitchFamily="18" charset="0"/>
                <a:sym typeface="Arial Narrow" pitchFamily="34" charset="0"/>
              </a:rPr>
              <a:t>PowerPoints</a:t>
            </a:r>
          </a:p>
          <a:p>
            <a:pPr>
              <a:buSzPct val="77000"/>
            </a:pPr>
            <a:r>
              <a:rPr lang="en-US" sz="2400" b="1" dirty="0" smtClean="0">
                <a:solidFill>
                  <a:schemeClr val="tx2"/>
                </a:solidFill>
                <a:latin typeface="Rockwell" pitchFamily="18" charset="0"/>
                <a:sym typeface="Arial Narrow" pitchFamily="34" charset="0"/>
              </a:rPr>
              <a:t>Recording</a:t>
            </a:r>
          </a:p>
          <a:p>
            <a:pPr marL="558800" indent="-320675" algn="ctr" eaLnBrk="1" hangingPunct="1">
              <a:buSzPct val="77000"/>
              <a:buFontTx/>
              <a:buNone/>
            </a:pPr>
            <a:endParaRPr lang="en-US" sz="3600" b="1" dirty="0" smtClean="0">
              <a:solidFill>
                <a:schemeClr val="tx2"/>
              </a:solidFill>
              <a:latin typeface="Rockwell" pitchFamily="18" charset="0"/>
              <a:sym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207760"/>
            <a:ext cx="3200400" cy="49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6200" y="5867400"/>
            <a:ext cx="3581400" cy="971094"/>
            <a:chOff x="727568" y="4898538"/>
            <a:chExt cx="3581400" cy="971094"/>
          </a:xfrm>
        </p:grpSpPr>
        <p:sp>
          <p:nvSpPr>
            <p:cNvPr id="7" name="TextBox 6"/>
            <p:cNvSpPr txBox="1"/>
            <p:nvPr/>
          </p:nvSpPr>
          <p:spPr>
            <a:xfrm>
              <a:off x="871335" y="5035898"/>
              <a:ext cx="33614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297FD5">
                      <a:lumMod val="75000"/>
                    </a:srgbClr>
                  </a:solidFill>
                  <a:latin typeface="Rockwell" pitchFamily="18" charset="0"/>
                  <a:cs typeface="Narkisim" pitchFamily="34" charset="-79"/>
                </a:rPr>
                <a:t>SCRIPT-NC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27568" y="5638800"/>
              <a:ext cx="35814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rgbClr val="9D90A0">
                      <a:lumMod val="75000"/>
                    </a:srgbClr>
                  </a:solidFill>
                  <a:latin typeface="Perpetua" pitchFamily="18" charset="0"/>
                  <a:ea typeface="Batang" pitchFamily="18" charset="-127"/>
                  <a:cs typeface="Iskoola Pota" pitchFamily="34" charset="0"/>
                </a:rPr>
                <a:t>Supporting Change and Reform in </a:t>
              </a:r>
              <a:r>
                <a:rPr lang="en-US" sz="900" dirty="0" err="1">
                  <a:solidFill>
                    <a:srgbClr val="9D90A0">
                      <a:lumMod val="75000"/>
                    </a:srgbClr>
                  </a:solidFill>
                  <a:latin typeface="Perpetua" pitchFamily="18" charset="0"/>
                  <a:ea typeface="Batang" pitchFamily="18" charset="-127"/>
                  <a:cs typeface="Iskoola Pota" pitchFamily="34" charset="0"/>
                </a:rPr>
                <a:t>Preservice</a:t>
              </a:r>
              <a:r>
                <a:rPr lang="en-US" sz="900" dirty="0">
                  <a:solidFill>
                    <a:srgbClr val="9D90A0">
                      <a:lumMod val="75000"/>
                    </a:srgbClr>
                  </a:solidFill>
                  <a:latin typeface="Perpetua" pitchFamily="18" charset="0"/>
                  <a:ea typeface="Batang" pitchFamily="18" charset="-127"/>
                  <a:cs typeface="Iskoola Pota" pitchFamily="34" charset="0"/>
                </a:rPr>
                <a:t> Teaching in North Carolina 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 rot="643092">
              <a:off x="2015011" y="4898538"/>
              <a:ext cx="510088" cy="337680"/>
              <a:chOff x="5551022" y="2140959"/>
              <a:chExt cx="510088" cy="337680"/>
            </a:xfrm>
          </p:grpSpPr>
          <p:sp>
            <p:nvSpPr>
              <p:cNvPr id="10" name="Can 9"/>
              <p:cNvSpPr/>
              <p:nvPr/>
            </p:nvSpPr>
            <p:spPr>
              <a:xfrm>
                <a:off x="5637675" y="2307897"/>
                <a:ext cx="291015" cy="161237"/>
              </a:xfrm>
              <a:prstGeom prst="ca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Parallelogram 10"/>
              <p:cNvSpPr/>
              <p:nvPr/>
            </p:nvSpPr>
            <p:spPr>
              <a:xfrm rot="642064">
                <a:off x="5551022" y="2140959"/>
                <a:ext cx="510088" cy="234203"/>
              </a:xfrm>
              <a:prstGeom prst="parallelogram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H="1">
                <a:off x="6019800" y="2289923"/>
                <a:ext cx="80" cy="112516"/>
              </a:xfrm>
              <a:prstGeom prst="lin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>
                <a:off x="5995252" y="2376605"/>
                <a:ext cx="49095" cy="102034"/>
              </a:xfrm>
              <a:prstGeom prst="triangl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66675" y="1467306"/>
            <a:ext cx="3581400" cy="971094"/>
            <a:chOff x="727568" y="4898538"/>
            <a:chExt cx="3581400" cy="971094"/>
          </a:xfrm>
        </p:grpSpPr>
        <p:sp>
          <p:nvSpPr>
            <p:cNvPr id="15" name="TextBox 14"/>
            <p:cNvSpPr txBox="1"/>
            <p:nvPr/>
          </p:nvSpPr>
          <p:spPr>
            <a:xfrm>
              <a:off x="871335" y="5035898"/>
              <a:ext cx="33614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297FD5">
                      <a:lumMod val="75000"/>
                    </a:srgbClr>
                  </a:solidFill>
                  <a:latin typeface="Rockwell" pitchFamily="18" charset="0"/>
                  <a:cs typeface="Narkisim" pitchFamily="34" charset="-79"/>
                </a:rPr>
                <a:t>SCRIPT-NC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27568" y="5638800"/>
              <a:ext cx="35814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rgbClr val="9D90A0">
                      <a:lumMod val="75000"/>
                    </a:srgbClr>
                  </a:solidFill>
                  <a:latin typeface="Perpetua" pitchFamily="18" charset="0"/>
                  <a:ea typeface="Batang" pitchFamily="18" charset="-127"/>
                  <a:cs typeface="Iskoola Pota" pitchFamily="34" charset="0"/>
                </a:rPr>
                <a:t>Supporting Change and Reform in </a:t>
              </a:r>
              <a:r>
                <a:rPr lang="en-US" sz="900" dirty="0" err="1">
                  <a:solidFill>
                    <a:srgbClr val="9D90A0">
                      <a:lumMod val="75000"/>
                    </a:srgbClr>
                  </a:solidFill>
                  <a:latin typeface="Perpetua" pitchFamily="18" charset="0"/>
                  <a:ea typeface="Batang" pitchFamily="18" charset="-127"/>
                  <a:cs typeface="Iskoola Pota" pitchFamily="34" charset="0"/>
                </a:rPr>
                <a:t>Preservice</a:t>
              </a:r>
              <a:r>
                <a:rPr lang="en-US" sz="900" dirty="0">
                  <a:solidFill>
                    <a:srgbClr val="9D90A0">
                      <a:lumMod val="75000"/>
                    </a:srgbClr>
                  </a:solidFill>
                  <a:latin typeface="Perpetua" pitchFamily="18" charset="0"/>
                  <a:ea typeface="Batang" pitchFamily="18" charset="-127"/>
                  <a:cs typeface="Iskoola Pota" pitchFamily="34" charset="0"/>
                </a:rPr>
                <a:t> Teaching in North Carolina 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 rot="643092">
              <a:off x="2015011" y="4898538"/>
              <a:ext cx="510088" cy="337680"/>
              <a:chOff x="5551022" y="2140959"/>
              <a:chExt cx="510088" cy="337680"/>
            </a:xfrm>
          </p:grpSpPr>
          <p:sp>
            <p:nvSpPr>
              <p:cNvPr id="18" name="Can 17"/>
              <p:cNvSpPr/>
              <p:nvPr/>
            </p:nvSpPr>
            <p:spPr>
              <a:xfrm>
                <a:off x="5637675" y="2307897"/>
                <a:ext cx="291015" cy="161237"/>
              </a:xfrm>
              <a:prstGeom prst="ca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arallelogram 18"/>
              <p:cNvSpPr/>
              <p:nvPr/>
            </p:nvSpPr>
            <p:spPr>
              <a:xfrm rot="642064">
                <a:off x="5551022" y="2140959"/>
                <a:ext cx="510088" cy="234203"/>
              </a:xfrm>
              <a:prstGeom prst="parallelogram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H="1">
                <a:off x="6019800" y="2289923"/>
                <a:ext cx="80" cy="112516"/>
              </a:xfrm>
              <a:prstGeom prst="lin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21" name="Isosceles Triangle 20"/>
              <p:cNvSpPr/>
              <p:nvPr/>
            </p:nvSpPr>
            <p:spPr>
              <a:xfrm>
                <a:off x="5995252" y="2376605"/>
                <a:ext cx="49095" cy="102034"/>
              </a:xfrm>
              <a:prstGeom prst="triangl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0" y="5527781"/>
            <a:ext cx="9144000" cy="52322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hlinkClick r:id="rId4"/>
              </a:rPr>
              <a:t>http://scriptnc.fpg.unc.edu/resource-search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"/>
            <a:ext cx="5051838" cy="4913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5485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3010" y="0"/>
            <a:ext cx="9144000" cy="129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-76200"/>
            <a:ext cx="9144000" cy="16002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ritannic Bold" pitchFamily="34" charset="0"/>
              </a:rPr>
              <a:t>Quick Poll</a:t>
            </a:r>
            <a:endParaRPr lang="en-US" sz="4000" dirty="0"/>
          </a:p>
        </p:txBody>
      </p:sp>
      <p:cxnSp>
        <p:nvCxnSpPr>
          <p:cNvPr id="32" name="Elbow Connector 31"/>
          <p:cNvCxnSpPr/>
          <p:nvPr/>
        </p:nvCxnSpPr>
        <p:spPr>
          <a:xfrm>
            <a:off x="5096767" y="2247900"/>
            <a:ext cx="2171700" cy="1295400"/>
          </a:xfrm>
          <a:prstGeom prst="bentConnector3">
            <a:avLst>
              <a:gd name="adj1" fmla="val 102375"/>
            </a:avLst>
          </a:prstGeom>
          <a:ln w="57150" cap="rnd"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257800" y="3617774"/>
            <a:ext cx="3581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1F497D"/>
                </a:solidFill>
                <a:latin typeface="Rockwell" panose="02060603020205020403" pitchFamily="18" charset="0"/>
                <a:ea typeface="ＭＳ Ｐゴシック" charset="-128"/>
              </a:rPr>
              <a:t>What </a:t>
            </a:r>
            <a:r>
              <a:rPr lang="en-US" sz="3600" dirty="0" smtClean="0">
                <a:solidFill>
                  <a:srgbClr val="1F497D"/>
                </a:solidFill>
                <a:latin typeface="Rockwell" panose="02060603020205020403" pitchFamily="18" charset="0"/>
                <a:ea typeface="ＭＳ Ｐゴシック" charset="-128"/>
              </a:rPr>
              <a:t>state or territory are you joining us from today?</a:t>
            </a:r>
            <a:endParaRPr lang="en-US" sz="3600" dirty="0">
              <a:solidFill>
                <a:srgbClr val="1F497D"/>
              </a:solidFill>
              <a:latin typeface="Rockwell" panose="02060603020205020403" pitchFamily="18" charset="0"/>
              <a:ea typeface="ＭＳ Ｐゴシック" charset="-128"/>
            </a:endParaRPr>
          </a:p>
        </p:txBody>
      </p:sp>
      <p:pic>
        <p:nvPicPr>
          <p:cNvPr id="1026" name="Picture 2" descr="Image result for map of 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7" y="1656305"/>
            <a:ext cx="4657236" cy="329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67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664"/>
            <a:ext cx="7696200" cy="674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88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3" y="0"/>
            <a:ext cx="9141417" cy="69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87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752752" cy="51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610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04800"/>
            <a:ext cx="80200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423_photosessio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3962400" cy="290322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EEECE1"/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15014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6200" y="990600"/>
            <a:ext cx="481586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2362200"/>
            <a:ext cx="3429000" cy="236988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Curriculum maps on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● </a:t>
            </a:r>
            <a:r>
              <a:rPr lang="en-US" sz="2200" dirty="0" smtClean="0">
                <a:solidFill>
                  <a:prstClr val="black"/>
                </a:solidFill>
              </a:rPr>
              <a:t>assistive technology 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● </a:t>
            </a:r>
            <a:r>
              <a:rPr lang="en-US" sz="2200" dirty="0" smtClean="0">
                <a:solidFill>
                  <a:prstClr val="black"/>
                </a:solidFill>
              </a:rPr>
              <a:t>cultural diversity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●</a:t>
            </a:r>
            <a:r>
              <a:rPr lang="en-US" sz="2200" dirty="0" smtClean="0">
                <a:solidFill>
                  <a:prstClr val="black"/>
                </a:solidFill>
              </a:rPr>
              <a:t> linguistic diversity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●</a:t>
            </a:r>
            <a:r>
              <a:rPr lang="en-US" sz="2200" dirty="0" smtClean="0">
                <a:solidFill>
                  <a:prstClr val="black"/>
                </a:solidFill>
              </a:rPr>
              <a:t> ability diversity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● </a:t>
            </a:r>
            <a:r>
              <a:rPr lang="en-US" sz="2200" dirty="0" smtClean="0">
                <a:solidFill>
                  <a:prstClr val="black"/>
                </a:solidFill>
              </a:rPr>
              <a:t>CARA’s Kit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endParaRPr lang="en-US" sz="4800" dirty="0">
              <a:solidFill>
                <a:prstClr val="black"/>
              </a:solidFill>
              <a:latin typeface="Britannic Bold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1676400"/>
            <a:ext cx="4724400" cy="4648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CC0000"/>
                </a:solidFill>
                <a:ea typeface="ＭＳ Ｐゴシック" charset="-128"/>
              </a:rPr>
              <a:t>	</a:t>
            </a:r>
            <a:endParaRPr lang="en-US" sz="3200" dirty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Curriculum Maps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338345" cy="477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76200"/>
            <a:ext cx="3946791" cy="213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Arrow 8"/>
          <p:cNvSpPr/>
          <p:nvPr/>
        </p:nvSpPr>
        <p:spPr>
          <a:xfrm>
            <a:off x="7772400" y="2133600"/>
            <a:ext cx="1524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03" y="2057400"/>
            <a:ext cx="683946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735" y="228600"/>
            <a:ext cx="8581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What’s the most powerful resource in your repertoire for helping people to understand the importance of inclusion?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79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70205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6800" y="5257800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Resources to Support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</a:rPr>
              <a:t>Inclusion</a:t>
            </a:r>
          </a:p>
        </p:txBody>
      </p:sp>
    </p:spTree>
    <p:extLst>
      <p:ext uri="{BB962C8B-B14F-4D97-AF65-F5344CB8AC3E}">
        <p14:creationId xmlns:p14="http://schemas.microsoft.com/office/powerpoint/2010/main" val="227696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1" y="0"/>
            <a:ext cx="9167812" cy="700032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91200" y="2819400"/>
            <a:ext cx="312420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Early Childhood Inclusion: Challenges and Strategies </a:t>
            </a:r>
            <a:r>
              <a:rPr lang="en-US" dirty="0" smtClean="0">
                <a:solidFill>
                  <a:srgbClr val="FFFF00"/>
                </a:solidFill>
              </a:rPr>
              <a:t>pg. 4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01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3099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prstClr val="white"/>
                </a:solidFill>
                <a:latin typeface="Britannic Bold" pitchFamily="34" charset="0"/>
              </a:rPr>
              <a:t>Just the Facts, Ma’am</a:t>
            </a:r>
            <a:endParaRPr lang="en-US" sz="3200" dirty="0">
              <a:solidFill>
                <a:prstClr val="white"/>
              </a:solidFill>
              <a:latin typeface="Britannic Bold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226954" y="1336197"/>
            <a:ext cx="16002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Page 5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3829050" cy="438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1154"/>
            <a:ext cx="5731021" cy="2738437"/>
          </a:xfrm>
          <a:prstGeom prst="rect">
            <a:avLst/>
          </a:prstGeom>
          <a:noFill/>
          <a:ln w="1905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7557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8305800" cy="18287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This webinar is sponsored by the Division for Early Childhood Professional Development Special Interest Group (DEC PD SIG)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15529" y="2650253"/>
          <a:ext cx="76962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/>
                <a:gridCol w="3848100"/>
              </a:tblGrid>
              <a:tr h="2590800">
                <a:tc>
                  <a:txBody>
                    <a:bodyPr/>
                    <a:lstStyle/>
                    <a:p>
                      <a:endParaRPr lang="en-US" sz="1200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pPr algn="ctr"/>
                      <a:endParaRPr lang="en-US" sz="1800" dirty="0" smtClean="0">
                        <a:latin typeface="+mn-lt"/>
                      </a:endParaRPr>
                    </a:p>
                    <a:p>
                      <a:pPr algn="ctr"/>
                      <a:endParaRPr lang="en-US" sz="80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</a:rPr>
                        <a:t>Harriet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 Able</a:t>
                      </a:r>
                    </a:p>
                    <a:p>
                      <a:pPr algn="ctr"/>
                      <a:r>
                        <a:rPr lang="en-US" sz="1400" baseline="0" dirty="0" smtClean="0">
                          <a:latin typeface="Calibri" panose="020F0502020204030204" pitchFamily="34" charset="0"/>
                        </a:rPr>
                        <a:t>University of North Carolina, Chapel Hill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Co-Chair, DEC PD SIG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hable@email.unc.edu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marL="0" algn="ctr" rtl="0" eaLnBrk="1" latinLnBrk="0" hangingPunct="1"/>
                      <a:endParaRPr kumimoji="0" lang="en-US" b="1" kern="1200" dirty="0" smtClean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en-US" b="1" kern="120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Cori Hill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Integrated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</a:rPr>
                        <a:t> Training Collaborative (VA)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Co-Chair, DEC PD SIG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cfhill@vcu.edu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47825"/>
            <a:ext cx="2162175" cy="904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450" y="2681873"/>
            <a:ext cx="981785" cy="1397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85" y="5406170"/>
            <a:ext cx="891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For more information about the DEC PD SIG visit: </a:t>
            </a:r>
          </a:p>
          <a:p>
            <a:r>
              <a:rPr lang="en-US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http://www.dec-sped.org/sigprofessionaldevelop</a:t>
            </a:r>
          </a:p>
          <a:p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Like our Facebook page at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</a:rPr>
              <a:t>: </a:t>
            </a: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</a:rPr>
              <a:t>https://www.facebook.com/DivisionofEarlyChildhoodProfessionalDevelopmentSIG/</a:t>
            </a:r>
          </a:p>
        </p:txBody>
      </p:sp>
      <p:sp>
        <p:nvSpPr>
          <p:cNvPr id="6" name="TextBox 5"/>
          <p:cNvSpPr txBox="1"/>
          <p:nvPr/>
        </p:nvSpPr>
        <p:spPr>
          <a:xfrm flipH="1" flipV="1">
            <a:off x="1614486" y="2803490"/>
            <a:ext cx="1812001" cy="1165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1" y="2716085"/>
            <a:ext cx="1152527" cy="136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3855920" cy="516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"/>
            <a:ext cx="4853742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"/>
            <a:ext cx="4853742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895600" y="533400"/>
            <a:ext cx="10668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Page 5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406442" y="533400"/>
            <a:ext cx="10668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Page 6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20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3099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prstClr val="white"/>
                </a:solidFill>
                <a:latin typeface="Britannic Bold" pitchFamily="34" charset="0"/>
              </a:rPr>
              <a:t>Read All About It</a:t>
            </a:r>
            <a:endParaRPr lang="en-US" sz="3200" dirty="0">
              <a:solidFill>
                <a:prstClr val="white"/>
              </a:solidFill>
              <a:latin typeface="Britannic Bold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37430" y="1071700"/>
            <a:ext cx="16002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Page 6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8707"/>
            <a:ext cx="3457885" cy="432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7" y="762000"/>
            <a:ext cx="4310063" cy="169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10" y="2743200"/>
            <a:ext cx="537959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191000" y="2241494"/>
            <a:ext cx="16002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Page 5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513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3099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prstClr val="white"/>
                </a:solidFill>
                <a:latin typeface="Britannic Bold" pitchFamily="34" charset="0"/>
              </a:rPr>
              <a:t>Multifaceted Resources</a:t>
            </a:r>
            <a:endParaRPr lang="en-US" sz="3200" dirty="0">
              <a:solidFill>
                <a:prstClr val="white"/>
              </a:solidFill>
              <a:latin typeface="Britannic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772400" cy="495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400" y="1239767"/>
            <a:ext cx="16002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Page 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10400" y="1239767"/>
            <a:ext cx="16002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Page 9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673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3099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prstClr val="white"/>
              </a:solidFill>
              <a:latin typeface="Britannic Bold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46" y="152400"/>
            <a:ext cx="6658604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315200" y="228600"/>
            <a:ext cx="16002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Page 7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24600" y="4876800"/>
            <a:ext cx="16002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Page 8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371850"/>
            <a:ext cx="5067300" cy="280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649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7908800" cy="607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7162800" y="1371600"/>
            <a:ext cx="21336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Page 7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10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30990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prstClr val="white"/>
                </a:solidFill>
                <a:latin typeface="Britannic Bold" pitchFamily="34" charset="0"/>
              </a:rPr>
              <a:t>Audiovisual</a:t>
            </a:r>
            <a:endParaRPr lang="en-US" sz="3200" dirty="0">
              <a:solidFill>
                <a:prstClr val="white"/>
              </a:solidFill>
              <a:latin typeface="Britannic Bold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71475" y="2074956"/>
            <a:ext cx="16002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Page 8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81" y="261937"/>
            <a:ext cx="46196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315200" y="1600200"/>
            <a:ext cx="16002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Page 7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31" y="2819400"/>
            <a:ext cx="46672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581400"/>
            <a:ext cx="84010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9828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799007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81000" y="152400"/>
            <a:ext cx="17526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Page 8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72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8608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0" y="57912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Liam’s Story: A Mother’s Voice</a:t>
            </a:r>
          </a:p>
        </p:txBody>
      </p:sp>
      <p:sp>
        <p:nvSpPr>
          <p:cNvPr id="2" name="Oval 1"/>
          <p:cNvSpPr/>
          <p:nvPr/>
        </p:nvSpPr>
        <p:spPr>
          <a:xfrm>
            <a:off x="7239000" y="381000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Page 8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43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10200" y="57912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 Name is Jude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9784"/>
            <a:ext cx="8458200" cy="449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514600" y="5105400"/>
            <a:ext cx="2286000" cy="1223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Page 8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589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9655"/>
            <a:ext cx="5545864" cy="117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521543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5181600"/>
            <a:ext cx="7010400" cy="830997"/>
          </a:xfrm>
          <a:prstGeom prst="rect">
            <a:avLst/>
          </a:prstGeom>
          <a:solidFill>
            <a:schemeClr val="accent1">
              <a:lumMod val="20000"/>
              <a:lumOff val="80000"/>
              <a:alpha val="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  <a:hlinkClick r:id="rId5"/>
              </a:rPr>
              <a:t>http://www.cde.shttp://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  <a:hlinkClick r:id="rId5"/>
              </a:rPr>
              <a:t>www.cde.state.co.us/resultsmatter/rmvideoseries</a:t>
            </a:r>
            <a:endParaRPr lang="en-US" sz="2400" b="1" dirty="0">
              <a:solidFill>
                <a:prstClr val="black"/>
              </a:solidFill>
              <a:latin typeface="Calibri"/>
              <a:ea typeface="Calibri"/>
              <a:cs typeface="Times New Roman"/>
              <a:hlinkClick r:id="rId5"/>
            </a:endParaRPr>
          </a:p>
        </p:txBody>
      </p:sp>
      <p:sp>
        <p:nvSpPr>
          <p:cNvPr id="3" name="Oval 2"/>
          <p:cNvSpPr/>
          <p:nvPr/>
        </p:nvSpPr>
        <p:spPr>
          <a:xfrm>
            <a:off x="7044234" y="2816371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Page 9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20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702491"/>
          </a:xfrm>
        </p:spPr>
        <p:txBody>
          <a:bodyPr>
            <a:normAutofit/>
          </a:bodyPr>
          <a:lstStyle/>
          <a:p>
            <a:pPr marL="109728" indent="0" algn="r">
              <a:buNone/>
            </a:pPr>
            <a:r>
              <a:rPr lang="en-US" sz="2800" b="1" dirty="0" smtClean="0">
                <a:latin typeface="Calibri" panose="020F0502020204030204" pitchFamily="34" charset="0"/>
              </a:rPr>
              <a:t>Camille Catlett</a:t>
            </a:r>
          </a:p>
          <a:p>
            <a:pPr marL="109728" indent="0" algn="r">
              <a:buNone/>
            </a:pPr>
            <a:r>
              <a:rPr lang="en-US" sz="2800" dirty="0" smtClean="0">
                <a:latin typeface="Calibri" panose="020F0502020204030204" pitchFamily="34" charset="0"/>
              </a:rPr>
              <a:t>Frank Porter Graham Child Development Institute</a:t>
            </a:r>
          </a:p>
          <a:p>
            <a:pPr marL="109728" indent="0" algn="r">
              <a:buNone/>
            </a:pPr>
            <a:r>
              <a:rPr lang="en-US" sz="2800" dirty="0" smtClean="0">
                <a:latin typeface="Calibri" panose="020F0502020204030204" pitchFamily="34" charset="0"/>
              </a:rPr>
              <a:t>University of North Carolina, Chapel Hill</a:t>
            </a:r>
          </a:p>
          <a:p>
            <a:pPr marL="109728" indent="0" algn="r">
              <a:buNone/>
            </a:pPr>
            <a:r>
              <a:rPr lang="en-US" sz="2800" dirty="0" smtClean="0">
                <a:latin typeface="Calibri" panose="020F0502020204030204" pitchFamily="34" charset="0"/>
              </a:rPr>
              <a:t>Chapel Hill, NC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044891"/>
            <a:ext cx="315891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148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28600"/>
            <a:ext cx="863570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200" y="63246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vimeo.com/118072510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7239000" y="838200"/>
            <a:ext cx="19050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Page 9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94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8763000" cy="596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000" y="63246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vimeo.com/126299752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248400" y="3352800"/>
            <a:ext cx="2133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Page 8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29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4867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6600" y="6019800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www.youtube.com/watch?v=AFoLsYDQzzY</a:t>
            </a:r>
            <a:endParaRPr lang="en-US" sz="1600" dirty="0"/>
          </a:p>
        </p:txBody>
      </p:sp>
      <p:sp>
        <p:nvSpPr>
          <p:cNvPr id="2" name="Oval 1"/>
          <p:cNvSpPr/>
          <p:nvPr/>
        </p:nvSpPr>
        <p:spPr>
          <a:xfrm>
            <a:off x="76200" y="4038600"/>
            <a:ext cx="3352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We All Belong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page 9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475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1828800" y="2133601"/>
            <a:ext cx="6629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hlinkClick r:id="rId2"/>
              </a:rPr>
              <a:t>http://www.earlyliteracylearning.org/</a:t>
            </a:r>
            <a:endParaRPr lang="en-US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116" y="1"/>
            <a:ext cx="8204684" cy="192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3429000"/>
            <a:ext cx="289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hlinkClick r:id="rId4"/>
              </a:rPr>
              <a:t>General Practice Guides Especially for Parents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10" name="Picture 9" descr="200359315-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2940050"/>
            <a:ext cx="25146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43" name="Text Placeholder 2"/>
          <p:cNvSpPr>
            <a:spLocks noGrp="1"/>
          </p:cNvSpPr>
          <p:nvPr>
            <p:ph idx="1"/>
          </p:nvPr>
        </p:nvSpPr>
        <p:spPr>
          <a:xfrm>
            <a:off x="609600" y="2590800"/>
            <a:ext cx="7924800" cy="838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000" b="1" dirty="0" smtClean="0">
                <a:hlinkClick r:id="rId2"/>
              </a:rPr>
              <a:t>http://csefel.vanderbilt.edu/</a:t>
            </a:r>
            <a:endParaRPr lang="en-US" sz="4000" b="1" dirty="0" smtClean="0"/>
          </a:p>
          <a:p>
            <a:pPr>
              <a:buFontTx/>
              <a:buNone/>
            </a:pPr>
            <a:endParaRPr lang="en-US" sz="4800" dirty="0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-29705"/>
            <a:ext cx="822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3429000"/>
            <a:ext cx="7010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EB641B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Research syntheses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EB641B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Training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EB641B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Practical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rgbClr val="EB641B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Works </a:t>
            </a:r>
            <a:r>
              <a:rPr lang="en-US" sz="2400" dirty="0" smtClean="0">
                <a:solidFill>
                  <a:srgbClr val="EB641B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briefs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EB641B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EB641B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Family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EB641B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Decision making 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EB641B">
                  <a:lumMod val="75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9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514600" y="3857625"/>
            <a:ext cx="457200" cy="1828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715000" y="3857625"/>
            <a:ext cx="685800" cy="1828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508" name="Picture 2" descr="U:\MODULES\Inclusion Modules\foundations of inclusion\images\New Foundation Photos\_dads8_Vertical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13874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 descr="U:\MODULES\Inclusion Modules\foundations of inclusion\images\New Foundation Photos\_DSC03357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5098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 descr="U:\MODULES\Inclusion Modules\foundations of inclusion\images\New Foundation Photos\497_grandma's_story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228600"/>
            <a:ext cx="2879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 descr="U:\MODULES\Inclusion Modules\foundations of inclusion\images\New Foundation Photos\000758_boy_with_pumpkin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57625"/>
            <a:ext cx="12223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6" descr="U:\MODULES\Inclusion Modules\foundations of inclusion\images\New Foundation Photos\495_climbing_ladder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3857625"/>
            <a:ext cx="22240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7" descr="U:\MODULES\Inclusion Modules\foundations of inclusion\images\New Foundation Photos\1173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7625"/>
            <a:ext cx="12001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8" descr="U:\MODULES\Inclusion Modules\foundations of inclusion\images\New Foundation Photos\1530_father_kissing_son.jp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3857625"/>
            <a:ext cx="19764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5486400" y="228600"/>
            <a:ext cx="609600" cy="1828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505200" y="228600"/>
            <a:ext cx="609600" cy="1828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191000" y="3857625"/>
            <a:ext cx="381000" cy="182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1518" name="Group 52"/>
          <p:cNvGrpSpPr>
            <a:grpSpLocks/>
          </p:cNvGrpSpPr>
          <p:nvPr/>
        </p:nvGrpSpPr>
        <p:grpSpPr bwMode="auto">
          <a:xfrm>
            <a:off x="990600" y="1600200"/>
            <a:ext cx="7431088" cy="2262188"/>
            <a:chOff x="735505" y="4413409"/>
            <a:chExt cx="7430239" cy="2261413"/>
          </a:xfrm>
        </p:grpSpPr>
        <p:sp>
          <p:nvSpPr>
            <p:cNvPr id="54" name="TextBox 53"/>
            <p:cNvSpPr txBox="1"/>
            <p:nvPr/>
          </p:nvSpPr>
          <p:spPr>
            <a:xfrm>
              <a:off x="735505" y="4413409"/>
              <a:ext cx="7430239" cy="22153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800" dirty="0">
                  <a:solidFill>
                    <a:srgbClr val="000000">
                      <a:lumMod val="75000"/>
                    </a:srgbClr>
                  </a:solidFill>
                  <a:latin typeface="Britannic Bold" pitchFamily="34" charset="0"/>
                  <a:cs typeface="Arial" pitchFamily="34" charset="0"/>
                </a:rPr>
                <a:t>CONNECT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72014" y="6213017"/>
              <a:ext cx="7157220" cy="4618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FFFFFF">
                      <a:lumMod val="75000"/>
                    </a:srgbClr>
                  </a:solidFill>
                  <a:cs typeface="Arial" pitchFamily="34" charset="0"/>
                </a:rPr>
                <a:t>The Center to Mobilize Early Childhood Knowledge</a:t>
              </a:r>
            </a:p>
          </p:txBody>
        </p:sp>
      </p:grpSp>
      <p:sp>
        <p:nvSpPr>
          <p:cNvPr id="21519" name="TextBox 22"/>
          <p:cNvSpPr txBox="1">
            <a:spLocks noChangeArrowheads="1"/>
          </p:cNvSpPr>
          <p:nvPr/>
        </p:nvSpPr>
        <p:spPr bwMode="auto">
          <a:xfrm>
            <a:off x="3276600" y="5943600"/>
            <a:ext cx="5791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hlinkClick r:id="rId18"/>
              </a:rPr>
              <a:t>http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hlinkClick r:id="rId18"/>
              </a:rPr>
              <a:t>://connect.fpg.unc.edu/</a:t>
            </a:r>
            <a:endParaRPr lang="en-US" sz="36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600200" y="5943600"/>
            <a:ext cx="1524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Page 10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3912974"/>
      </p:ext>
    </p:extLst>
  </p:cSld>
  <p:clrMapOvr>
    <a:masterClrMapping/>
  </p:clrMapOvr>
  <p:transition spd="med" advTm="1714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66700" y="36513"/>
            <a:ext cx="8534400" cy="1219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ＭＳ Ｐゴシック" pitchFamily="-109" charset="-128"/>
                <a:cs typeface="+mj-cs"/>
              </a:rPr>
              <a:t>CONNECT Modules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409825" y="1470025"/>
            <a:ext cx="2051050" cy="1963738"/>
            <a:chOff x="2369230" y="1470103"/>
            <a:chExt cx="2050370" cy="1963544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23529" t="38281" r="46628" b="29688"/>
            <a:stretch>
              <a:fillRect/>
            </a:stretch>
          </p:blipFill>
          <p:spPr bwMode="auto">
            <a:xfrm>
              <a:off x="2378514" y="1470103"/>
              <a:ext cx="2041086" cy="1752599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2369230" y="3146337"/>
              <a:ext cx="2050370" cy="2873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indent="-342900" algn="ctr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Calibri" pitchFamily="34" charset="0"/>
                </a:rPr>
                <a:t>Module 2: Transition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1275" y="1300163"/>
            <a:ext cx="2133600" cy="2362200"/>
            <a:chOff x="0" y="1300047"/>
            <a:chExt cx="2133600" cy="2362200"/>
          </a:xfrm>
        </p:grpSpPr>
        <p:pic>
          <p:nvPicPr>
            <p:cNvPr id="4" name="Picture 3">
              <a:hlinkClick r:id="rId4" action="ppaction://hlinkfile"/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 l="5380" t="6035" r="3155" b="19511"/>
            <a:stretch>
              <a:fillRect/>
            </a:stretch>
          </p:blipFill>
          <p:spPr bwMode="auto">
            <a:xfrm>
              <a:off x="44478" y="1300047"/>
              <a:ext cx="1932709" cy="23622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9" name="Subtitle 2"/>
            <p:cNvSpPr txBox="1">
              <a:spLocks/>
            </p:cNvSpPr>
            <p:nvPr/>
          </p:nvSpPr>
          <p:spPr>
            <a:xfrm>
              <a:off x="0" y="3128847"/>
              <a:ext cx="2133600" cy="5334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indent="-342900" algn="ctr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Calibri" pitchFamily="34" charset="0"/>
                </a:rPr>
                <a:t>Module 1: Embedded Interventions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4570413" y="1444625"/>
            <a:ext cx="2514600" cy="1963738"/>
            <a:chOff x="4495800" y="1470103"/>
            <a:chExt cx="2514600" cy="196354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4971" t="53263" r="49375" b="20542"/>
            <a:stretch>
              <a:fillRect/>
            </a:stretch>
          </p:blipFill>
          <p:spPr bwMode="auto">
            <a:xfrm>
              <a:off x="4650819" y="1470103"/>
              <a:ext cx="2342854" cy="191382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0" name="Subtitle 2"/>
            <p:cNvSpPr txBox="1">
              <a:spLocks/>
            </p:cNvSpPr>
            <p:nvPr/>
          </p:nvSpPr>
          <p:spPr>
            <a:xfrm>
              <a:off x="4495800" y="2900300"/>
              <a:ext cx="2514600" cy="53334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indent="-342900" algn="ctr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Calibri" pitchFamily="34" charset="0"/>
                </a:rPr>
                <a:t>Module 3: Communication for Collaboration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010400" y="1300163"/>
            <a:ext cx="2057400" cy="2286000"/>
            <a:chOff x="7010400" y="1300047"/>
            <a:chExt cx="2057400" cy="2286000"/>
          </a:xfrm>
        </p:grpSpPr>
        <p:pic>
          <p:nvPicPr>
            <p:cNvPr id="3" name="Picture 2">
              <a:hlinkClick r:id="rId7" action="ppaction://hlinkfile"/>
            </p:cNvPr>
            <p:cNvPicPr/>
            <p:nvPr/>
          </p:nvPicPr>
          <p:blipFill>
            <a:blip r:embed="rId8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26381" t="35571" r="46054" b="35570"/>
            <a:stretch>
              <a:fillRect/>
            </a:stretch>
          </p:blipFill>
          <p:spPr bwMode="auto">
            <a:xfrm>
              <a:off x="7010400" y="1300047"/>
              <a:ext cx="1905000" cy="21336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1" name="Subtitle 2"/>
            <p:cNvSpPr txBox="1">
              <a:spLocks/>
            </p:cNvSpPr>
            <p:nvPr/>
          </p:nvSpPr>
          <p:spPr>
            <a:xfrm>
              <a:off x="7086600" y="2824047"/>
              <a:ext cx="1981200" cy="76200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Calibri" pitchFamily="34" charset="0"/>
                </a:rPr>
                <a:t>Module 4: Family-Professional Partnerships</a:t>
              </a: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76200" y="3738563"/>
            <a:ext cx="2598738" cy="2586037"/>
            <a:chOff x="76200" y="3738447"/>
            <a:chExt cx="2598420" cy="258615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31250" t="37500" r="48125" b="39063"/>
            <a:stretch>
              <a:fillRect/>
            </a:stretch>
          </p:blipFill>
          <p:spPr bwMode="auto">
            <a:xfrm>
              <a:off x="76200" y="3738447"/>
              <a:ext cx="2598420" cy="23622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84137" y="5791176"/>
              <a:ext cx="2514292" cy="53342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Calibri" pitchFamily="34" charset="0"/>
                </a:rPr>
                <a:t>Module 5: Assistive Technology Interventions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751138" y="3886200"/>
            <a:ext cx="2514600" cy="2362200"/>
            <a:chOff x="5410200" y="3352800"/>
            <a:chExt cx="2514600" cy="2362200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>
            <a:blip r:embed="rId10" cstate="print">
              <a:extLst/>
            </a:blip>
            <a:srcRect l="16667" r="11905"/>
            <a:stretch>
              <a:fillRect/>
            </a:stretch>
          </p:blipFill>
          <p:spPr>
            <a:xfrm>
              <a:off x="5410200" y="3352800"/>
              <a:ext cx="2438400" cy="2340209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5" name="Subtitle 2"/>
            <p:cNvSpPr txBox="1">
              <a:spLocks/>
            </p:cNvSpPr>
            <p:nvPr/>
          </p:nvSpPr>
          <p:spPr>
            <a:xfrm>
              <a:off x="5410200" y="5334000"/>
              <a:ext cx="2514600" cy="381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Calibri" pitchFamily="34" charset="0"/>
                </a:rPr>
                <a:t>Module 6: Dialogic Reading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443538" y="3784600"/>
            <a:ext cx="3167062" cy="2563813"/>
            <a:chOff x="5265418" y="3837268"/>
            <a:chExt cx="3167892" cy="2563532"/>
          </a:xfrm>
        </p:grpSpPr>
        <p:grpSp>
          <p:nvGrpSpPr>
            <p:cNvPr id="16" name="Group 15"/>
            <p:cNvGrpSpPr/>
            <p:nvPr/>
          </p:nvGrpSpPr>
          <p:grpSpPr>
            <a:xfrm>
              <a:off x="5265418" y="3837268"/>
              <a:ext cx="3167892" cy="2487331"/>
              <a:chOff x="5457940" y="3827080"/>
              <a:chExt cx="2816268" cy="2399329"/>
            </a:xfrm>
            <a:noFill/>
          </p:grpSpPr>
          <p:sp>
            <p:nvSpPr>
              <p:cNvPr id="17" name="Rectangle 16"/>
              <p:cNvSpPr/>
              <p:nvPr/>
            </p:nvSpPr>
            <p:spPr>
              <a:xfrm>
                <a:off x="5562600" y="3895493"/>
                <a:ext cx="2590800" cy="2330916"/>
              </a:xfrm>
              <a:prstGeom prst="rect">
                <a:avLst/>
              </a:prstGeom>
              <a:grpFill/>
              <a:ln w="952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17" t="20323" r="39252" b="34851"/>
              <a:stretch/>
            </p:blipFill>
            <p:spPr bwMode="auto">
              <a:xfrm>
                <a:off x="5457940" y="3827080"/>
                <a:ext cx="2036828" cy="152256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softEdge rad="112500"/>
              </a:effectLst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77" t="16545" r="39652" b="29867"/>
              <a:stretch/>
            </p:blipFill>
            <p:spPr bwMode="auto">
              <a:xfrm>
                <a:off x="6484616" y="4501114"/>
                <a:ext cx="1789592" cy="1349609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softEdge rad="112500"/>
              </a:effectLst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Subtitle 2"/>
            <p:cNvSpPr txBox="1">
              <a:spLocks/>
            </p:cNvSpPr>
            <p:nvPr/>
          </p:nvSpPr>
          <p:spPr>
            <a:xfrm>
              <a:off x="5409918" y="5562692"/>
              <a:ext cx="2896359" cy="83810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Calibri" pitchFamily="34" charset="0"/>
                </a:rPr>
                <a:t>Module 7: Tiered Instruction (Social emotional development &amp; Academic learning)</a:t>
              </a: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5251883" y="457200"/>
            <a:ext cx="16002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Page 3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7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/>
          <p:cNvSpPr>
            <a:spLocks noGrp="1"/>
          </p:cNvSpPr>
          <p:nvPr>
            <p:ph type="title" idx="4294967295"/>
          </p:nvPr>
        </p:nvSpPr>
        <p:spPr>
          <a:xfrm>
            <a:off x="381000" y="152400"/>
            <a:ext cx="8610600" cy="111601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  <a:t>Exceptional Children’s Assistance Center (ECAC)</a:t>
            </a:r>
            <a:endParaRPr lang="en-US" sz="3600" b="1" dirty="0" smtClean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rgbClr val="7F8FA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207760"/>
            <a:ext cx="3200400" cy="49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76200" y="5867400"/>
            <a:ext cx="3581400" cy="971094"/>
            <a:chOff x="727568" y="4898538"/>
            <a:chExt cx="3581400" cy="971094"/>
          </a:xfrm>
        </p:grpSpPr>
        <p:sp>
          <p:nvSpPr>
            <p:cNvPr id="35" name="TextBox 34"/>
            <p:cNvSpPr txBox="1"/>
            <p:nvPr/>
          </p:nvSpPr>
          <p:spPr>
            <a:xfrm>
              <a:off x="871335" y="5035898"/>
              <a:ext cx="33614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400" b="1" kern="0" dirty="0">
                  <a:solidFill>
                    <a:srgbClr val="297FD5">
                      <a:lumMod val="75000"/>
                    </a:srgbClr>
                  </a:solidFill>
                  <a:latin typeface="Rockwell" pitchFamily="18" charset="0"/>
                  <a:cs typeface="Narkisim" pitchFamily="34" charset="-79"/>
                </a:rPr>
                <a:t>SCRIPT-NC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7568" y="5638800"/>
              <a:ext cx="35814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900" kern="0" dirty="0">
                  <a:solidFill>
                    <a:srgbClr val="9D90A0">
                      <a:lumMod val="75000"/>
                    </a:srgbClr>
                  </a:solidFill>
                  <a:latin typeface="Perpetua" pitchFamily="18" charset="0"/>
                  <a:ea typeface="Batang" pitchFamily="18" charset="-127"/>
                  <a:cs typeface="Iskoola Pota" pitchFamily="34" charset="0"/>
                </a:rPr>
                <a:t>Supporting Change and Reform in </a:t>
              </a:r>
              <a:r>
                <a:rPr lang="en-US" sz="900" kern="0" dirty="0" err="1">
                  <a:solidFill>
                    <a:srgbClr val="9D90A0">
                      <a:lumMod val="75000"/>
                    </a:srgbClr>
                  </a:solidFill>
                  <a:latin typeface="Perpetua" pitchFamily="18" charset="0"/>
                  <a:ea typeface="Batang" pitchFamily="18" charset="-127"/>
                  <a:cs typeface="Iskoola Pota" pitchFamily="34" charset="0"/>
                </a:rPr>
                <a:t>Preservice</a:t>
              </a:r>
              <a:r>
                <a:rPr lang="en-US" sz="900" kern="0" dirty="0">
                  <a:solidFill>
                    <a:srgbClr val="9D90A0">
                      <a:lumMod val="75000"/>
                    </a:srgbClr>
                  </a:solidFill>
                  <a:latin typeface="Perpetua" pitchFamily="18" charset="0"/>
                  <a:ea typeface="Batang" pitchFamily="18" charset="-127"/>
                  <a:cs typeface="Iskoola Pota" pitchFamily="34" charset="0"/>
                </a:rPr>
                <a:t> Teaching in North Carolina 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 rot="643092">
              <a:off x="2015011" y="4898538"/>
              <a:ext cx="510088" cy="337680"/>
              <a:chOff x="5551022" y="2140959"/>
              <a:chExt cx="510088" cy="337680"/>
            </a:xfrm>
          </p:grpSpPr>
          <p:sp>
            <p:nvSpPr>
              <p:cNvPr id="38" name="Can 37"/>
              <p:cNvSpPr/>
              <p:nvPr/>
            </p:nvSpPr>
            <p:spPr>
              <a:xfrm>
                <a:off x="5637675" y="2307897"/>
                <a:ext cx="291015" cy="161237"/>
              </a:xfrm>
              <a:prstGeom prst="can">
                <a:avLst/>
              </a:prstGeom>
              <a:solidFill>
                <a:srgbClr val="7F8FA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Parallelogram 38"/>
              <p:cNvSpPr/>
              <p:nvPr/>
            </p:nvSpPr>
            <p:spPr>
              <a:xfrm rot="642064">
                <a:off x="5551022" y="2140959"/>
                <a:ext cx="510088" cy="234203"/>
              </a:xfrm>
              <a:prstGeom prst="parallelogram">
                <a:avLst/>
              </a:prstGeom>
              <a:solidFill>
                <a:srgbClr val="7F8FA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 flipH="1">
                <a:off x="6019800" y="2289923"/>
                <a:ext cx="80" cy="112516"/>
              </a:xfrm>
              <a:prstGeom prst="line">
                <a:avLst/>
              </a:prstGeom>
              <a:solidFill>
                <a:srgbClr val="7F8FA9">
                  <a:lumMod val="40000"/>
                  <a:lumOff val="60000"/>
                </a:srgbClr>
              </a:solidFill>
              <a:ln w="12700" cap="flat" cmpd="sng" algn="ctr">
                <a:solidFill>
                  <a:srgbClr val="7F8FA9">
                    <a:lumMod val="40000"/>
                    <a:lumOff val="60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</p:cxnSp>
          <p:sp>
            <p:nvSpPr>
              <p:cNvPr id="41" name="Isosceles Triangle 40"/>
              <p:cNvSpPr/>
              <p:nvPr/>
            </p:nvSpPr>
            <p:spPr>
              <a:xfrm>
                <a:off x="5995252" y="2376605"/>
                <a:ext cx="49095" cy="102034"/>
              </a:xfrm>
              <a:prstGeom prst="triangle">
                <a:avLst/>
              </a:prstGeom>
              <a:solidFill>
                <a:srgbClr val="7F8FA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5" name="Content Placeholder 2"/>
          <p:cNvSpPr>
            <a:spLocks noGrp="1"/>
          </p:cNvSpPr>
          <p:nvPr>
            <p:ph idx="4294967295"/>
          </p:nvPr>
        </p:nvSpPr>
        <p:spPr>
          <a:xfrm>
            <a:off x="0" y="1295400"/>
            <a:ext cx="8991600" cy="454501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4400" dirty="0" smtClean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6200" y="12954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1" dirty="0">
                <a:solidFill>
                  <a:prstClr val="black"/>
                </a:solidFill>
                <a:latin typeface="Rockwell" pitchFamily="18" charset="0"/>
              </a:rPr>
              <a:t> </a:t>
            </a:r>
            <a:endParaRPr lang="en-US" sz="2800" dirty="0">
              <a:solidFill>
                <a:prstClr val="black"/>
              </a:solidFill>
              <a:latin typeface="Rockwell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1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" y="2372055"/>
            <a:ext cx="363023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960" y="2465901"/>
            <a:ext cx="5056840" cy="320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858000" y="876300"/>
            <a:ext cx="16002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Page 8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265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52400"/>
            <a:ext cx="597535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703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1" y="5791200"/>
            <a:ext cx="893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Topics for Today</a:t>
            </a:r>
            <a:endParaRPr lang="en-US" sz="3600" b="1" dirty="0">
              <a:solidFill>
                <a:prstClr val="black"/>
              </a:solidFill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Picture 5" descr="Sisters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38100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401" y="76200"/>
            <a:ext cx="4800599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DA2BF">
                    <a:lumMod val="75000"/>
                  </a:srgb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Resources . . . 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. . to define inclusion</a:t>
            </a:r>
          </a:p>
          <a:p>
            <a:endParaRPr lang="en-US" sz="800" b="1" dirty="0">
              <a:solidFill>
                <a:prstClr val="black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. . to support attitudes, knowledge, skills,  </a:t>
            </a: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   and dispositions  that will support each</a:t>
            </a: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   young child’s full 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participation</a:t>
            </a:r>
          </a:p>
          <a:p>
            <a:pPr lvl="0"/>
            <a:endParaRPr lang="en-US" sz="800" b="1" dirty="0">
              <a:solidFill>
                <a:prstClr val="black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. .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t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o support evidence-based and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   recommended practices</a:t>
            </a:r>
          </a:p>
          <a:p>
            <a:endParaRPr lang="en-US" sz="800" b="1" dirty="0">
              <a:solidFill>
                <a:prstClr val="black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. . 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t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o support professional development 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   with diverse audiences in diverse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   settings for diverse purposes</a:t>
            </a:r>
          </a:p>
          <a:p>
            <a:endParaRPr lang="en-US" sz="800" b="1" dirty="0">
              <a:solidFill>
                <a:prstClr val="black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. . to support attitudes, knowledge, skills, 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  and dispositions  that will support each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  young child’s full participation</a:t>
            </a:r>
          </a:p>
          <a:p>
            <a:endParaRPr lang="en-US" sz="800" b="1" dirty="0">
              <a:solidFill>
                <a:prstClr val="black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  <a:p>
            <a:r>
              <a:rPr lang="en-US" sz="2000" b="1" dirty="0" smtClean="0">
                <a:latin typeface="Britannic Bold" panose="020B0903060703020204" pitchFamily="34" charset="0"/>
                <a:cs typeface="Aharoni" panose="02010803020104030203" pitchFamily="2" charset="-79"/>
              </a:rPr>
              <a:t>. .  For FREE</a:t>
            </a:r>
            <a:endParaRPr lang="en-US" sz="2000" b="1" dirty="0"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728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202874" cy="217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6" y="1905000"/>
            <a:ext cx="5867400" cy="227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16" y="3581400"/>
            <a:ext cx="3469458" cy="3178271"/>
          </a:xfrm>
          <a:prstGeom prst="rect">
            <a:avLst/>
          </a:prstGeom>
          <a:noFill/>
          <a:ln w="222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47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24400" y="762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TACSEI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838200"/>
            <a:ext cx="4700587" cy="3121025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573641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2360851"/>
            <a:ext cx="2667000" cy="4012301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820332" y="4191000"/>
            <a:ext cx="4624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4"/>
              </a:rPr>
              <a:t>TECHNICAL ASSISTANCE CENTER ON SOCIAL EMOTIONAL INTERVENTION for young children</a:t>
            </a:r>
            <a:endParaRPr lang="en-US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5602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227A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altLang="en-US" sz="4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The possibilities continue . . .</a:t>
            </a:r>
            <a:endParaRPr lang="en-US" altLang="en-US" sz="4000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19200"/>
            <a:ext cx="9144000" cy="4906963"/>
          </a:xfrm>
        </p:spPr>
        <p:txBody>
          <a:bodyPr/>
          <a:lstStyle/>
          <a:p>
            <a:pPr marL="109728" indent="0">
              <a:buNone/>
            </a:pP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</a:rPr>
              <a:t>What are you taking away from this webinar that you can share with others and/or use in your work?</a:t>
            </a:r>
            <a:endParaRPr lang="en-US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AutoShape 2" descr="data:image/jpeg;base64,/9j/4AAQSkZJRgABAQAAAQABAAD/2wCEAAkGBhISEBQUEhQVFBQUGBUXFBYVFhQVFxUVFRYYFRUXFxUXGyYeFxkjGhQUHy8gIycpLCwsFR4xNTAqNSYrLCkBCQoKDgwOGg8PGikkHSQsLCwsKiksKSwsLCkpKSkpLCwpKSwtLCksLCwsLCwsLCwsLCksLCwpLCksLCksLCwsLP/AABEIAMIBAwMBIgACEQEDEQH/xAAcAAABBQEBAQAAAAAAAAAAAAAAAQIEBQYDBwj/xABGEAABAwIDBAYGBwYFAwUAAAABAAIRAyEEEjEFBkFREyJhcYGRMqGxwdHwByNCUpLh8RQVM2KC0haissLDJHLiQ1Nzk9P/xAAZAQADAQEBAAAAAAAAAAAAAAAAAQIDBAX/xAAkEQACAgICAwACAwEAAAAAAAAAAQIRAyESMRNBUSKBBGFxMv/aAAwDAQACEQMRAD8A1aEiVWZipUiVACoSJQUCFQhCAFlKkCEAKEqRKgKBCEIChUqRCBCoRKEACEIQAIQhAAlSIQAIQhFjBCEJBQiEIQFCIQhAUCEIQFEdCRKgoVKmpUAKlSShADkqaiUAOQkSoEKlTUqAFlKmpZQAqEIQAqVIhACoSJZQAIRKJQAIQhIAlCRCABCJSIGCE1zwBJsAq7EbbaPQ63qCLCiyXOrXa30nAd5AWaxe03u9IkdgsPDmqqtWTSsT0a1236IMZvIFCxeZCriZ82byUqalUmw5CalSAdKVNlLKBCylTQlQAspQmyiUAPlCaFyxOMZTE1HBo0k8TyQBIQq0bwYeP4rfCT28lLw+LZUEscHDsM/opUk+hkiUJqVUIchIkJQA6ULkMUyYztnlmHx7E8OCVoByVNa4HREoAVCEiAFRKRQ8VtRjJEy4cO3vQMlueAJNgoWJ2xTbMHMeQ58pVPitqvfYkAHgOPYogYQJymOcFIdHTFY6o83dInTgPBOfQIAd58vE81GL4dMd4KWvjDljyHLmh2GkR8Q/mZ5KMbrqKbnXjx4ea70MK0XeZF7NufWtLSRlTkzi3C24+YSqW7Esn+GT/UR7ELPmzThE08pZSUmZjAie8W71NxOy3i7QXCBMXjnok5xTpsri2rIaWVzqVA0EnQAk9wErKV9tVKlRrgCAOAmAfeYhNukCVs3LcE/o3OyOJbfKBLnAC8AG5nQcV53tPfWr0haPqgJEEQ4cIdmEhy9S2LXPRscWuhzQeOhusz9L2y2GlSxHRjOH5Hvi7muaS0G8mCLaxJXEszk6ZrPHxVoxdPbdZxA6R7hqOtPd2zc8Vodl7xEHLW0mA6wAgcZuViaVMtu3L/23Ht4qZTxBjrDjcm4b339YRycXaMl/ZrNu71iiB0Qa8n7RJyjy1PZZUbd6sQ5xIdFtNR3i3V007O1VGOo3zzzzdYjiIgG0fkoTBc3iLxpwv3rRT5oT0aehvhXZYnMLXeLjnpCo9o7cdXrF75F4a28NA4D195Kh493VAJkmdDwn1KAyoR38DyVxi2tktl0yrBkW1JuCOYvCuNk7YNIyHRMW0zDkZ14rPUauUgTJd2kjvPMfBSaREkWvcGRM8LERMlYSiUmeibO3mpVYnqE8zbzVtTqhwBaQQdCLg9xXktXFuBAac2awA1lbvcY1K3UdYUwLHtJgd+ui1jkklbKSTdGnp4RztB7FmN5t3MfWrBopn9nmAWOa4xrmcwGfC69Fw2Bjs77rrReHTkc1waS13Y5tiFk88maeNHz86uWWcCHN1BF2mYIcIkXPHSV2o4xxYYc4CZIBMSOOWI/Vew707t0sXSqSwMr5DlfAkwQ4Aui4OWJ1ErxzEYfonZHtLHcc0sItYG2mlkKSl12ZyjROwW8lSi2GOADuwQDz74HrTBtyvmtWqGOBceVpA4KhGKIfHASAbTHgpdKoJLhaYBi/u7PUrkmkRZqsBvdWGYVMr7HKYi8WkiPKJVx/iqk2iaj5BGrRe5NongfcVhKVQZrdlyDE8Z5H4pu0qgfTN4ym15aTpHtUxySTV9DLDa+9VSqSCctPg1hIPKSeJvzXPB4x33i7scRwt48FR4cgD0rnXkJ4qRh7HQXjQRrrpormn3YI12Fx1N9uIiR8+Cmuqy0gW07oGmtgslRxvWBHYY439uivKNWQeRE34fMpwk32VZIq0GQMxvazesSTzOgTqODDmVHgWp5OFgHEi/qUR9bKR2+ErebsVKT6ZAYwA2cIBm155qsmTgtlRjyMK8EdvigCRyPJave7dunSY2rSEAuyuZMgEgkFs6aEQsoG3iPXdVGakrQmqGTH2kIuhWKix2fhKzsbIs17tSdG6TE3Fl6Fg8zbZmH+oD3ryTBbLY/FsLw0g1Yc0xdsExC71KzMNh8SW0muJdR6N3R035M13DrtPVOU27Vy5sPJ2awyVGiVvniqjcRTpgFrWuc53AObOWb6iCYVcNoVGSKb2hoMfw6LjPGTkkmVkK20KlSpme6OsDlAAAidANAJiFe4GrUFIRTDpdNyNDP5LocXxoxi1dnoNHeipTOGpOqkmrTpucRSogUw+QO+Ik6WTfpC20W4aox2WsKdWmwtrMaWmRUBc3IQQ4OYRqoDtza9VlJ7Wuh1CkDdkZg3USVP3l3Mr1sNUptaQDiX4gOOUyKgdmBGbgSFxOKUu/Z0NNo8uGLaS0wOPVGgAuBJJIEEqTSGSDdzTA4T+kK5pfRriGmQXdvVFxxHpLqdw8QDo+Jm7QfXm+ZVScH0yPDP4Z7aNJsAtcYJu2YBOgMclXVsO8GY7u22aVsX7kYlxEtd1TI6nH8Sk19z67/Sa4NHANAvwvOk8Ne1VDJGKq0DwzfoxQYTEgkxrx7/AJ7EzFUCTPYNPYtxj9znvu1lRrpaAY6oa0RFvOe1Sdrbszhm08PRqU3yC98E5rXGthcpvLFNUwWCXtHnDnOvIE8LeHknUKsgi4PZFweHmtVS3QxDDJDskFrhlIzN+6b6TC4s3Irvc4sIi1ocYHhPJaeSH0nwz+GaoPuXEmRp8+C9C3SxebF0y2mHv1bL8oDspJkZTPHiq3/BGJg8zr1Xj3aK+3S3dq4fFse/0Q4yYeIlrhxHaonlTi6ZcMUk9o0mK30dTxAw7qTBUOUWJLQXAEAujiCPNJiN9nMxHQOpMzg5ZznLmOjZy9oVDtrZNU451QBzhnaWuAcbWi4HALhjdhVv259SCQ6q52aHcahI6wGgbC410b0amrvi5uJGHNJnSTHpnLmIkDNETp5rI/SJVHTtLqeWtka1+Vwc3KS7JYiSYka9in7Q2VUO0HVACR0+YOh2mYEdaI0jyRvpsapWxedkPZkYCIJhwmTYRN0RdSRM4trR5ztKhlAyg363FvZcHj8EmFMcYynuvBPuWxpbt1QMrm5hexByibk6ak38VVYrcyqMtwO/NJPO4+ZXapxaqzn8UvhXU3EOMGxAI5HRcK9MwejgT6TYkmeQGuhv2SrIbq4zLEC3o2fedb5VN2Nuo8VaZr0yWB7ekAFS7ARI0E2CjS3Y/HJ+jPDAl1HMBoTwFpgAyLkd8C3FOwgIiTF9YkaC3YbjsW72ju0xxqZTUFEzlpZDIIohtIk8QHlwjgDIUzDYKicC6lUpu6XNVcDkJmXS0ExexjwUvMmivCzFYvZFSji3UqjfRIJgnLlIzAg8dRorkVRa9uSk1aFV2XMHHK0NbLXEhoNhOtpPhA4KJVYW1Aw5pdcdU8JkreMorVkcJL0I51PN1mOfYxlcGjxlhutPu1tdlGlUd0BDQ5kl1VurgYAGUTYHTksb+86WYgFxyh32SLjgJOqvNm4npKDzSzGHtB6pkzTeA7KOAzG6jIrLibHb2Ma/CFtSmWhwY4ZHsc4Au6rgDYgkR4rz/oSHEgyBzifGCYK0uNDzhWSSSKVIHWw6R7nSOEDo9dIWfcwcJjuTx6VCkvowNnj7EJr6QJ1jzSrUky+E2oWVmVTLnNvcnW/Ed8rhj8eal3XaY6oJAtMWB4X81Bq1bWPC6lbQaxtRzWOzMGSCL6taTfjckK6V2Rbor3NANhEePnK1uzaoFJnaB7FkK/z7FoC8DD0xxJHqVS6Jj2e67GxIbhKE6dHTvw9EceCtg/qd4MeC8t3kp1T+7iwuyCkzpA15aNW6ib2WsqmocTUkkNOE6vWtnh+bqjQ31XnS7f7OpLouarVxcy/lxKz/ANHrarcEG1iTUD3SXOLjwi5WgJv4/IXDKPF0dKA2lI52qqNibLdhabxUrOqy9z875GUH7MlxsI7Fwxe8cnLQaajjYGDEzwGrvZ2p026Q6+k6ntii5py1qZDB1oew5e+NFV194XVSaeGaXGfSiw7Q2PWVXbB3AFMuNUwXOJe2b3kmSLN42HmtrgsCykyGNDRfT2zx8VclGL7sV/TO0tgEu6XFPLifsNHVAH3sov6gtFs+m0NBaAG/ZgCIPERwhZD6RKuJa3DHDuqN61TP0b8siGZZuJvK1eyT9VbQOqgdwqPhJptcm/0K/RNMcR6lxxeJbSaXETGgAkk8gsTsHE4o7VrMqPqdDnqZGueSzKJLYE6cl6BCcouNEWVn+JsNMF9+WWpPllSnebDZoNTrcstSfLKsdtzBvGLdULwSH5mwbNh0AXvIywVT4h1Y7UxD3yMlf6udIa7K2L8gPNaxx2Tf+npn+JsOXhmeXnRuWpJ7hlU14Xle8FKqNoVKrQSW1jB7GOyjjyAXqtMyAeYBUTjSQ0co+YTMVQDhBAItYj5hZPbWMxDdq0Wio9tAtpZmhxDC4vcDI8lsAeoO4exQ4NJP6Oyno5qbopEPAuabjJF9QfH9VPp7TpusYa7i1wgj1rI7g1azng13Pe8OgF7i4gGm4kAkni0eQWxx+ymVRDmg27j4JyTjplWn2cK2OLXgBrXNInNwN4MGVOpVARMQqU4SpRAa0Go1swBGZombAajVcsVmq0HijUNN7h1Xj0mGWknLPIEa8UlYNF8YnQLBb748moWQAKekSCcwE3nRXwLrBznOgNEniQLnx1Xne/dR7XVC1xnO3jwgLTDG50TPUbIuFAv3rf8A0fPApVjMddv+krzbB1OpUM6MB9t1r93Ma9mBfUpuI+tw4JBueqekHiQV1ZMdxZlGWz0Dajh+yVz/ACP7Ps815k/EEC4iSYnl3haqhiqvRUg9x6P9nruqExd4yAEnsDnaLK7TxzHG3uHeVH8eNWgya2RnU3Tp7UJP214sDCF17MdGMr2cdD3BRg2SYjw/JNqZszu48VL2qIxD8oEdSwsP4bJ08VsjJ9HCpgy3SCLfoVp8HakywvYG3v1WazOyG3Hn3Lq/aFTo2gFwgnS3HnxTl0CPednVqraFAEUwHMYGTlBccgIAk3MAlaOkyWAPABLTItodV4tvNt/FMbgGsrVGsqUWFzQA0GeqbTe1uC0eO25iRVrjpKsNwPSMAAaG1C15zQHWPauB46bf+nTytUbo4Km3ibcZFvUs7tDatCm4tDzUeYBDXAAnS5A10sF5tsfezGVGNZVq1qgdUAJmSQS0RJIkdml1u8NsljCXsFRrgLSxsySLtl5jVTOHHtFRkn7O+F3cqV3Z6+ZjAQA3K4n7wyt8fSMrSYXCUaFJzqYDQBLnPMExrmc79F5hvnvVicLXpNoOLQ+m175F3dZwiQ7QR5yrP6Rqz/2Sl13kOqsBDrNjI8/eM3ATUXS0NyRt8EBiWNqMqNLXHMHNyPnSxIFj8Uu1to0qGUVKjWF8hoe6m0nuB1Xm/wBFxdlrAOeAejMN4k9ID9oXhoVN9IlZzsa+cxyljRmiYytMekeLijx74k8vZ7C5zW0hUcQ1onM57qYaBJGp7lI2fTZUph7DINwWuY4HiYIEea8g2/i6jtlYNpc4tIqWtHUORv2r2nhxXHdrG1W7Oxoa54AY0iNJfLHT1rW7EePTY3I9bwuIpVnHoHMqFhh8OpOLT2lslSTh6gmSOyI+HzC8L3BrPbj6YaS3MHtMcspcJAItIHFbfZm3cUdrVKLq1R1FulOBF6OaYnSROp1RLFToSkbisaAqNpuczpXiQ09FmPM5TeNU9/Q9I1jjT6R4zZXGkHntDYzOK8K27jajtq1qhJzNrGOYFN4azjaA0cU/b+LqHa9Z5NxiIHMBlRrW8bWA4q1huieZ7jWGH6QMeWdI4Zg0mlnd2gG5Ut1AdpnUyBHxXgW8+NqfvivUvmbX6vP6shrePJoW83t3hxNPHYRlOpUYx4aXsAaM01YNpPC2qTxVX9jUrNxjqtCkA6q5jQTALywSeQLtdVJJphhc5zWsFy5xaGxwM6R2ryH6Vq7nYikDMNYIkAek90/aPIJm1cdUOxKNMzl6ZzdBGVgc5onNwJ5cAhY7SYNnsGCFJ7c9NzHNOjmFpHmLJMLjMPVLhSqsqFtnBj2uy98aLx7dDGPZgMe1pMGmwyALF8scZzWseSjfRoXMxzC0kTmaQALtLXm8kcWBV41sVns2OxNOjlc+q2m24BqOY2XRYAnVcsXs6lUh4OV8WezjPqcF5f8AS7UccRRBJIFIxMCJqGePGB5K52TtqrR2GKtMHPTa8NLmhzf4sfe063Lgs3D8bQ1KmaoVzTP13ojSowCI/mGX57Vj98WMdWeQZHV+7Bho/l5q63H27XxWE6Std+dzSWsaAQA0iRmA+0RoqPe3ZP1BAquY4Ob14YBc3EB+hmwnklC4S2VJqS0Z7A02ZXWB1nRb7cFtI0KshsZmuvcAQb3svI2Yh7TVAzGARNuB9LX4rY7v4t9PC1nMJBJw4sGxDgMwMnQ8oXRNaMovZ6ljaTBhqwDWj6uplgD7hNvyXkBwdXh7CfdZanZ+1azsPhsznnpKWKNSzOsQyQSZ5uJ4LLuxHMetRBNdBKmcjgK3b6/ghPOLPL1oWtz+EVEyFVokph9In50XRzJITsTSufD2BaiGVKgiFaU8Ax1NluKoqi0FB/1TPnkh9CiekP3ew1ahhi5gLm02AHkMs28VpG7t4d3XyCX0jTd2tuIPmqNlZwo4WONNk+QWlbVMRwFMnxgrzZS27OytaKP/AAVhmNysYG3zCOfyAq2ts59OpM5m8QeR/RX+BqOLJdrPzomVad1m8i9mig0QKOysPXMvaC5sASNOJjxKk7a3ZpV6GV2res2+hAIHtXHD0Rc9qmCsQE1NBKDIG6e6tKhSv6bozGTw/VQt7tyGVqjajbExm1vAsde5W1DGE+fAFTqmIkefBDye/ZPAosZujRqYKnT0LAcp8TPnAXfYO5VCnhnU3CekEP1vaOC77QxRaxmXt5D2g81PwNeWa8T/AKjCPIDgZrd/cSlQrOebmSG9jSFfU9h4dtQ1Wsb0nF0XuMuvcuFHEPNcg+jJg2Vna90SyAombx+49F+M6aGw45nCDc2M+pdMbuPQqYsViLuOZ3a6xk+IUzFY1wqZRzj1pK2Nf0pAIgO7NJVKbJ4kPaG4lCpjOnIu4h7hNi4Rw8Fe4zYdGpUY97Guc2MpIEiDNuV1WYrHVBWLRpmjwlXheBqh5A4lDvPujTxJY4+k209maY9ZXfEbn0X4QUIhrTI5ze/rXfFYh4qtgjL1Z563U79pAaLo8lD4sqNi7m0aNGrT1FUQ6e4gLjsDcWjh6xqC5EhvZMj3qbsvabnHrWv2cj2qydiuSryk8GUW9W6FPFOpkmC0ETzFzCnYHY1Olh20rFgEQbzJldK2MIc3uK44isS2b+Hgo52qKUNjKTGtBZSaAByEBYzezCgF1I3AIPqke1bFtTKfkFYbfGq41Xm+rfYFWFpyDInRR4XAtIfbUQtvuRslr6FbNe7B4tFliMJUOV1+C3O5WIcMNUIuc7NI+72ldOR/izCK2aZ2xqbMO6APq2VcvYHNMxyXm2OpgGy9GxGLd+zVNb06k6fdIXnFcys8LsqaOBpITi9C6LM6RRU8A7pQ2Abx4kJ2I2bUAdbSJ0+KucPQ/wCpb/8AJw7lZHCDLVvHo6n4AqZz4lRjaPOcRQcD8PyV7QH1TVD2nhj0nj2/2hTsKOoJWjdozS2enUmh1DDTH8NnGOSv3FoBM/8ApkGPHhKz+BxLRQoCRPRM4xw5K3xeIApuJgxI17150+2da9EfB12tZEzc8APUE92JbP6KmbjxwnwTKuNM8R3x8Fy0zq0WlKuIMzqipimwbqmG0CJ+PuypXbSF/wAlSiybR3oYmyk/tgy8eOiqDiwBrw7fguVTHQD/AOXwVUBY4/GCGiDx1HcrfZ2MGTQ8de9Yx20ATc6TzHLsVnhNqkNgH/N8GocQvRdUa/1h7zyPvU4YmTEe5Zb97Q6SXHuk+5WOztqB9UC8nnPI/BKnRJ2xn8XhqPkJtR315GvW7Oa54mu0VyCSDmHPs5BJVrN6c9YTmOpi89oTTFR3xI+uJt6Xdx5K2r4iDFlRYivGJIlvpxzOumlvNdtsY9rauUkAwD83SYHXEVznBI5Rpz71IfieqLetUj8S0w7MPnzXLEbXDQOPifgnTGiRs+vfQantU8v5sYe781msHtNuawjXUkqwp7QaXNtxHJU0BLxJbI+rb6l2pgZPRb3CFW4nHCTpbtjhPBSm4hpYLA3PF3PsS9COtUHNGUfPiszt6p1yCPK3DtBV9iMQ0PPsCzu3Hhz7eyOAW+K7M8nRVtrC+viQfdZa3dcjoHxbrDlrHYsWxkErXbquAoPn74/0rbK/xZlBbNBtAkYZ3EFp8oPasI6rfT2Lb7Zr/wDSuP8AINf5g4e5YHMl/HfYZfR26UdnkPghcJQukyonYekP2mf5uZWroYckHS4HBUVJh6Se3tVy2uYueHP81hmg29GuOSSMbt3AHpJtqeJVdTbA8VptoUcxFgbniR71UuwcHT1/mt2vxMV2avBVWdHQBJno2cH+4QpW9OJazDuJcb1APEh1tFwwNAFlPWzWjuiVE36c00I1JeDcgRAOkhee9y/Z19Iyh2tewcf6m/FOG0jyI/q/NUuUA3A/ED7CpFMN5es/FW4Iy8jLGttA8AfE/mVHq41x+yPFwCi414EQ0ficfY5RP2gH7LfL81cIieQssRtGImNBzJ9Tkx207WMd4j/eq57pizfL81wfXIMQ0dwHtMq+CYvIyeMYcx6w0PzqpWE2o4WkeOT3uVRS1/QKTRkaZfNiTQc2W37xM3ePBvvBWl3YrF1cXMA8YjQ9t1im55+x4up+yVrd1WHpQeqYj0Q08+STh+LLjPZqcRs8mtmBdqLBrDpHZK5VsKOmLiavpE+izLrzImFZUqEum/mnmleZGp5D2rjo3sqMTiqYrmHOzZtOrEz3THiqTevaTRW6xd6LfRIj2rUYuvGaI0n5hecbzY7pKouTAi4I5/euqjG2ROVIdV2sIFnRfiPio/75abQdeJ/IqlruJgcpT6TLx2rrcVRhzZcU9pAaNnvLfgn09uHM3qACR9oqtp05Jv5gptekQwmYjsd7YUJbDmy3r7bMEgD8f8vOVKobcBpi95Nsw589VlDVJFyTPOeS7Yas6IkxOkn2JuGh+Q1uK2iOltBMDVx5clyxFTNe3mqDOXPzGZtqSfaVekdXyV40hOTZFLL+C0+7ocKLoAPXH+lZmobjitjuzSHRmRAkHlwhLNpFQ7JW3yRhdALN4drp9ywvFbne3EhuGDQTdwEB3AXuOKwhKMH/ACLJ2IShNhC6TM0wXU1Tz9ZXGUSroixxUKthrjgO5vvKmSiUNAmW2AeMosDHeqXe9pe1oaXNM3gmDbk4x6lJY+xsFEr0QeJHcBH+krm8KuzZ5NUZQbPvr6grDC4A9v4Z/wBqsxgv5WHvgf8AGpVKhH2Wju/QK1jRlZSbQ2eXR/8AkT/xFQGbLvx8Kbh/wrWVMO12oHq+C4fu9oP5N/tVcBWZx+ygR9r8B99JVWIwLWuPWIvoWOH+0LdNoMHP8Pwaq3H7Na50gOP9NT3NhDjoDN0sO2fSP4XKwwezQfvH+mPa5Shsgf8AtVPAH3qxwGzmt1pu/qZ+ay4OyrItDZBBsHDwb8Vd7NpFkTNucD2J1PDNH2R5ALsBGi2UNUJMuMPi44jxI+CTE7WynRh/rYPbCqw9Q8ZhsxmJPfHvWDwI18py23t97mOaGggjQOpu9krKfsxdfI4cLA/2rQu2UfuA9k0/e1J+64H8MDxo/wBiI4aIlOzNs2cdcr/L8kNwt/Rd6vgtRS2cYsAP/p91JA2a6Zg/jZ7qat4ybKKhgjezh5fFWbNmONKwaTycG/2lWlPCxwH4p/2Lu2naIjuP5Jxx0wswuMwxBgtaO4tH+0IwuEJOh82la6vs8nQ/5z/aUtLBka+0/wBiUoWFlVS2S4CYPmwp7mu0g+XwV70dv1UerhZ5f5/7loopBZREXutLs/aJbSdpNoM0zHg5wVNXwJF/cfeU3OQCIN+M8uxTOPJFxdC7Z2i98AuBH/ZSB/EyZ81W0393qCfWntUcnv8AWrjFJUQ3sl5h8lIo/SfN0JUPkalLKZKWVoQOSymSllAD5RKaCiUAOlKmgolAh0pU2USgY4D5kpHNB5+Z+KJRKAG9CPklPbTARKWUAKnSmSiUgHymvbPLxRKJQA0NPJvr+CeklCAFHzokydg8kSiUAOCJTZRKAFIQAklEoAVIW9p9SJRKAOT6PafNcH0QOJ83e5SikKQ7KeuGH7Xn0pUV9BvBw/DV+C0UrlUpA6z6vgmIzhw3b/kqfBCunYNn83l/4pEASEqEJgCVCEAKhCEACUIQgQqAhCBilCEIECVCEAAShCEACVIhACoQhIYFCEJiBCRCAFSIQkMEFCEAIEJUIAaUFCEANQhCB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5" descr="data:image/jpeg;base64,/9j/4AAQSkZJRgABAQAAAQABAAD/2wCEAAkGBxQSEhUUEhQVFhQXGBYYFxgXGBocHBgdFxccGBUXHBgYHCggHBwlHRcXITEhJSkrLi4uHB8zODMsNygtLisBCgoKDg0OGxAQGywkHyQvLCwsLCwsLCwsLCwsLCwsLCwsLCwsLCwsLCwsLCwsLCwsLCwsLCwsLCwsLCwsLCwsLP/AABEIAMUBAAMBIgACEQEDEQH/xAAbAAABBQEBAAAAAAAAAAAAAAACAQMEBQYAB//EAEAQAAEDAgQDBQYDBwIGAwAAAAEAAhEDIQQSMUEFUWETInGBkQYyobHB8ELR4RQjM1JicvEkknOCorLS4lNUwv/EABkBAAMBAQEAAAAAAAAAAAAAAAABAgMEBf/EACQRAAICAgMAAQQDAAAAAAAAAAABAhEDIRIxQVEiMmHwBBNx/9oADAMBAAIRAxEAPwA3NXZU5CQhdhzjZCHKnYSEIAayocqdhJlQA3CTKnC1JCBjeVcWoiEhCABypIRFJCABISQjhcWoAAtQtRVTAJiYHryUXB15JadRcdQb/VTzXKiuLqyTlXZUqWFZIMdUsJYXQgBIXZeqKF0IATKuypUsIACF0IoSpiAS5UQCVAAZEOTonl1kANZOgS5OgTq6EAS4SI0hCQgSkRQkISAApCnCEJCBgEIYRkISEACUhRFIQgASkRkJIQAKRFCEfL/P1QMbBqEEt7MNuJqHXLEwBeO8Lqpq1DRqnOBY3LDa9tDdFxqXANkTyAP4pgZpgmANhqmaLC6rLjmDomeQn/x+IXEr52dOuNF2DyShIbA9AT6BEDNwu6zmEXJYSwmIFcEsJQEAClASwlhAArksJYQISEoCWEsJgDC6EULoQAMIoSwlAQImkJITkJCFADSSE5lSQgY2hcnCEhCAGyEMJwpCEDAhCQnISIACEkIyEkIAZrGAYibATpJMD5qJhS51Z4HeBgzBB6ECTbX0UzEkBsmNW69HAkW6TZK6uWnJSbLzEugwbWjcjeAuXNk4yVG+KFxKritfK4FuWZgi57zTEH525qIzE98OiLzaYg62KncUwTqbGh85i+q46TILW7W/Cqh9Bw/VZQd/UaSVaL3Ev7oN4NoBjUi5Ouma3Xou4YD2Ykz9BytqqOlXcLX23tyWhwdLKxo5D53+q6cb5SbMZqo0PLkqVdBkBC4BHC4BAgSEsIoXAIAGEsJQF0IA6F0IoSwmICF0I4S5UABlRAJQEYCBEyEMJwhJCgY3CQhGQkhAAEICE6QhIQMbypITkJIQA3lSEIyFxQA3CTKnE/Qc0NdJgm1hJiI8B72/JZ5cnCPI0xx5SopeKPbl94kbQBqR4T/nZWnslxZuQ04HbWyuOpaCzKB1Hf0jQHmqfi2LB/CRcu0bYzHPSAFUUcQWuDmOLXCC08iN+XluuFx5rfZ1XxejTe19Uns+QNYeYqCTPgR6LOl3ePIvb6RdWnHMEwsovBeXVDWJcSS6A5uUEnlJPiTzKqafcElxg2Gh06a7p4vtFLsKJE7y4eht8lftCzYqyQC2Wk6t38tZWoaF14fTDIDCWEUJKenW49DC3MhISwjhcAmICEsI4XAIACF0JyF0IECAuhGAuhAAAIsqKFyYgYRwuCIBAEyEhCMhdCzKGoSQnYSQmA1lSEJwhCQkABCbqOgT4fEwnlD4nVyMNpOyUpUrHFWx+EkIcPWD2hw0I8Y5jxCchUIbISPxzaTQRJc46gwGx/VqSeltdUzxLGdkzNlLvDQcpO3oqtuBx1Vgqd1jCe6XAD0JBMWXJ/KkqUWdGCPo7xHibHscSxskG+e85Z5LPvex3MfH9VZYrhuMDXTVaQGkkB20XtConNqDVs/fMLLHVaNZGkx3EGmlh2Nc0hgq2mTd4iTzhoOiqMWMzQPHS/8AL+S7heLDx2b9ASWg/wBUZo690JeIOpscBcEwTAEJxjQm7JeCAzNv+IfPqtEAs3Rwrg5uVwIkESOohaV9gV04emYZOxt2Ia03k+ChOxeR8fhJvOonUpluHbU7Qvf7t4/u0iY+wq1lJrg4h5ECw6z8lj/Y+dmnBcaNSlAUfA4gPbIMwT+llKAXanZzNUJCVFCKlTkgc0N0rYJXoaCKEFXuEZ7SBJPME/mnkoTUlaHKLi6YASwhmHxuWg+hP0I9U7CakmS00DlShqKEoCokENShqPKlAQBLISIykhYlgQhKcyoSEAAQkLU4QhITASnTkx981neOPPXYidrXHkSR5BX2IrMaDnPlEkzbQbdSs5xetQLZAeHWO0XN+vNceaTeRLw6sS+mxrg+PLagY73XGPBxsPy/wtLCxWFLe0YQ6BmadD/NPmVrjVzAZH5SSYMA+6e9Y2nxmOS3hKlsznG3oKo4ReCD3fGbQh4zxYFtam4nuFjWjUEMGYgcoHyWRxT6gogFry3O4tflyibEwYkmeURK0NeiA3E5gDFWmJOzXX127pXLmmptfvwb4ocUyp4PxPtBXzACKbtCfxOAAVRhqs1MukH63WqqcLpsdUcxrQHUKhIAtLXU4IG1nnTko/F/ZxmH7BzMx7Wk9zyTu3K6wGlii1GTQ+0mZ+nTaO+WmcxAI07sbc779F2Kex5l2vP5aeassLRLWQSCMx8iQ0m/hHxQ4m0WFyBp4qkyWhzh1YSwC92geohTOLY4ZhSAJi7o0FrAqBhsG0vZEi40PVS+M0RSBe3eCSdzJJ8bGFrb4OiGlyRDbXfoxuUSZ2mfInlui4lh3Uw3O0NLmyIDXZoPkBrN077WP7NtPJYuGYka2c7f0R+0VacPReNSyQfEiLHRYJ7Rr4yJwDFhtTK4RIgchutK5129Z+UrGYv+G133t+aWhxR4IJqOJGkknXWxK6YZKVGEoW7NuAipYvsz7uYnujxMRHXUKq4NxYVSGPIa46H8Ji/r0ScY4ux0Cm6GMN4ghxG5dM7fFGbInHivRYoNO34N8dqvLjLY8Hn0g7q14LTc5oa4EFoE/wC4tGngsq/FB7s2ZwPX9QJ9VL4FjCzEZS8ND5BmDsS3exmNdFgnKEHxNWlJ7LbiLi2HQRERc8swBve1oUrB4gVG5h4EcjuFA4o0uaSKjCLmLTtt5LvZycr5/m+mq1/jSfRGeK7LeEoCUBLC7DloQIlwCUIESiEkJyEkLGzQAhdCNDCAAISEIp+C5FjKLGcOxVUvcX0qdNsRo6YvoRMgXNgqbiHDqnZuP7Qx4bEtDI1I5haXiuIc0ta0CCyqXTuAGAweYErNU6NZuFfUe4ObUggXlok+V7W8VxSvm2dcWuKK/heCqOqAMyuLe972UDLcEmZ1jTVXPs2+jTLqla9SXZWB3u296XfiOg6C+qh8OwtSiCXkZiwOEbd5hv6i3UdYcr4H/SucB35bUneM7qWXw1PpyUz26ZUerJHH6wdTY0OJBLi2Rf8AiG3IHK5phW3E6oNKplYYc5pz91okWBJe4EyBaBsomFxLKtKjTcTLWOBkGZdlJLbf0xaZ5p+tVeQTRYHEOLszxPu5oMTEiTrJ6Lnb2kbKOmQjxAtZVaWOJyFrpLbXkn3p2VJS4kbAueQAQASSADAMATb9Ewca++YA2I3kg6+KjUKgB0Ig6W28V1RjRg5WWfauc0OGUyTN4Ojfv1Qdqd2utyM6W+irMTlsWzPUa9Z5pA9zdMwCpIlst8Pj4IM6Ee8ORVpxaoKuGzAHNmyxt7hNlmBjTufUR8oU2hxjuFmUkF2aG76bm+3VNt1SBJXZa+1eEe/s8oLoboBoC531CHj9E/smGbBkU2yPRdU4u90F2GzQIBNTaSdA0cyofFeLueGh1HKGiAA6bf7VnG7RbqiLjh+5aOg+iq6dMuUrF4wOaGwR4/mPyT2Apwyec35ALVGRCewt5hWPDQ1wuNOnJEwSDNwTB6ctLJrAMyVCOhjw1+iBknh+I7Rz2kCIMeVk3ToOqFwY2XAkt6xc/IouEUcrh1YZ8Tsr/Ava19AwTFJ8gXPvVjEeYUSlS0UlZW1G1w0k4dwEG5eOWseSY4HjxSq98PAIy6bkiOSl4LFu7SpLCKeWqGug3IbEeN58k97OUu+4VGw4CQCJI0v0s4eqvFfInJVGkaiXBBVrZcsiczg23UE+ll22cY5CUBLCIhMCVCSERKRc9mlApCq+vxJjcS2mXC7Y/wCYkED0+MIOO1wO4HRUFwAYOxA8TEeaiWRJFqDbGsJxRjsRUp5gZylt7GG3At57q1IXl5eWuBBAcNCDfwmV6bhqudjXfzNB9RKIysJxoicXLQ27gHZamXrIaIVVQxTDQZTfAa00RrJhp7021hS8bxFpzdmwuJBBnuggEEgnXpeNVlRjnuBa4HvkB0Wm/LRcsrcnR0xVRVlq0Pd2jGZXZWNdfMXZWtiwAk6CToIHNarD4VlNjWvMmNLHVstd2bb6zd0TOt5VLwHBNDagdmDsrbgkS18ZmEAwRMHyVy2q1ozOOry0kCT72RtvL4Lmyyvo2jEjfsZOIL33puIAadm5hBy6NF3GNvK+j4lSYaTqdJoB96dLN1mbn0TGCeC58d4dk65ixBHXW505FU3s3xIPr4hmzabyDECIAN/7gYWdOWwejFNYWTmGseCEuadh8Poj4nVAbPT5QqbDYjM6Otl6RzkjHMAJjSPvVRzTjVjx6q5xH8N33uo1HFNc6BMjWYPinYiqc7+o+YVxwPD2OVrXHNvoBGqh47ENIIBk/JWfC2ANMDUtOw+SGCNWM3dFJ1NojvA6k3uOkQoHtVTJFPQuymeWqDGVLjnI3POdPj5BLx9pDKeYz3eZt0B3WKjUkzRu4mXxeElokAG+mi6p3WxoII/NTajbC8CHEqvxFRuWZtpZbmQFKs0CMxHl+ik1Kby7OwSGtk+Zy/VQ24US3q0OE7gytZTof6J/fglrnBgAlwDw0uJ5zAjWAVMpUNKygLqjI/dQYB1uAbj4QUXD+MdnUD3MMCxgjkR05qTXc7tiSSbAumJ7zeg+/gm2gNJc4tcBsWz0gjdHaDpltwMh2HeY/wDlcCf7S311UvhWIZUquc0EWvOv4B8wVnsTimtIbA9wSYaZzCZge7Ei3RSOBVDTbUq5gQ0NaBJuSQdDsE4SadsU42qRsQ1UvEeIHMQywpmSbXi2+2qtMLixUp52CZBgExcbE+KyjMa/M4ljZLjIJNpMxI8Fvlm0tGOOKb2arhuLFVmYWOhHI/4IPmpsKh9k3OyPkANzTIO8CREWgAeqvwFcZWiJKmRMdxRrGB7cr7SWhwmOYHQ6qIz2molpMuBgTYkBztG5o11v0Kw1B5qXLgCAYsZJAI1jle58FOw1ctYxo74zHOMoI5DUWMF153XM5G6gRsW+XEzNyQbne3ejlCveG1qeIfVdWIhtBxuT7zWAC5MmXCVW9s1xMNOZxJHnonuFVRTZiWnvlzTGRpeGDve8RYTI9Flk6/JrAaDWZTcTy2Wz4RhG06YDJykBwvMS0TB5EgnzKwH7SPtpV5geOOyMY0us1rcjG5nd206TBAHVWpcdslx5aLTGVjmfSNs5JnW0Aj/tWUpuLKoaDIJGqu2PLqgJDg4Uye/rfQk89fiqKT2zfLT76KF8lF/w3iJJFgA6mwugknVmW+wEnZGyu0jIZcXOzQdL1gDbxn0VRww993/CYP8AaWSmziCHPuB3Dl5iKgPrJJWUsavRrGXyb72dxWei9/ugU6hgRcBxgXmLAKh9jKT3VsRULWmn2dVpPd94d5vd1GroMc7rqOJNGi+kXAMLHNJIu4OJcQJMC1tDbqqfgGMc3utc0AuJPP8Ahuad4yw4qYwdOhSeyBxoQIAidYCqMIYeLTNvWwPrBWhxFJppVHOMkAAXAuXNNhubKkbTDXBzXAwQb9LiV1J2jF9lpUB7InMdJjb5SqTBOh0+KsG1SRlJkchvtH1UPBtvflAjcyP1TAYomTffVX1CplplxFgRby1+KoqIhxnYH5q4bVD6ZY3UkeG2/khgi141iuycDlDrfIzPrCc9ocSDQpPjUG3/ADEFRuMNz0xUOjjlAm/OZ2/zyUXH43tKTGAe7OpF5cfzULbTK6JOCEkHmD5AtM/5VLiqRIaBck/Z6Kfh6wiDMhjvg0yrWg1jabGO8SBrf+Yn4C6blTFVlXU4ec1MtFgAybeR1+5WpwVBzaIlpzNEXcI/i5+pm6gCi2DbLpOkERzNwT3vUKTTwtUUc2Y9mO6YbaQ/IYfoRPWyxySbSNIpJ7MvVxDyCfxEATbaB8hC6jWzMdmt10nz8k1VaSNe6Y2+qZxALoAb4But9JA8F0oxY9TqAukkHbWdrLQYNw/ZKuVovnBMGxHZ5RO05neIWQLI3b4CT6ECPinKWIItJg6j4+egSlGxp0XDsS+i8tpudlB/C8QeuXS+qPChr21M2oaXiTBzBwIPxKrKVUTA3vf9VJp4YXudR+I7+CaYqNd7Kj90/wD4r/k1XgWd9lMKGte4FxOctjMSNG/h0nqtCCtovRhLs8hpERcfP6FT2OIYcm8WM3v4/mq7bS2v36J2k42vb9FgbFnwagw1WmtLm5m5mzAOYwJjqtwMRTOHrNp02tAlgDLR+6c4zs74fBYLB1g14JNgWH0dJWk4NVnDV42fmOtg6gQCehK580baZtB6ooqrxniDtv05aLUcMxpwuGou7MguqV80tIMXDNbTprtKzDzJNvn84WnwHCGYnAUWuqsplr65zOdf3nZRBMkSfRGSmly6CN+FFT4q41XC0kZdRYZpyxGoBjylV1Z/eL5ALREayTymOadq8LLahpuyGCQHNOoGh8woFSnDsojpOvqtlXhDsnUobOUPIM30seZOUbDeE3XxkQ1oDfe7wIm5abls/wAoTdKj7094ncyAPS51QhpdTMgd3pcxqSUAGyq5xgDNF+ZE2v0h0ctFacN4KaozFgaA1xNw2YYSevIRB1RcEw2UVLQ4Ux8YP5J7gGLl1WT7tN4O2o/RRJutFKvSsruDKD6bWNLqjgS8wS0NvDbWJO/2KY0XWt481d8QIyTyn6KpZXnQlaJUS9gsoOuYjlrZONwrpsbjofyVlk7sfeqilwJdBNgdHFNMVFW9t4UrB5/wj1QsvU39VbNbGW8W2ICbYJHYhlY0xJ7oIgZREwb6KvcXjUD0/JbHEUCcO10HLmaCdpLSYnfRZvidM2ykDxUxY2iHhazgdBB8fUXWv4JQosp9viHb5WjeQCYk6DruZ5LL4Kk4kXuD4+AhWntTiiTTaLBlNgt/bckcydVGRcnxKjpWX9F1DGUi2iSK7GyJ/Eb9wjSTBAjoj4TVL8IW54aHM7saB9RrgZOneDjKxvB8U6nWY+WhzSItJg/S+/RbVjKbWuIcwZnECGn/AOwHCCSAIaYtNhHVYzhx0UnezIYqmIFiYAjyTX7OGgiZc4S7wMENHkfPyT9We74D4AHdR61Q5iZHe0PSNvOQuhGZHp4UOk6CY8+SHsBBDpzDTqFOECQAdxy1AvZN5paI1ED7JKdhoi0qRzZtgG+dwD9T5Kyw1RhFSSPdlv8AcHNIjrZQqrTaIHO35SodMuBseeg/RUSzcezOKphjxnaP3jyAXCYMQb7LQMcCJF15hw/D1arsrGy7ebACYJJJ5kL0DhFJ1Okxr4zAXjQSZ+qtMzkjyslG19oTRSwoLJeHa42H36LQ8Fo2qU3Oce0bAyucIIEjcT5rP4LXzb81fcIcZnkZ/wChZZOjSHZX4nC1GPc2LAke/wAiRMz0W+9iqjWYehmgOJryCAZhxIl231XnuPqE1QL6k6/1GSt17N4WadAG4muLuIBh7pMTFwYlY5/sV/vZpj7ZnsdVzYoukmzrugE911zGngqZzv3gsFZupntdhDR8nDT0VYW/vm+H5rePRmx3D++7xH/cFN7WXPtAvIjcCT/1FRMOz95p+H/9ypWJpEF5NwDr1gTr5IEWWHbesXWIYD4WCh+zNP8AjOIsWPF+gnfxUzso7Wb9zXwtKa4TRApnNBmm8wRpLABrvb4qfBlPxl4DYA1VThh3grfiNEOLQIEXNvBRqOFy3kGAdjyI+q1JJlUfu828Sqrh7C4kDUgq0qsBpnnl+iicJpZX3I02QgZDwoJf1n/KtMS7Ll185Omqr+Hu/eeqscbRzBrW6nNqSfHVDBGyxtMfsFMxrUG/9DljeK2jbVa/FsAwFPn2jdz/ACO6rI8UbOWOqyx+/wClyH+CtufG/ofrCa47imGsTl7rQ0CN7A25fon+HVQA46ETbSe6bKs9oKoNS0gBrAR1DQCVdfUTehMDixmEiGghwE6QZI81vcRh6fYZwKeZwa5vvBzhnbBDQYiDEFeZ4dwBkgHoZ+i9HfTYcK14d3gwMDZb3v3oyuLdQQ0anooyraKg9GWqvI2t4ddlAfUE6b3H3opdVwDJlswLb+ig0zN72N9zoY+AK0RLH31oYSNRpp05KfUpjuZBZwkHZ0b9OSrcQZa6PO2t/wBVcUWf6ahAu1tV2aDF3mQT5aJS1Q16VGL/AIoHRuiOmRe252K6q5pJcQc3dg9AO8NeZHNDQeCRHMqiS69kbVHa+4df7mrVh6xnBcY2lLjJEEWifenTTb5LTUcaxwBDhB6jfbxVIhnmSWSrhlcG0D0StdyYPRRyKoqGvKcoPeXABxHWbBWfaDk30CfYSATDQPAfRJyGkQcXTPaFzTmF4PmV6H7McVpU8LTD67GOh5LSRIJcTeTr0WIFfllPkETKrjtbwWOSHNUzSMuI/iMRneXuqHM67j3Jvc9Nyo7KLJkuMi093TolLzy+X1XdsRt5ED7K0TJHhSaLh7gSNRl/JBiILTFRxJN5i9vDwQ9rGw9Al/aP6R6BOwoewVRxzTUeZEaa/BS6payk7948d0gbbWFgoIr290el0RxBP4fgkBFcBrmcfvwQSL953p+ilCqB+Af7Vwd/QPROwItVwy+8fT9FGLWtkh5B8P0VoHD+Qei4vaPwD0T5BRmyQDYq64ZDgJJkTFtJ1U0Vo0Z8EbsY7dvwQ5NiosuKu/0tMZnAZxtAPddpblCzTm3Hed6forIY02sfvzSHHHqojaG3Yxw9jS8A3Ei0G97/ACUbjtJpquDRszbTuNn4qeMa7ku/bTy+Cq3di1RWcEwgNekCA4Oe0EESIJhxjoJPkvTq+BpAEXiHGBPIkfmsMzGnkiOLO7fmsskZTdlxaRU9kNyfT9ETKTYtNyJt43Vr28/hPofvdBUqe73dwY6evVa8iKKtsZjGgIPOYuduYUyviXuBDjAcOUaXAUtuKjRvp/lOOxdri1tvSe8ly/A6KCpRJ/FJjTS0i3xTdNwHxWmGI/p+H/skNXmwX6frqj+z8C4lDRdMifhz0Uyjhjma7I4ltxYx0dbcqzbUMWYJ/tBWh4bWc5ujJ6iP0UTy0hqNswfbSQIG/wAE4Lm/yXLlTEKHSSNhtb8kTzY+vquXJej8I9OsZyiw6WRlhIMuO/yXLk2CCdRygXMfpP0R06MSQeXP8+q5cgqgBTmSdjy5aapzJ9nXVIuQSOtcduiOky9oHgL7LlyllAhve305oyIOvL4mPquXIAOgwkm52RuBAsdly5T6AgpdTff/ACup07TN/wDHVKuTYwqTepQSS4iYi3quXIQCOZvfSVzXEwOdv1+C5cmIcps6n1n5ojRJ1cYHRIuUtjoHs7am3XmmM8uI08Fy5UhMlU6fXf6gfVOVnZRzMfMgfVcuUeleEOnWJsJGnxT9TEFoM3uRy2XLlTWybHGkkAyRPI9Vf8CcQCJkDn6apVyzl0yvg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8" name="Curved Connector 7"/>
          <p:cNvCxnSpPr/>
          <p:nvPr/>
        </p:nvCxnSpPr>
        <p:spPr>
          <a:xfrm>
            <a:off x="460375" y="2895600"/>
            <a:ext cx="4873628" cy="3697458"/>
          </a:xfrm>
          <a:prstGeom prst="curvedConnector3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80" y="2895600"/>
            <a:ext cx="5085715" cy="3680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91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227A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648200" cy="49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Callout 1 3"/>
          <p:cNvSpPr/>
          <p:nvPr/>
        </p:nvSpPr>
        <p:spPr>
          <a:xfrm>
            <a:off x="5257800" y="304800"/>
            <a:ext cx="3733800" cy="3124200"/>
          </a:xfrm>
          <a:prstGeom prst="borderCallout1">
            <a:avLst>
              <a:gd name="adj1" fmla="val 35290"/>
              <a:gd name="adj2" fmla="val 92"/>
              <a:gd name="adj3" fmla="val 112500"/>
              <a:gd name="adj4" fmla="val -3833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The handouts and PowerPoints for this session are 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</a:rPr>
              <a:t>available </a:t>
            </a:r>
            <a:endParaRPr lang="en-US" sz="2400" b="1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online at</a:t>
            </a:r>
          </a:p>
          <a:p>
            <a:pPr algn="ctr"/>
            <a:r>
              <a:rPr lang="en-US" sz="28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http://fpg.unc.edu/presentations/dec-pd-sig-webinar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76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227A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0025"/>
            <a:ext cx="70104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0976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0" y="3657600"/>
            <a:ext cx="8933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Fabulous and Free: Resources to Support High Quality Inclusion</a:t>
            </a:r>
          </a:p>
          <a:p>
            <a:r>
              <a:rPr lang="en-US" sz="2000" b="1" dirty="0" smtClean="0">
                <a:latin typeface="Calibri" panose="020F0502020204030204" pitchFamily="34" charset="0"/>
                <a:cs typeface="Aharoni" panose="02010803020104030203" pitchFamily="2" charset="-79"/>
              </a:rPr>
              <a:t>Presenter:</a:t>
            </a:r>
            <a:r>
              <a:rPr lang="en-US" sz="2000" dirty="0" smtClean="0">
                <a:latin typeface="Calibri" panose="020F0502020204030204" pitchFamily="34" charset="0"/>
                <a:cs typeface="Aharoni" panose="02010803020104030203" pitchFamily="2" charset="-79"/>
              </a:rPr>
              <a:t> Camille Catlett, Frank Porter Graham Child Development Institute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3" y="83628"/>
            <a:ext cx="5419753" cy="334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4648200"/>
            <a:ext cx="6629400" cy="1752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This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webinar will be offered again on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Monday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, March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7</a:t>
            </a:r>
            <a:r>
              <a:rPr lang="en-US" sz="2800" b="1" smtClean="0">
                <a:solidFill>
                  <a:schemeClr val="tx1"/>
                </a:solidFill>
                <a:latin typeface="Calibri" panose="020F0502020204030204" pitchFamily="34" charset="0"/>
              </a:rPr>
              <a:t>, 2016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at 2:00 PM EST.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Invite colleagues to register at </a:t>
            </a:r>
            <a:endParaRPr lang="en-US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800" u="sng" dirty="0" smtClean="0">
                <a:hlinkClick r:id="rId3"/>
              </a:rPr>
              <a:t>         tinyurl.com/PDSIG372016</a:t>
            </a:r>
            <a:endParaRPr lang="en-US" sz="2800" dirty="0"/>
          </a:p>
          <a:p>
            <a:r>
              <a:rPr lang="en-US" sz="2800" dirty="0"/>
              <a:t> 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227A8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648200" cy="49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Callout 1 3"/>
          <p:cNvSpPr/>
          <p:nvPr/>
        </p:nvSpPr>
        <p:spPr>
          <a:xfrm>
            <a:off x="5257800" y="304800"/>
            <a:ext cx="3733800" cy="3124200"/>
          </a:xfrm>
          <a:prstGeom prst="borderCallout1">
            <a:avLst>
              <a:gd name="adj1" fmla="val 35290"/>
              <a:gd name="adj2" fmla="val 92"/>
              <a:gd name="adj3" fmla="val 112500"/>
              <a:gd name="adj4" fmla="val -3833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The handouts and PowerPoints for this session are 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</a:rPr>
              <a:t>available </a:t>
            </a:r>
            <a:endParaRPr lang="en-US" sz="2400" b="1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online at</a:t>
            </a:r>
          </a:p>
          <a:p>
            <a:pPr algn="ctr"/>
            <a:r>
              <a:rPr lang="en-US" sz="28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http://fpg.unc.edu/presentations/dec-pd-sig-webinar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8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1" y="5791200"/>
            <a:ext cx="893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Professional Development Definition</a:t>
            </a:r>
            <a:endParaRPr lang="en-US" sz="3600" b="1" dirty="0">
              <a:solidFill>
                <a:prstClr val="black"/>
              </a:solidFill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323579"/>
            <a:ext cx="4800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prstClr val="black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		WHO</a:t>
            </a:r>
          </a:p>
          <a:p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		WHAT</a:t>
            </a:r>
          </a:p>
          <a:p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		HOW</a:t>
            </a:r>
          </a:p>
          <a:p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ACQUISITION </a:t>
            </a:r>
            <a:r>
              <a:rPr lang="en-US" sz="24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AND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APPLICATION OF KNOWLEDGE, SKILLS AND DISPOSITIONS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9" y="323579"/>
            <a:ext cx="3925805" cy="4391025"/>
          </a:xfrm>
          <a:prstGeom prst="rect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650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1" y="5943600"/>
            <a:ext cx="893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Inclusion Basics</a:t>
            </a:r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93" y="228600"/>
            <a:ext cx="7696200" cy="556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154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\\Athens.fpg.unc.edu\webmedia\CONNECT\Audio\Submix 1.L.wav"/>
  <p:tag name="PPSNARRATION" val="1,565071784,\\Athens.fpg.unc.edu\connect\MODULES\Instructors-Guide\CONNECT Quicktour 2 (version4)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7191CF3-E601-439D-8406-EEFFF038E7D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DCD68A0-6194-45C8-8923-EF5EBD59732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05BEA12-560B-41D1-BBDE-602A00445EC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4F84C0B-3F63-46C8-9343-369E5681AD6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19F2399-4B2D-443C-B709-5B2CA834914C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22082AC-68C6-42DA-B6A7-CFBA76947AC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0B45B69-A15D-488E-ACD4-400BFD8D6E5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5EB849E-E92C-46A8-B674-76762345D8D0}&quot;/&gt;&lt;isInvalidForFieldText val=&quot;0&quot;/&gt;&lt;Image&gt;&lt;filename val=&quot;C:\DOCUME~1\greenj\LOCALS~1\Temp\PR\data\asimages\{55EB849E-E92C-46A8-B674-76762345D8D0}_23.png&quot;/&gt;&lt;left val=&quot;455&quot;/&gt;&lt;top val=&quot;123&quot;/&gt;&lt;width val=&quot;210&quot;/&gt;&lt;height val=&quot;307&quot;/&gt;&lt;hasText val=&quot;1&quot;/&gt;&lt;/Image&gt;&lt;/ThreeDShapeInfo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NECT-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fab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refab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00000"/>
              </a:schemeClr>
            </a:gs>
            <a:gs pos="30000">
              <a:schemeClr val="phClr">
                <a:tint val="60000"/>
                <a:satMod val="250000"/>
              </a:schemeClr>
            </a:gs>
            <a:gs pos="50000">
              <a:schemeClr val="phClr">
                <a:tint val="57000"/>
                <a:satMod val="250000"/>
              </a:schemeClr>
            </a:gs>
            <a:gs pos="100000">
              <a:schemeClr val="phClr">
                <a:tint val="17000"/>
                <a:satMod val="350000"/>
              </a:schemeClr>
            </a:gs>
          </a:gsLst>
          <a:lin ang="4000000" scaled="1"/>
        </a:gradFill>
        <a:gradFill rotWithShape="1">
          <a:gsLst>
            <a:gs pos="0">
              <a:schemeClr val="phClr">
                <a:tint val="75000"/>
                <a:satMod val="110000"/>
              </a:schemeClr>
            </a:gs>
            <a:gs pos="30000">
              <a:schemeClr val="phClr">
                <a:shade val="75000"/>
                <a:satMod val="130000"/>
              </a:schemeClr>
            </a:gs>
            <a:gs pos="50000">
              <a:schemeClr val="phClr">
                <a:shade val="70000"/>
                <a:satMod val="135000"/>
              </a:schemeClr>
            </a:gs>
            <a:gs pos="100000">
              <a:schemeClr val="phClr">
                <a:tint val="75000"/>
                <a:satMod val="110000"/>
              </a:schemeClr>
            </a:gs>
          </a:gsLst>
          <a:lin ang="40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0000" algn="ct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110000" algn="ctr" rotWithShape="0">
              <a:srgbClr val="000000">
                <a:alpha val="65000"/>
              </a:srgbClr>
            </a:outerShdw>
          </a:effectLst>
        </a:effectStyle>
        <a:effectStyle>
          <a:effectLst>
            <a:outerShdw blurRad="120000" algn="ctr" rotWithShape="0">
              <a:srgbClr val="000000">
                <a:alpha val="70000"/>
              </a:srgbClr>
            </a:outerShdw>
          </a:effectLst>
          <a:scene3d>
            <a:camera prst="orthographicFront"/>
            <a:lightRig rig="glow" dir="t">
              <a:rot lat="0" lon="0" rev="1800000"/>
            </a:lightRig>
          </a:scene3d>
          <a:sp3d contourW="12700" prstMaterial="dkEdge">
            <a:bevelT w="50800" h="44450" prst="angle"/>
            <a:contourClr>
              <a:schemeClr val="phClr">
                <a:shade val="4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110000"/>
              </a:schemeClr>
            </a:gs>
            <a:gs pos="30000">
              <a:schemeClr val="phClr">
                <a:shade val="75000"/>
                <a:satMod val="130000"/>
              </a:schemeClr>
            </a:gs>
            <a:gs pos="50000">
              <a:schemeClr val="phClr">
                <a:shade val="70000"/>
                <a:satMod val="135000"/>
              </a:schemeClr>
            </a:gs>
            <a:gs pos="100000">
              <a:schemeClr val="phClr">
                <a:tint val="75000"/>
                <a:satMod val="110000"/>
              </a:schemeClr>
            </a:gs>
          </a:gsLst>
          <a:lin ang="4000000" scaled="1"/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20000"/>
              </a:schemeClr>
              <a:schemeClr val="phClr">
                <a:tint val="94000"/>
                <a:satMod val="2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IDEO VERSION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FFFFFF"/>
      </a:hlink>
      <a:folHlink>
        <a:srgbClr val="FFFFFF"/>
      </a:folHlink>
    </a:clrScheme>
    <a:fontScheme name="Prefab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refab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00000"/>
              </a:schemeClr>
            </a:gs>
            <a:gs pos="30000">
              <a:schemeClr val="phClr">
                <a:tint val="60000"/>
                <a:satMod val="250000"/>
              </a:schemeClr>
            </a:gs>
            <a:gs pos="50000">
              <a:schemeClr val="phClr">
                <a:tint val="57000"/>
                <a:satMod val="250000"/>
              </a:schemeClr>
            </a:gs>
            <a:gs pos="100000">
              <a:schemeClr val="phClr">
                <a:tint val="17000"/>
                <a:satMod val="350000"/>
              </a:schemeClr>
            </a:gs>
          </a:gsLst>
          <a:lin ang="4000000" scaled="1"/>
        </a:gradFill>
        <a:gradFill rotWithShape="1">
          <a:gsLst>
            <a:gs pos="0">
              <a:schemeClr val="phClr">
                <a:tint val="75000"/>
                <a:satMod val="110000"/>
              </a:schemeClr>
            </a:gs>
            <a:gs pos="30000">
              <a:schemeClr val="phClr">
                <a:shade val="75000"/>
                <a:satMod val="130000"/>
              </a:schemeClr>
            </a:gs>
            <a:gs pos="50000">
              <a:schemeClr val="phClr">
                <a:shade val="70000"/>
                <a:satMod val="135000"/>
              </a:schemeClr>
            </a:gs>
            <a:gs pos="100000">
              <a:schemeClr val="phClr">
                <a:tint val="75000"/>
                <a:satMod val="110000"/>
              </a:schemeClr>
            </a:gs>
          </a:gsLst>
          <a:lin ang="40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0000" algn="ct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110000" algn="ctr" rotWithShape="0">
              <a:srgbClr val="000000">
                <a:alpha val="65000"/>
              </a:srgbClr>
            </a:outerShdw>
          </a:effectLst>
        </a:effectStyle>
        <a:effectStyle>
          <a:effectLst>
            <a:outerShdw blurRad="120000" algn="ctr" rotWithShape="0">
              <a:srgbClr val="000000">
                <a:alpha val="70000"/>
              </a:srgbClr>
            </a:outerShdw>
          </a:effectLst>
          <a:scene3d>
            <a:camera prst="orthographicFront"/>
            <a:lightRig rig="glow" dir="t">
              <a:rot lat="0" lon="0" rev="1800000"/>
            </a:lightRig>
          </a:scene3d>
          <a:sp3d contourW="12700" prstMaterial="dkEdge">
            <a:bevelT w="50800" h="44450" prst="angle"/>
            <a:contourClr>
              <a:schemeClr val="phClr">
                <a:shade val="4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110000"/>
              </a:schemeClr>
            </a:gs>
            <a:gs pos="30000">
              <a:schemeClr val="phClr">
                <a:shade val="75000"/>
                <a:satMod val="130000"/>
              </a:schemeClr>
            </a:gs>
            <a:gs pos="50000">
              <a:schemeClr val="phClr">
                <a:shade val="70000"/>
                <a:satMod val="135000"/>
              </a:schemeClr>
            </a:gs>
            <a:gs pos="100000">
              <a:schemeClr val="phClr">
                <a:tint val="75000"/>
                <a:satMod val="110000"/>
              </a:schemeClr>
            </a:gs>
          </a:gsLst>
          <a:lin ang="4000000" scaled="1"/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20000"/>
              </a:schemeClr>
              <a:schemeClr val="phClr">
                <a:tint val="94000"/>
                <a:satMod val="2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</TotalTime>
  <Words>905</Words>
  <Application>Microsoft Office PowerPoint</Application>
  <PresentationFormat>On-screen Show (4:3)</PresentationFormat>
  <Paragraphs>243</Paragraphs>
  <Slides>65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65</vt:i4>
      </vt:variant>
    </vt:vector>
  </HeadingPairs>
  <TitlesOfParts>
    <vt:vector size="89" baseType="lpstr">
      <vt:lpstr>Batang</vt:lpstr>
      <vt:lpstr>ＭＳ Ｐゴシック</vt:lpstr>
      <vt:lpstr>Aharoni</vt:lpstr>
      <vt:lpstr>Arial</vt:lpstr>
      <vt:lpstr>Arial Black</vt:lpstr>
      <vt:lpstr>Arial Narrow</vt:lpstr>
      <vt:lpstr>Britannic Bold</vt:lpstr>
      <vt:lpstr>Calibri</vt:lpstr>
      <vt:lpstr>Geneva</vt:lpstr>
      <vt:lpstr>Iskoola Pota</vt:lpstr>
      <vt:lpstr>Lucida Sans Unicode</vt:lpstr>
      <vt:lpstr>Narkisim</vt:lpstr>
      <vt:lpstr>Perpetua</vt:lpstr>
      <vt:lpstr>Rockwell</vt:lpstr>
      <vt:lpstr>Times New Roman</vt:lpstr>
      <vt:lpstr>Verdana</vt:lpstr>
      <vt:lpstr>Wingdings</vt:lpstr>
      <vt:lpstr>Wingdings 2</vt:lpstr>
      <vt:lpstr>Wingdings 3</vt:lpstr>
      <vt:lpstr>Concourse</vt:lpstr>
      <vt:lpstr>1_CONNECT-Theme1</vt:lpstr>
      <vt:lpstr>1_VIDEO VERSION</vt:lpstr>
      <vt:lpstr>Office Theme</vt:lpstr>
      <vt:lpstr>1_Concourse</vt:lpstr>
      <vt:lpstr>PowerPoint Presentation</vt:lpstr>
      <vt:lpstr>Logistics </vt:lpstr>
      <vt:lpstr>Quick Poll</vt:lpstr>
      <vt:lpstr>This webinar is sponsored by the Division for Early Childhood Professional Development Special Interest Group (DEC PD SIG)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 First Language</vt:lpstr>
      <vt:lpstr>Know the Facts</vt:lpstr>
      <vt:lpstr>Does inclusion  benefit children  with and without  disabilities?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Curriculum Maps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 Modules</vt:lpstr>
      <vt:lpstr>Exceptional Children’s Assistance Center (ECAC)</vt:lpstr>
      <vt:lpstr>PowerPoint Presentation</vt:lpstr>
      <vt:lpstr>PowerPoint Presentation</vt:lpstr>
      <vt:lpstr>PowerPoint Presentation</vt:lpstr>
      <vt:lpstr>The possibilities continue . . .</vt:lpstr>
      <vt:lpstr>PowerPoint Presentation</vt:lpstr>
      <vt:lpstr>PowerPoint Presentation</vt:lpstr>
      <vt:lpstr>PowerPoint Presentation</vt:lpstr>
    </vt:vector>
  </TitlesOfParts>
  <Company>FPG Child Development Institute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fpg</dc:creator>
  <cp:lastModifiedBy>Catlett, Camille</cp:lastModifiedBy>
  <cp:revision>66</cp:revision>
  <cp:lastPrinted>2016-02-18T22:09:18Z</cp:lastPrinted>
  <dcterms:created xsi:type="dcterms:W3CDTF">2014-04-29T20:39:36Z</dcterms:created>
  <dcterms:modified xsi:type="dcterms:W3CDTF">2016-02-23T17:26:47Z</dcterms:modified>
</cp:coreProperties>
</file>