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1" r:id="rId2"/>
  </p:sldMasterIdLst>
  <p:notesMasterIdLst>
    <p:notesMasterId r:id="rId53"/>
  </p:notesMasterIdLst>
  <p:sldIdLst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35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318" r:id="rId19"/>
    <p:sldId id="319" r:id="rId20"/>
    <p:sldId id="320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4" r:id="rId29"/>
    <p:sldId id="283" r:id="rId30"/>
    <p:sldId id="285" r:id="rId31"/>
    <p:sldId id="286" r:id="rId32"/>
    <p:sldId id="287" r:id="rId33"/>
    <p:sldId id="288" r:id="rId34"/>
    <p:sldId id="325" r:id="rId35"/>
    <p:sldId id="289" r:id="rId36"/>
    <p:sldId id="290" r:id="rId37"/>
    <p:sldId id="291" r:id="rId38"/>
    <p:sldId id="353" r:id="rId39"/>
    <p:sldId id="354" r:id="rId40"/>
    <p:sldId id="329" r:id="rId41"/>
    <p:sldId id="359" r:id="rId42"/>
    <p:sldId id="358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21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993" autoAdjust="0"/>
    <p:restoredTop sz="86177" autoAdjust="0"/>
  </p:normalViewPr>
  <p:slideViewPr>
    <p:cSldViewPr snapToGrid="0">
      <p:cViewPr varScale="1">
        <p:scale>
          <a:sx n="89" d="100"/>
          <a:sy n="89" d="100"/>
        </p:scale>
        <p:origin x="108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5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BA81B-C1D4-455A-817C-CA9E2192FA0C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4A25B-8939-4CC0-8B44-D6E37C709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44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dershipchallenge.com/About-section-Our-Approach.aspx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dershipchallenge.com/About-section-Our-Approach.aspx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dershipchallenge.com/About-section-Our-Approach.aspx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ytonschools.net/cms/lib/MO01000419/Centricity/Domain/2/NSPRA2009/McREL_BalancedLeadership.pdf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l.org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ccormickcenter.nl.edu/wp-content/uploads/2018/03/Whole-Leadership-Framework.jpg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Source:</a:t>
            </a:r>
            <a:r>
              <a:rPr lang="en-US" baseline="0" dirty="0"/>
              <a:t> </a:t>
            </a:r>
            <a:r>
              <a:rPr lang="en-US" dirty="0"/>
              <a:t>Wheatley, M. J. (2009). </a:t>
            </a:r>
            <a:r>
              <a:rPr lang="en-US" i="1" dirty="0"/>
              <a:t>Turning to one another: Simple conversations to restore hope to the fut</a:t>
            </a:r>
            <a:r>
              <a:rPr lang="en-US" dirty="0"/>
              <a:t>ure. San Francisco: </a:t>
            </a:r>
            <a:r>
              <a:rPr lang="en-US" dirty="0" err="1"/>
              <a:t>Berrett</a:t>
            </a:r>
            <a:r>
              <a:rPr lang="en-US" dirty="0"/>
              <a:t>-Koehler Publishers, Inc.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5F245-F5EC-472A-BFB8-F36F4E09FB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402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Kouzes and Posner – The Leadership Challenge  </a:t>
            </a:r>
          </a:p>
          <a:p>
            <a:r>
              <a:rPr lang="en-US" b="1" dirty="0">
                <a:hlinkClick r:id="rId3"/>
              </a:rPr>
              <a:t>http://www.leadershipchallenge.com/About-section-Our-Approach.aspx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5F245-F5EC-472A-BFB8-F36F4E09FB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006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Kouzes and Posner – The Leadership Challenge  </a:t>
            </a:r>
          </a:p>
          <a:p>
            <a:r>
              <a:rPr lang="en-US" b="1" dirty="0">
                <a:hlinkClick r:id="rId3"/>
              </a:rPr>
              <a:t>http://www.leadershipchallenge.com/About-section-Our-Approach.aspx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5F245-F5EC-472A-BFB8-F36F4E09FB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96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Kouzes and Posner – The Leadership Challenge  </a:t>
            </a:r>
          </a:p>
          <a:p>
            <a:r>
              <a:rPr lang="en-US" b="1">
                <a:hlinkClick r:id="rId3"/>
              </a:rPr>
              <a:t>http://www.leadershipchallenge.com/About-section-Our-Approach.aspx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5F245-F5EC-472A-BFB8-F36F4E09FB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117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5F245-F5EC-472A-BFB8-F36F4E09FB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746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Waters, J.T., Marzano, R.J., McNulty, B.A. (2003). </a:t>
            </a:r>
            <a:r>
              <a:rPr lang="en-US" i="1" dirty="0"/>
              <a:t>Balanced leadership: What 30 years of research tells us about the effect of leadership on student achievement</a:t>
            </a:r>
            <a:r>
              <a:rPr lang="en-US" dirty="0"/>
              <a:t>. Aurora, CO: Mid-continent Research for Education and Learning. </a:t>
            </a:r>
            <a:r>
              <a:rPr lang="en-US" b="1" u="sng" dirty="0">
                <a:hlinkClick r:id="rId3"/>
              </a:rPr>
              <a:t>https://www.claytonschools.net/cms/lib/MO01000419/Centricity/Domain/2/NSPRA2009/McREL_BalancedLeadership.pdf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5F245-F5EC-472A-BFB8-F36F4E09FB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966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https://onlinelibrary.wiley.com/doi/full/10.1111/mbe.12081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4A25B-8939-4CC0-8B44-D6E37C70926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66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Hurricane Maria lifted a “veil from our eyes”, said Carmen </a:t>
            </a:r>
            <a:r>
              <a:rPr lang="en-US" dirty="0" err="1"/>
              <a:t>Yulín</a:t>
            </a:r>
            <a:r>
              <a:rPr lang="en-US" dirty="0"/>
              <a:t> Cruz, her broad smile and warm manner belying the steely edge to her voice. “We are awake to our inequity – and our inequality,”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5F245-F5EC-472A-BFB8-F36F4E09FB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754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https://mccormickcenter.nl.edu/wp-content/uploads/2018/03/Whole-Leadership-Framework.jpg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5F245-F5EC-472A-BFB8-F36F4E09FB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66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Center for Creative Leadership   </a:t>
            </a:r>
            <a:r>
              <a:rPr lang="en-US" b="1" dirty="0">
                <a:hlinkClick r:id="rId3"/>
              </a:rPr>
              <a:t>https://www.ccl.org/</a:t>
            </a:r>
            <a:r>
              <a:rPr lang="en-US" b="1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5F245-F5EC-472A-BFB8-F36F4E09FB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136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Whole Leadership Framework  </a:t>
            </a:r>
          </a:p>
          <a:p>
            <a:r>
              <a:rPr lang="en-US" b="1" u="sng" dirty="0">
                <a:hlinkClick r:id="rId3"/>
              </a:rPr>
              <a:t>https://mccormickcenter.nl.edu/wp-content/uploads/2018/03/Whole-Leadership-Framework.jpg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5F245-F5EC-472A-BFB8-F36F4E09FB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023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Source: https://leadership.mchtraining.net/mchlc_docs/mch_leadership_comp_3-0.pdf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5F245-F5EC-472A-BFB8-F36F4E09FB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437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https://leadership.mchtraining.net/mchlc_docs/mch_leadership_comp_3-0.pdf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5F245-F5EC-472A-BFB8-F36F4E09FB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778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5F245-F5EC-472A-BFB8-F36F4E09FB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269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O’Neill, C., &amp; Brinkerhoff, M. (2018). </a:t>
            </a:r>
            <a:r>
              <a:rPr lang="en-US" i="1" dirty="0"/>
              <a:t>Five elements of collective leadership for early childhood professionals. </a:t>
            </a:r>
            <a:r>
              <a:rPr lang="en-US" dirty="0"/>
              <a:t>St. Paul, MN: </a:t>
            </a:r>
            <a:r>
              <a:rPr lang="en-US" dirty="0" err="1"/>
              <a:t>Redleaf</a:t>
            </a:r>
            <a:r>
              <a:rPr lang="en-US" dirty="0"/>
              <a:t> Press.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5F245-F5EC-472A-BFB8-F36F4E09FB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931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328-9770-4EF1-A26E-BD7A35DDF5D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891D-B165-485F-BBA4-D8A17477B50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246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114B69B-0D98-47AF-B953-D7CD556D894D}" type="datetimeFigureOut">
              <a:rPr lang="en-US" smtClean="0"/>
              <a:pPr defTabSz="45720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6C22C72-7EDA-405C-A164-F0DF51A701B6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22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114B69B-0D98-47AF-B953-D7CD556D894D}" type="datetimeFigureOut">
              <a:rPr lang="en-US" smtClean="0"/>
              <a:pPr defTabSz="45720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6C22C72-7EDA-405C-A164-F0DF51A701B6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3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6127200"/>
            <a:ext cx="9144000" cy="730800"/>
          </a:xfrm>
          <a:prstGeom prst="rect">
            <a:avLst/>
          </a:prstGeom>
          <a:solidFill>
            <a:srgbClr val="5C66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/>
          <p:nvPr/>
        </p:nvSpPr>
        <p:spPr>
          <a:xfrm>
            <a:off x="0" y="36095"/>
            <a:ext cx="9144000" cy="6177600"/>
          </a:xfrm>
          <a:prstGeom prst="rect">
            <a:avLst/>
          </a:prstGeom>
          <a:gradFill>
            <a:gsLst>
              <a:gs pos="0">
                <a:srgbClr val="6EC4E8"/>
              </a:gs>
              <a:gs pos="50000">
                <a:schemeClr val="lt1"/>
              </a:gs>
              <a:gs pos="100000">
                <a:srgbClr val="5C6670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5C66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0" y="6785905"/>
            <a:ext cx="9144000" cy="72000"/>
          </a:xfrm>
          <a:prstGeom prst="rect">
            <a:avLst/>
          </a:prstGeom>
          <a:solidFill>
            <a:srgbClr val="6EC4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628650" y="6537600"/>
            <a:ext cx="2057400" cy="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028950" y="6537600"/>
            <a:ext cx="3086100" cy="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457950" y="6537600"/>
            <a:ext cx="1620900" cy="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28650" y="2282400"/>
            <a:ext cx="7886700" cy="20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ebuchet MS"/>
              <a:buNone/>
              <a:defRPr sz="240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7" name="Shape 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16670" y="6239594"/>
            <a:ext cx="591825" cy="410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206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028950" y="6508800"/>
            <a:ext cx="3086100" cy="2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/>
          <p:nvPr/>
        </p:nvSpPr>
        <p:spPr>
          <a:xfrm>
            <a:off x="0" y="0"/>
            <a:ext cx="9144000" cy="793600"/>
          </a:xfrm>
          <a:prstGeom prst="rect">
            <a:avLst/>
          </a:prstGeom>
          <a:gradFill>
            <a:gsLst>
              <a:gs pos="0">
                <a:srgbClr val="6EC4E8"/>
              </a:gs>
              <a:gs pos="81000">
                <a:srgbClr val="5C6670"/>
              </a:gs>
              <a:gs pos="100000">
                <a:srgbClr val="5C667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Shape 41"/>
          <p:cNvSpPr/>
          <p:nvPr/>
        </p:nvSpPr>
        <p:spPr>
          <a:xfrm>
            <a:off x="0" y="787381"/>
            <a:ext cx="9144000" cy="72000"/>
          </a:xfrm>
          <a:prstGeom prst="rect">
            <a:avLst/>
          </a:prstGeom>
          <a:solidFill>
            <a:srgbClr val="5C66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0" y="6806228"/>
            <a:ext cx="9144000" cy="72000"/>
          </a:xfrm>
          <a:prstGeom prst="rect">
            <a:avLst/>
          </a:prstGeom>
          <a:solidFill>
            <a:srgbClr val="5C66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Shape 43"/>
          <p:cNvSpPr txBox="1"/>
          <p:nvPr/>
        </p:nvSpPr>
        <p:spPr>
          <a:xfrm>
            <a:off x="6457950" y="6508800"/>
            <a:ext cx="1257600" cy="2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28650" y="1207008"/>
            <a:ext cx="3859800" cy="5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1E8E"/>
              </a:buClr>
              <a:buSzPts val="2400"/>
              <a:buFont typeface="Calibri"/>
              <a:buChar char="•"/>
              <a:defRPr sz="2400" i="0" u="none" strike="noStrike" cap="none">
                <a:solidFill>
                  <a:schemeClr val="dk1"/>
                </a:solidFill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953A"/>
              </a:buClr>
              <a:buSzPts val="2000"/>
              <a:buFont typeface="Calibri"/>
              <a:buChar char="•"/>
              <a:defRPr sz="2000" i="0" u="none" strike="noStrike" cap="none">
                <a:solidFill>
                  <a:schemeClr val="dk1"/>
                </a:solidFill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21"/>
              </a:buClr>
              <a:buSzPts val="1800"/>
              <a:buFont typeface="Calibri"/>
              <a:buChar char="•"/>
              <a:defRPr sz="1800" i="0" u="none" strike="noStrike" cap="none">
                <a:solidFill>
                  <a:schemeClr val="dk1"/>
                </a:solidFill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BC00"/>
              </a:buClr>
              <a:buSzPts val="1800"/>
              <a:buFont typeface="Calibri"/>
              <a:buChar char="•"/>
              <a:defRPr sz="1800" i="0" u="none" strike="noStrike" cap="none">
                <a:solidFill>
                  <a:schemeClr val="dk1"/>
                </a:solidFill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C6E8"/>
              </a:buClr>
              <a:buSzPts val="1800"/>
              <a:buFont typeface="Calibri"/>
              <a:buChar char="•"/>
              <a:defRPr sz="1800" i="0" u="none" strike="noStrike" cap="none">
                <a:solidFill>
                  <a:schemeClr val="dk1"/>
                </a:solidFill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644838" y="1207008"/>
            <a:ext cx="3859800" cy="5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1E8E"/>
              </a:buClr>
              <a:buSzPts val="2400"/>
              <a:buFont typeface="Calibri"/>
              <a:buChar char="•"/>
              <a:defRPr sz="2400" i="0" u="none" strike="noStrike" cap="none">
                <a:solidFill>
                  <a:schemeClr val="dk1"/>
                </a:solidFill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953A"/>
              </a:buClr>
              <a:buSzPts val="2000"/>
              <a:buFont typeface="Calibri"/>
              <a:buChar char="•"/>
              <a:defRPr sz="2000" i="0" u="none" strike="noStrike" cap="none">
                <a:solidFill>
                  <a:schemeClr val="dk1"/>
                </a:solidFill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21"/>
              </a:buClr>
              <a:buSzPts val="1800"/>
              <a:buFont typeface="Calibri"/>
              <a:buChar char="•"/>
              <a:defRPr sz="1800" i="0" u="none" strike="noStrike" cap="none">
                <a:solidFill>
                  <a:schemeClr val="dk1"/>
                </a:solidFill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BC00"/>
              </a:buClr>
              <a:buSzPts val="1800"/>
              <a:buFont typeface="Calibri"/>
              <a:buChar char="•"/>
              <a:defRPr sz="1800" i="0" u="none" strike="noStrike" cap="none">
                <a:solidFill>
                  <a:schemeClr val="dk1"/>
                </a:solidFill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C6E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92024" y="192024"/>
            <a:ext cx="7886700" cy="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280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4645" y="6329843"/>
            <a:ext cx="591825" cy="410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595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28650" y="1202400"/>
            <a:ext cx="7886700" cy="50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1E8E"/>
              </a:buClr>
              <a:buSzPts val="2400"/>
              <a:buFont typeface="Calibri"/>
              <a:buChar char="•"/>
              <a:defRPr sz="2400" i="0" u="none" strike="noStrike" cap="none">
                <a:solidFill>
                  <a:schemeClr val="dk1"/>
                </a:solidFill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953A"/>
              </a:buClr>
              <a:buSzPts val="2000"/>
              <a:buFont typeface="Calibri"/>
              <a:buChar char="•"/>
              <a:defRPr sz="2000" i="0" u="none" strike="noStrike" cap="none">
                <a:solidFill>
                  <a:schemeClr val="dk1"/>
                </a:solidFill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21"/>
              </a:buClr>
              <a:buSzPts val="1800"/>
              <a:buFont typeface="Calibri"/>
              <a:buChar char="•"/>
              <a:defRPr sz="1800" i="0" u="none" strike="noStrike" cap="none">
                <a:solidFill>
                  <a:schemeClr val="dk1"/>
                </a:solidFill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BC00"/>
              </a:buClr>
              <a:buSzPts val="1800"/>
              <a:buFont typeface="Calibri"/>
              <a:buChar char="•"/>
              <a:defRPr sz="1800" i="0" u="none" strike="noStrike" cap="none">
                <a:solidFill>
                  <a:schemeClr val="dk1"/>
                </a:solidFill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C6E8"/>
              </a:buClr>
              <a:buSzPts val="1800"/>
              <a:buFont typeface="Calibri"/>
              <a:buChar char="•"/>
              <a:defRPr sz="1800" i="0" u="none" strike="noStrike" cap="none">
                <a:solidFill>
                  <a:schemeClr val="dk1"/>
                </a:solidFill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028950" y="6508800"/>
            <a:ext cx="3086100" cy="2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/>
          <p:nvPr/>
        </p:nvSpPr>
        <p:spPr>
          <a:xfrm>
            <a:off x="628650" y="6508800"/>
            <a:ext cx="2057400" cy="2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Shape 77"/>
          <p:cNvSpPr/>
          <p:nvPr/>
        </p:nvSpPr>
        <p:spPr>
          <a:xfrm>
            <a:off x="0" y="0"/>
            <a:ext cx="9144000" cy="793600"/>
          </a:xfrm>
          <a:prstGeom prst="rect">
            <a:avLst/>
          </a:prstGeom>
          <a:gradFill>
            <a:gsLst>
              <a:gs pos="0">
                <a:srgbClr val="6EC4E8"/>
              </a:gs>
              <a:gs pos="81000">
                <a:srgbClr val="5C6670"/>
              </a:gs>
              <a:gs pos="100000">
                <a:srgbClr val="5C667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Shape 78"/>
          <p:cNvSpPr/>
          <p:nvPr/>
        </p:nvSpPr>
        <p:spPr>
          <a:xfrm>
            <a:off x="0" y="787381"/>
            <a:ext cx="9144000" cy="72000"/>
          </a:xfrm>
          <a:prstGeom prst="rect">
            <a:avLst/>
          </a:prstGeom>
          <a:solidFill>
            <a:srgbClr val="5C66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0" y="6806228"/>
            <a:ext cx="9144000" cy="72000"/>
          </a:xfrm>
          <a:prstGeom prst="rect">
            <a:avLst/>
          </a:prstGeom>
          <a:solidFill>
            <a:srgbClr val="5C66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Shape 80"/>
          <p:cNvSpPr txBox="1"/>
          <p:nvPr/>
        </p:nvSpPr>
        <p:spPr>
          <a:xfrm>
            <a:off x="6457950" y="6508800"/>
            <a:ext cx="1257600" cy="2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92024" y="192024"/>
            <a:ext cx="7886700" cy="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280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82" name="Shape 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16670" y="6239594"/>
            <a:ext cx="591825" cy="410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6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0" y="5825333"/>
            <a:ext cx="9144000" cy="1032400"/>
          </a:xfrm>
          <a:prstGeom prst="rect">
            <a:avLst/>
          </a:prstGeom>
          <a:solidFill>
            <a:srgbClr val="5C6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11700" y="6028533"/>
            <a:ext cx="7979400" cy="6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9654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6" y="2669749"/>
            <a:ext cx="2700600" cy="368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628650" y="1202400"/>
            <a:ext cx="7886700" cy="50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1E8E"/>
              </a:buClr>
              <a:buSzPts val="2400"/>
              <a:buFont typeface="Calibri"/>
              <a:buChar char="•"/>
              <a:defRPr sz="2400" i="0" u="none" strike="noStrike" cap="none">
                <a:solidFill>
                  <a:schemeClr val="dk1"/>
                </a:solidFill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953A"/>
              </a:buClr>
              <a:buSzPts val="2000"/>
              <a:buFont typeface="Calibri"/>
              <a:buChar char="•"/>
              <a:defRPr sz="2000" i="0" u="none" strike="noStrike" cap="none">
                <a:solidFill>
                  <a:schemeClr val="dk1"/>
                </a:solidFill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21"/>
              </a:buClr>
              <a:buSzPts val="1800"/>
              <a:buFont typeface="Calibri"/>
              <a:buChar char="•"/>
              <a:defRPr sz="1800" i="0" u="none" strike="noStrike" cap="none">
                <a:solidFill>
                  <a:schemeClr val="dk1"/>
                </a:solidFill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BC00"/>
              </a:buClr>
              <a:buSzPts val="1800"/>
              <a:buFont typeface="Calibri"/>
              <a:buChar char="•"/>
              <a:defRPr sz="1800" i="0" u="none" strike="noStrike" cap="none">
                <a:solidFill>
                  <a:schemeClr val="dk1"/>
                </a:solidFill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C6E8"/>
              </a:buClr>
              <a:buSzPts val="1800"/>
              <a:buFont typeface="Calibri"/>
              <a:buChar char="•"/>
              <a:defRPr sz="1800" i="0" u="none" strike="noStrike" cap="none">
                <a:solidFill>
                  <a:schemeClr val="dk1"/>
                </a:solidFill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028950" y="6508800"/>
            <a:ext cx="3086100" cy="2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/>
          <p:nvPr/>
        </p:nvSpPr>
        <p:spPr>
          <a:xfrm>
            <a:off x="628650" y="6508800"/>
            <a:ext cx="2057400" cy="2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0" y="0"/>
            <a:ext cx="9144000" cy="793600"/>
          </a:xfrm>
          <a:prstGeom prst="rect">
            <a:avLst/>
          </a:prstGeom>
          <a:gradFill>
            <a:gsLst>
              <a:gs pos="0">
                <a:srgbClr val="6EC4E8"/>
              </a:gs>
              <a:gs pos="81000">
                <a:srgbClr val="5C6670"/>
              </a:gs>
              <a:gs pos="100000">
                <a:srgbClr val="5C667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0" y="787381"/>
            <a:ext cx="9144000" cy="72000"/>
          </a:xfrm>
          <a:prstGeom prst="rect">
            <a:avLst/>
          </a:prstGeom>
          <a:solidFill>
            <a:srgbClr val="5C66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0" y="6806228"/>
            <a:ext cx="9144000" cy="72000"/>
          </a:xfrm>
          <a:prstGeom prst="rect">
            <a:avLst/>
          </a:prstGeom>
          <a:solidFill>
            <a:srgbClr val="5C66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4"/>
          <p:cNvSpPr txBox="1"/>
          <p:nvPr/>
        </p:nvSpPr>
        <p:spPr>
          <a:xfrm>
            <a:off x="6457950" y="6508800"/>
            <a:ext cx="1257600" cy="2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92024" y="192024"/>
            <a:ext cx="7886700" cy="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280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6" name="Shape 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6670" y="6239594"/>
            <a:ext cx="591825" cy="410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67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28650" y="1202400"/>
            <a:ext cx="7886700" cy="50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1E8E"/>
              </a:buClr>
              <a:buSzPts val="2400"/>
              <a:buFont typeface="Calibri"/>
              <a:buChar char="•"/>
              <a:defRPr sz="2400" i="0" u="none" strike="noStrike" cap="none">
                <a:solidFill>
                  <a:schemeClr val="dk1"/>
                </a:solidFill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953A"/>
              </a:buClr>
              <a:buSzPts val="2000"/>
              <a:buFont typeface="Calibri"/>
              <a:buChar char="•"/>
              <a:defRPr sz="2000" i="0" u="none" strike="noStrike" cap="none">
                <a:solidFill>
                  <a:schemeClr val="dk1"/>
                </a:solidFill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21"/>
              </a:buClr>
              <a:buSzPts val="1800"/>
              <a:buFont typeface="Calibri"/>
              <a:buChar char="•"/>
              <a:defRPr sz="1800" i="0" u="none" strike="noStrike" cap="none">
                <a:solidFill>
                  <a:schemeClr val="dk1"/>
                </a:solidFill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BC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C6E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" name="Shape 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910843"/>
            <a:ext cx="6108300" cy="39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028950" y="6508800"/>
            <a:ext cx="3086100" cy="2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/>
          <p:nvPr/>
        </p:nvSpPr>
        <p:spPr>
          <a:xfrm>
            <a:off x="628650" y="6508800"/>
            <a:ext cx="2057400" cy="2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Shape 32"/>
          <p:cNvSpPr/>
          <p:nvPr/>
        </p:nvSpPr>
        <p:spPr>
          <a:xfrm>
            <a:off x="0" y="0"/>
            <a:ext cx="9144000" cy="793600"/>
          </a:xfrm>
          <a:prstGeom prst="rect">
            <a:avLst/>
          </a:prstGeom>
          <a:gradFill>
            <a:gsLst>
              <a:gs pos="0">
                <a:srgbClr val="6EC4E8"/>
              </a:gs>
              <a:gs pos="81000">
                <a:srgbClr val="5C6670"/>
              </a:gs>
              <a:gs pos="100000">
                <a:srgbClr val="5C667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787381"/>
            <a:ext cx="9144000" cy="72000"/>
          </a:xfrm>
          <a:prstGeom prst="rect">
            <a:avLst/>
          </a:prstGeom>
          <a:solidFill>
            <a:srgbClr val="5C66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Shape 34"/>
          <p:cNvSpPr/>
          <p:nvPr/>
        </p:nvSpPr>
        <p:spPr>
          <a:xfrm>
            <a:off x="0" y="6806228"/>
            <a:ext cx="9144000" cy="72000"/>
          </a:xfrm>
          <a:prstGeom prst="rect">
            <a:avLst/>
          </a:prstGeom>
          <a:solidFill>
            <a:srgbClr val="5C66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Shape 35"/>
          <p:cNvSpPr txBox="1"/>
          <p:nvPr/>
        </p:nvSpPr>
        <p:spPr>
          <a:xfrm>
            <a:off x="6457950" y="6508800"/>
            <a:ext cx="1257600" cy="2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192024" y="192024"/>
            <a:ext cx="7886700" cy="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rebuchet MS"/>
              <a:buNone/>
              <a:defRPr sz="280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7" name="Shape 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5345" y="6317743"/>
            <a:ext cx="591825" cy="410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143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2100" y="0"/>
            <a:ext cx="4572000" cy="6858000"/>
          </a:xfrm>
          <a:prstGeom prst="rect">
            <a:avLst/>
          </a:prstGeom>
          <a:gradFill>
            <a:gsLst>
              <a:gs pos="0">
                <a:srgbClr val="6EC4E8"/>
              </a:gs>
              <a:gs pos="50000">
                <a:schemeClr val="lt1"/>
              </a:gs>
              <a:gs pos="100000">
                <a:srgbClr val="5C6670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cxnSp>
        <p:nvCxnSpPr>
          <p:cNvPr id="91" name="Shape 91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265500" y="3793631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2801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B69B-0D98-47AF-B953-D7CD556D894D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2C72-7EDA-405C-A164-F0DF51A701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87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328-9770-4EF1-A26E-BD7A35DDF5D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891D-B165-485F-BBA4-D8A17477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73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328-9770-4EF1-A26E-BD7A35DDF5D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891D-B165-485F-BBA4-D8A17477B50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374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114B69B-0D98-47AF-B953-D7CD556D894D}" type="datetimeFigureOut">
              <a:rPr lang="en-US" smtClean="0"/>
              <a:pPr defTabSz="457200"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6C22C72-7EDA-405C-A164-F0DF51A701B6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4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114B69B-0D98-47AF-B953-D7CD556D894D}" type="datetimeFigureOut">
              <a:rPr lang="en-US" smtClean="0"/>
              <a:pPr defTabSz="457200"/>
              <a:t>6/21/2018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6C22C72-7EDA-405C-A164-F0DF51A701B6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01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B69B-0D98-47AF-B953-D7CD556D894D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2C72-7EDA-405C-A164-F0DF51A701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5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328-9770-4EF1-A26E-BD7A35DDF5D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891D-B165-485F-BBA4-D8A17477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0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 defTabSz="457200"/>
            <a:fld id="{0114B69B-0D98-47AF-B953-D7CD556D894D}" type="datetimeFigureOut">
              <a:rPr lang="en-US" smtClean="0"/>
              <a:pPr defTabSz="457200"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45720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457200"/>
            <a:fld id="{96C22C72-7EDA-405C-A164-F0DF51A701B6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9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114B69B-0D98-47AF-B953-D7CD556D894D}" type="datetimeFigureOut">
              <a:rPr lang="en-US" smtClean="0"/>
              <a:pPr defTabSz="457200"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6C22C72-7EDA-405C-A164-F0DF51A701B6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7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/>
            <a:fld id="{0114B69B-0D98-47AF-B953-D7CD556D894D}" type="datetimeFigureOut">
              <a:rPr lang="en-US" smtClean="0"/>
              <a:pPr defTabSz="45720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/>
            <a:fld id="{96C22C72-7EDA-405C-A164-F0DF51A701B6}" type="slidenum">
              <a:rPr lang="en-US" smtClean="0"/>
              <a:pPr defTabSz="45720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91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/>
            <a:fld id="{0114B69B-0D98-47AF-B953-D7CD556D894D}" type="datetimeFigureOut">
              <a:rPr lang="en-US" smtClean="0"/>
              <a:pPr defTabSz="45720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/>
            <a:fld id="{96C22C72-7EDA-405C-A164-F0DF51A701B6}" type="slidenum">
              <a:rPr lang="en-US" smtClean="0"/>
              <a:pPr defTabSz="45720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67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doi/full/10.1111/mbe.1208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7C7F-E207-41D1-8C24-7FEF89DA76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</a:rPr>
              <a:t>LEADING FROM THE MIDDLE</a:t>
            </a:r>
            <a:br>
              <a:rPr lang="en-US" sz="4400" dirty="0">
                <a:latin typeface="Cambria" panose="02040503050406030204" pitchFamily="18" charset="0"/>
              </a:rPr>
            </a:br>
            <a:r>
              <a:rPr lang="en-US" sz="2800" dirty="0">
                <a:latin typeface="Arial Black" panose="020B0A04020102020204" pitchFamily="34" charset="0"/>
              </a:rPr>
              <a:t>Influencing Up, Down, and Sideways</a:t>
            </a:r>
            <a:endParaRPr lang="en-US" sz="4400" dirty="0">
              <a:latin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FBE924-4DC2-444A-9ECF-7E7BEE8415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C</a:t>
            </a:r>
            <a:r>
              <a:rPr lang="en-US" b="1" cap="none" dirty="0">
                <a:solidFill>
                  <a:schemeClr val="tx1"/>
                </a:solidFill>
                <a:latin typeface="+mn-lt"/>
              </a:rPr>
              <a:t>amille Catlett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cap="none" dirty="0">
                <a:solidFill>
                  <a:schemeClr val="tx1"/>
                </a:solidFill>
                <a:latin typeface="+mn-lt"/>
              </a:rPr>
              <a:t>Frank Porter Graham Child Development Institute</a:t>
            </a:r>
          </a:p>
          <a:p>
            <a:pPr algn="ctr"/>
            <a:endParaRPr lang="en-US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10F8A-E304-424C-9EE2-C66447987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17" y="326088"/>
            <a:ext cx="7107365" cy="18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75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Context of Leadership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3942DA-A243-43BD-A01F-CE60E6D7D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514" y="1966629"/>
            <a:ext cx="7132643" cy="402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66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938"/>
            <a:ext cx="9144000" cy="1066800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altLang="en-US" sz="4000" b="1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Types of Leadership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05000"/>
            <a:ext cx="8458200" cy="42211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b="1" dirty="0">
                <a:solidFill>
                  <a:schemeClr val="hlink"/>
                </a:solidFill>
              </a:rPr>
              <a:t>	</a:t>
            </a:r>
            <a:endParaRPr lang="en-US" altLang="en-US" dirty="0"/>
          </a:p>
        </p:txBody>
      </p:sp>
      <p:sp>
        <p:nvSpPr>
          <p:cNvPr id="2" name="AutoShape 2" descr="data:image/jpeg;base64,/9j/4AAQSkZJRgABAQAAAQABAAD/2wCEAAkGBhISEBQUEhQVFBQUGBUXFBYVFhQVFxUVFRYYFRUXFxUXGyYeFxkjGhQUHy8gIycpLCwsFR4xNTAqNSYrLCkBCQoKDgwOGg8PGikkHSQsLCwsKiksKSwsLCkpKSkpLCwpKSwtLCksLCwsLCwsLCwsLCksLCwpLCksLCksLCwsLP/AABEIAMIBAwMBIgACEQEDEQH/xAAcAAABBQEBAQAAAAAAAAAAAAAAAQIEBQYDBwj/xABGEAABAwIDBAYGBwYFAwUAAAABAAIRAyEEEjEFBkFREyJhcYGRMqGxwdHwByNCUpLh8RQVM2KC0haissLDJHLiQ1Nzk9P/xAAZAQADAQEBAAAAAAAAAAAAAAAAAQIDBAX/xAAkEQACAgICAwACAwEAAAAAAAAAAQIRAyESMRNBUSKBBGFxMv/aAAwDAQACEQMRAD8A1aEiVWZipUiVACoSJQUCFQhCAFlKkCEAKEqRKgKBCEIChUqRCBCoRKEACEIQAIQhAAlSIQAIQhFjBCEJBQiEIQFCIQhAUCEIQFEdCRKgoVKmpUAKlSShADkqaiUAOQkSoEKlTUqAFlKmpZQAqEIQAqVIhACoSJZQAIRKJQAIQhIAlCRCABCJSIGCE1zwBJsAq7EbbaPQ63qCLCiyXOrXa30nAd5AWaxe03u9IkdgsPDmqqtWTSsT0a1236IMZvIFCxeZCriZ82byUqalUmw5CalSAdKVNlLKBCylTQlQAspQmyiUAPlCaFyxOMZTE1HBo0k8TyQBIQq0bwYeP4rfCT28lLw+LZUEscHDsM/opUk+hkiUJqVUIchIkJQA6ULkMUyYztnlmHx7E8OCVoByVNa4HREoAVCEiAFRKRQ8VtRjJEy4cO3vQMlueAJNgoWJ2xTbMHMeQ58pVPitqvfYkAHgOPYogYQJymOcFIdHTFY6o83dInTgPBOfQIAd58vE81GL4dMd4KWvjDljyHLmh2GkR8Q/mZ5KMbrqKbnXjx4ea70MK0XeZF7NufWtLSRlTkzi3C24+YSqW7Esn+GT/UR7ELPmzThE08pZSUmZjAie8W71NxOy3i7QXCBMXjnok5xTpsri2rIaWVzqVA0EnQAk9wErKV9tVKlRrgCAOAmAfeYhNukCVs3LcE/o3OyOJbfKBLnAC8AG5nQcV53tPfWr0haPqgJEEQ4cIdmEhy9S2LXPRscWuhzQeOhusz9L2y2GlSxHRjOH5Hvi7muaS0G8mCLaxJXEszk6ZrPHxVoxdPbdZxA6R7hqOtPd2zc8Vodl7xEHLW0mA6wAgcZuViaVMtu3L/23Ht4qZTxBjrDjcm4b339YRycXaMl/ZrNu71iiB0Qa8n7RJyjy1PZZUbd6sQ5xIdFtNR3i3V007O1VGOo3zzzzdYjiIgG0fkoTBc3iLxpwv3rRT5oT0aehvhXZYnMLXeLjnpCo9o7cdXrF75F4a28NA4D195Kh493VAJkmdDwn1KAyoR38DyVxi2tktl0yrBkW1JuCOYvCuNk7YNIyHRMW0zDkZ14rPUauUgTJd2kjvPMfBSaREkWvcGRM8LERMlYSiUmeibO3mpVYnqE8zbzVtTqhwBaQQdCLg9xXktXFuBAac2awA1lbvcY1K3UdYUwLHtJgd+ui1jkklbKSTdGnp4RztB7FmN5t3MfWrBopn9nmAWOa4xrmcwGfC69Fw2Bjs77rrReHTkc1waS13Y5tiFk88maeNHz86uWWcCHN1BF2mYIcIkXPHSV2o4xxYYc4CZIBMSOOWI/Vew707t0sXSqSwMr5DlfAkwQ4Aui4OWJ1ErxzEYfonZHtLHcc0sItYG2mlkKSl12ZyjROwW8lSi2GOADuwQDz74HrTBtyvmtWqGOBceVpA4KhGKIfHASAbTHgpdKoJLhaYBi/u7PUrkmkRZqsBvdWGYVMr7HKYi8WkiPKJVx/iqk2iaj5BGrRe5NongfcVhKVQZrdlyDE8Z5H4pu0qgfTN4ym15aTpHtUxySTV9DLDa+9VSqSCctPg1hIPKSeJvzXPB4x33i7scRwt48FR4cgD0rnXkJ4qRh7HQXjQRrrpormn3YI12Fx1N9uIiR8+Cmuqy0gW07oGmtgslRxvWBHYY439uivKNWQeRE34fMpwk32VZIq0GQMxvazesSTzOgTqODDmVHgWp5OFgHEi/qUR9bKR2+ErebsVKT6ZAYwA2cIBm155qsmTgtlRjyMK8EdvigCRyPJave7dunSY2rSEAuyuZMgEgkFs6aEQsoG3iPXdVGakrQmqGTH2kIuhWKix2fhKzsbIs17tSdG6TE3Fl6Fg8zbZmH+oD3ryTBbLY/FsLw0g1Yc0xdsExC71KzMNh8SW0muJdR6N3R035M13DrtPVOU27Vy5sPJ2awyVGiVvniqjcRTpgFrWuc53AObOWb6iCYVcNoVGSKb2hoMfw6LjPGTkkmVkK20KlSpme6OsDlAAAidANAJiFe4GrUFIRTDpdNyNDP5LocXxoxi1dnoNHeipTOGpOqkmrTpucRSogUw+QO+Ik6WTfpC20W4aox2WsKdWmwtrMaWmRUBc3IQQ4OYRqoDtza9VlJ7Wuh1CkDdkZg3USVP3l3Mr1sNUptaQDiX4gOOUyKgdmBGbgSFxOKUu/Z0NNo8uGLaS0wOPVGgAuBJJIEEqTSGSDdzTA4T+kK5pfRriGmQXdvVFxxHpLqdw8QDo+Jm7QfXm+ZVScH0yPDP4Z7aNJsAtcYJu2YBOgMclXVsO8GY7u22aVsX7kYlxEtd1TI6nH8Sk19z67/Sa4NHANAvwvOk8Ne1VDJGKq0DwzfoxQYTEgkxrx7/AJ7EzFUCTPYNPYtxj9znvu1lRrpaAY6oa0RFvOe1Sdrbszhm08PRqU3yC98E5rXGthcpvLFNUwWCXtHnDnOvIE8LeHknUKsgi4PZFweHmtVS3QxDDJDskFrhlIzN+6b6TC4s3Irvc4sIi1ocYHhPJaeSH0nwz+GaoPuXEmRp8+C9C3SxebF0y2mHv1bL8oDspJkZTPHiq3/BGJg8zr1Xj3aK+3S3dq4fFse/0Q4yYeIlrhxHaonlTi6ZcMUk9o0mK30dTxAw7qTBUOUWJLQXAEAujiCPNJiN9nMxHQOpMzg5ZznLmOjZy9oVDtrZNU451QBzhnaWuAcbWi4HALhjdhVv259SCQ6q52aHcahI6wGgbC410b0amrvi5uJGHNJnSTHpnLmIkDNETp5rI/SJVHTtLqeWtka1+Vwc3KS7JYiSYka9in7Q2VUO0HVACR0+YOh2mYEdaI0jyRvpsapWxedkPZkYCIJhwmTYRN0RdSRM4trR5ztKhlAyg363FvZcHj8EmFMcYynuvBPuWxpbt1QMrm5hexByibk6ak38VVYrcyqMtwO/NJPO4+ZXapxaqzn8UvhXU3EOMGxAI5HRcK9MwejgT6TYkmeQGuhv2SrIbq4zLEC3o2fedb5VN2Nuo8VaZr0yWB7ekAFS7ARI0E2CjS3Y/HJ+jPDAl1HMBoTwFpgAyLkd8C3FOwgIiTF9YkaC3YbjsW72ju0xxqZTUFEzlpZDIIohtIk8QHlwjgDIUzDYKicC6lUpu6XNVcDkJmXS0ExexjwUvMmivCzFYvZFSji3UqjfRIJgnLlIzAg8dRorkVRa9uSk1aFV2XMHHK0NbLXEhoNhOtpPhA4KJVYW1Aw5pdcdU8JkreMorVkcJL0I51PN1mOfYxlcGjxlhutPu1tdlGlUd0BDQ5kl1VurgYAGUTYHTksb+86WYgFxyh32SLjgJOqvNm4npKDzSzGHtB6pkzTeA7KOAzG6jIrLibHb2Ma/CFtSmWhwY4ZHsc4Au6rgDYgkR4rz/oSHEgyBzifGCYK0uNDzhWSSSKVIHWw6R7nSOEDo9dIWfcwcJjuTx6VCkvowNnj7EJr6QJ1jzSrUky+E2oWVmVTLnNvcnW/Ed8rhj8eal3XaY6oJAtMWB4X81Bq1bWPC6lbQaxtRzWOzMGSCL6taTfjckK6V2Rbor3NANhEePnK1uzaoFJnaB7FkK/z7FoC8DD0xxJHqVS6Jj2e67GxIbhKE6dHTvw9EceCtg/qd4MeC8t3kp1T+7iwuyCkzpA15aNW6ib2WsqmocTUkkNOE6vWtnh+bqjQ31XnS7f7OpLouarVxcy/lxKz/ANHrarcEG1iTUD3SXOLjwi5WgJv4/IXDKPF0dKA2lI52qqNibLdhabxUrOqy9z875GUH7MlxsI7Fwxe8cnLQaajjYGDEzwGrvZ2p026Q6+k6ntii5py1qZDB1oew5e+NFV194XVSaeGaXGfSiw7Q2PWVXbB3AFMuNUwXOJe2b3kmSLN42HmtrgsCykyGNDRfT2zx8VclGL7sV/TO0tgEu6XFPLifsNHVAH3sov6gtFs+m0NBaAG/ZgCIPERwhZD6RKuJa3DHDuqN61TP0b8siGZZuJvK1eyT9VbQOqgdwqPhJptcm/0K/RNMcR6lxxeJbSaXETGgAkk8gsTsHE4o7VrMqPqdDnqZGueSzKJLYE6cl6BCcouNEWVn+JsNMF9+WWpPllSnebDZoNTrcstSfLKsdtzBvGLdULwSH5mwbNh0AXvIywVT4h1Y7UxD3yMlf6udIa7K2L8gPNaxx2Tf+npn+JsOXhmeXnRuWpJ7hlU14Xle8FKqNoVKrQSW1jB7GOyjjyAXqtMyAeYBUTjSQ0co+YTMVQDhBAItYj5hZPbWMxDdq0Wio9tAtpZmhxDC4vcDI8lsAeoO4exQ4NJP6Oyno5qbopEPAuabjJF9QfH9VPp7TpusYa7i1wgj1rI7g1azng13Pe8OgF7i4gGm4kAkni0eQWxx+ymVRDmg27j4JyTjplWn2cK2OLXgBrXNInNwN4MGVOpVARMQqU4SpRAa0Go1swBGZombAajVcsVmq0HijUNN7h1Xj0mGWknLPIEa8UlYNF8YnQLBb748moWQAKekSCcwE3nRXwLrBznOgNEniQLnx1Xne/dR7XVC1xnO3jwgLTDG50TPUbIuFAv3rf8A0fPApVjMddv+krzbB1OpUM6MB9t1r93Ma9mBfUpuI+tw4JBueqekHiQV1ZMdxZlGWz0Dajh+yVz/ACP7Ps815k/EEC4iSYnl3haqhiqvRUg9x6P9nruqExd4yAEnsDnaLK7TxzHG3uHeVH8eNWgya2RnU3Tp7UJP214sDCF17MdGMr2cdD3BRg2SYjw/JNqZszu48VL2qIxD8oEdSwsP4bJ08VsjJ9HCpgy3SCLfoVp8HakywvYG3v1WazOyG3Hn3Lq/aFTo2gFwgnS3HnxTl0CPednVqraFAEUwHMYGTlBccgIAk3MAlaOkyWAPABLTItodV4tvNt/FMbgGsrVGsqUWFzQA0GeqbTe1uC0eO25iRVrjpKsNwPSMAAaG1C15zQHWPauB46bf+nTytUbo4Km3ibcZFvUs7tDatCm4tDzUeYBDXAAnS5A10sF5tsfezGVGNZVq1qgdUAJmSQS0RJIkdml1u8NsljCXsFRrgLSxsySLtl5jVTOHHtFRkn7O+F3cqV3Z6+ZjAQA3K4n7wyt8fSMrSYXCUaFJzqYDQBLnPMExrmc79F5hvnvVicLXpNoOLQ+m175F3dZwiQ7QR5yrP6Rqz/2Sl13kOqsBDrNjI8/eM3ATUXS0NyRt8EBiWNqMqNLXHMHNyPnSxIFj8Uu1to0qGUVKjWF8hoe6m0nuB1Xm/wBFxdlrAOeAejMN4k9ID9oXhoVN9IlZzsa+cxyljRmiYytMekeLijx74k8vZ7C5zW0hUcQ1onM57qYaBJGp7lI2fTZUph7DINwWuY4HiYIEea8g2/i6jtlYNpc4tIqWtHUORv2r2nhxXHdrG1W7Oxoa54AY0iNJfLHT1rW7EePTY3I9bwuIpVnHoHMqFhh8OpOLT2lslSTh6gmSOyI+HzC8L3BrPbj6YaS3MHtMcspcJAItIHFbfZm3cUdrVKLq1R1FulOBF6OaYnSROp1RLFToSkbisaAqNpuczpXiQ09FmPM5TeNU9/Q9I1jjT6R4zZXGkHntDYzOK8K27jajtq1qhJzNrGOYFN4azjaA0cU/b+LqHa9Z5NxiIHMBlRrW8bWA4q1huieZ7jWGH6QMeWdI4Zg0mlnd2gG5Ut1AdpnUyBHxXgW8+NqfvivUvmbX6vP6shrePJoW83t3hxNPHYRlOpUYx4aXsAaM01YNpPC2qTxVX9jUrNxjqtCkA6q5jQTALywSeQLtdVJJphhc5zWsFy5xaGxwM6R2ryH6Vq7nYikDMNYIkAek90/aPIJm1cdUOxKNMzl6ZzdBGVgc5onNwJ5cAhY7SYNnsGCFJ7c9NzHNOjmFpHmLJMLjMPVLhSqsqFtnBj2uy98aLx7dDGPZgMe1pMGmwyALF8scZzWseSjfRoXMxzC0kTmaQALtLXm8kcWBV41sVns2OxNOjlc+q2m24BqOY2XRYAnVcsXs6lUh4OV8WezjPqcF5f8AS7UccRRBJIFIxMCJqGePGB5K52TtqrR2GKtMHPTa8NLmhzf4sfe063Lgs3D8bQ1KmaoVzTP13ojSowCI/mGX57Vj98WMdWeQZHV+7Bho/l5q63H27XxWE6Std+dzSWsaAQA0iRmA+0RoqPe3ZP1BAquY4Ob14YBc3EB+hmwnklC4S2VJqS0Z7A02ZXWB1nRb7cFtI0KshsZmuvcAQb3svI2Yh7TVAzGARNuB9LX4rY7v4t9PC1nMJBJw4sGxDgMwMnQ8oXRNaMovZ6ljaTBhqwDWj6uplgD7hNvyXkBwdXh7CfdZanZ+1azsPhsznnpKWKNSzOsQyQSZ5uJ4LLuxHMetRBNdBKmcjgK3b6/ghPOLPL1oWtz+EVEyFVokph9In50XRzJITsTSufD2BaiGVKgiFaU8Ax1NluKoqi0FB/1TPnkh9CiekP3ew1ahhi5gLm02AHkMs28VpG7t4d3XyCX0jTd2tuIPmqNlZwo4WONNk+QWlbVMRwFMnxgrzZS27OytaKP/AAVhmNysYG3zCOfyAq2ts59OpM5m8QeR/RX+BqOLJdrPzomVad1m8i9mig0QKOysPXMvaC5sASNOJjxKk7a3ZpV6GV2res2+hAIHtXHD0Rc9qmCsQE1NBKDIG6e6tKhSv6bozGTw/VQt7tyGVqjajbExm1vAsde5W1DGE+fAFTqmIkefBDye/ZPAosZujRqYKnT0LAcp8TPnAXfYO5VCnhnU3CekEP1vaOC77QxRaxmXt5D2g81PwNeWa8T/AKjCPIDgZrd/cSlQrOebmSG9jSFfU9h4dtQ1Wsb0nF0XuMuvcuFHEPNcg+jJg2Vna90SyAombx+49F+M6aGw45nCDc2M+pdMbuPQqYsViLuOZ3a6xk+IUzFY1wqZRzj1pK2Nf0pAIgO7NJVKbJ4kPaG4lCpjOnIu4h7hNi4Rw8Fe4zYdGpUY97Guc2MpIEiDNuV1WYrHVBWLRpmjwlXheBqh5A4lDvPujTxJY4+k209maY9ZXfEbn0X4QUIhrTI5ze/rXfFYh4qtgjL1Z563U79pAaLo8lD4sqNi7m0aNGrT1FUQ6e4gLjsDcWjh6xqC5EhvZMj3qbsvabnHrWv2cj2qydiuSryk8GUW9W6FPFOpkmC0ETzFzCnYHY1Olh20rFgEQbzJldK2MIc3uK44isS2b+Hgo52qKUNjKTGtBZSaAByEBYzezCgF1I3AIPqke1bFtTKfkFYbfGq41Xm+rfYFWFpyDInRR4XAtIfbUQtvuRslr6FbNe7B4tFliMJUOV1+C3O5WIcMNUIuc7NI+72ldOR/izCK2aZ2xqbMO6APq2VcvYHNMxyXm2OpgGy9GxGLd+zVNb06k6fdIXnFcys8LsqaOBpITi9C6LM6RRU8A7pQ2Abx4kJ2I2bUAdbSJ0+KucPQ/wCpb/8AJw7lZHCDLVvHo6n4AqZz4lRjaPOcRQcD8PyV7QH1TVD2nhj0nj2/2hTsKOoJWjdozS2enUmh1DDTH8NnGOSv3FoBM/8ApkGPHhKz+BxLRQoCRPRM4xw5K3xeIApuJgxI17150+2da9EfB12tZEzc8APUE92JbP6KmbjxwnwTKuNM8R3x8Fy0zq0WlKuIMzqipimwbqmG0CJ+PuypXbSF/wAlSiybR3oYmyk/tgy8eOiqDiwBrw7fguVTHQD/AOXwVUBY4/GCGiDx1HcrfZ2MGTQ8de9Yx20ATc6TzHLsVnhNqkNgH/N8GocQvRdUa/1h7zyPvU4YmTEe5Zb97Q6SXHuk+5WOztqB9UC8nnPI/BKnRJ2xn8XhqPkJtR315GvW7Oa54mu0VyCSDmHPs5BJVrN6c9YTmOpi89oTTFR3xI+uJt6Xdx5K2r4iDFlRYivGJIlvpxzOumlvNdtsY9rauUkAwD83SYHXEVznBI5Rpz71IfieqLetUj8S0w7MPnzXLEbXDQOPifgnTGiRs+vfQantU8v5sYe781msHtNuawjXUkqwp7QaXNtxHJU0BLxJbI+rb6l2pgZPRb3CFW4nHCTpbtjhPBSm4hpYLA3PF3PsS9COtUHNGUfPiszt6p1yCPK3DtBV9iMQ0PPsCzu3Hhz7eyOAW+K7M8nRVtrC+viQfdZa3dcjoHxbrDlrHYsWxkErXbquAoPn74/0rbK/xZlBbNBtAkYZ3EFp8oPasI6rfT2Lb7Zr/wDSuP8AINf5g4e5YHMl/HfYZfR26UdnkPghcJQukyonYekP2mf5uZWroYckHS4HBUVJh6Se3tVy2uYueHP81hmg29GuOSSMbt3AHpJtqeJVdTbA8VptoUcxFgbniR71UuwcHT1/mt2vxMV2avBVWdHQBJno2cH+4QpW9OJazDuJcb1APEh1tFwwNAFlPWzWjuiVE36c00I1JeDcgRAOkhee9y/Z19Iyh2tewcf6m/FOG0jyI/q/NUuUA3A/ED7CpFMN5es/FW4Iy8jLGttA8AfE/mVHq41x+yPFwCi414EQ0ficfY5RP2gH7LfL81cIieQssRtGImNBzJ9Tkx207WMd4j/eq57pizfL81wfXIMQ0dwHtMq+CYvIyeMYcx6w0PzqpWE2o4WkeOT3uVRS1/QKTRkaZfNiTQc2W37xM3ePBvvBWl3YrF1cXMA8YjQ9t1im55+x4up+yVrd1WHpQeqYj0Q08+STh+LLjPZqcRs8mtmBdqLBrDpHZK5VsKOmLiavpE+izLrzImFZUqEum/mnmleZGp5D2rjo3sqMTiqYrmHOzZtOrEz3THiqTevaTRW6xd6LfRIj2rUYuvGaI0n5hecbzY7pKouTAi4I5/euqjG2ROVIdV2sIFnRfiPio/75abQdeJ/IqlruJgcpT6TLx2rrcVRhzZcU9pAaNnvLfgn09uHM3qACR9oqtp05Jv5gptekQwmYjsd7YUJbDmy3r7bMEgD8f8vOVKobcBpi95Nsw589VlDVJFyTPOeS7Yas6IkxOkn2JuGh+Q1uK2iOltBMDVx5clyxFTNe3mqDOXPzGZtqSfaVekdXyV40hOTZFLL+C0+7ocKLoAPXH+lZmobjitjuzSHRmRAkHlwhLNpFQ7JW3yRhdALN4drp9ywvFbne3EhuGDQTdwEB3AXuOKwhKMH/ACLJ2IShNhC6TM0wXU1Tz9ZXGUSroixxUKthrjgO5vvKmSiUNAmW2AeMosDHeqXe9pe1oaXNM3gmDbk4x6lJY+xsFEr0QeJHcBH+krm8KuzZ5NUZQbPvr6grDC4A9v4Z/wBqsxgv5WHvgf8AGpVKhH2Wju/QK1jRlZSbQ2eXR/8AkT/xFQGbLvx8Kbh/wrWVMO12oHq+C4fu9oP5N/tVcBWZx+ygR9r8B99JVWIwLWuPWIvoWOH+0LdNoMHP8Pwaq3H7Na50gOP9NT3NhDjoDN0sO2fSP4XKwwezQfvH+mPa5Shsgf8AtVPAH3qxwGzmt1pu/qZ+ay4OyrItDZBBsHDwb8Vd7NpFkTNucD2J1PDNH2R5ALsBGi2UNUJMuMPi44jxI+CTE7WynRh/rYPbCqw9Q8ZhsxmJPfHvWDwI18py23t97mOaGggjQOpu9krKfsxdfI4cLA/2rQu2UfuA9k0/e1J+64H8MDxo/wBiI4aIlOzNs2cdcr/L8kNwt/Rd6vgtRS2cYsAP/p91JA2a6Zg/jZ7qat4ybKKhgjezh5fFWbNmONKwaTycG/2lWlPCxwH4p/2Lu2naIjuP5Jxx0wswuMwxBgtaO4tH+0IwuEJOh82la6vs8nQ/5z/aUtLBka+0/wBiUoWFlVS2S4CYPmwp7mu0g+XwV70dv1UerhZ5f5/7loopBZREXutLs/aJbSdpNoM0zHg5wVNXwJF/cfeU3OQCIN+M8uxTOPJFxdC7Z2i98AuBH/ZSB/EyZ81W0393qCfWntUcnv8AWrjFJUQ3sl5h8lIo/SfN0JUPkalLKZKWVoQOSymSllAD5RKaCiUAOlKmgolAh0pU2USgY4D5kpHNB5+Z+KJRKAG9CPklPbTARKWUAKnSmSiUgHymvbPLxRKJQA0NPJvr+CeklCAFHzokydg8kSiUAOCJTZRKAFIQAklEoAVIW9p9SJRKAOT6PafNcH0QOJ83e5SikKQ7KeuGH7Xn0pUV9BvBw/DV+C0UrlUpA6z6vgmIzhw3b/kqfBCunYNn83l/4pEASEqEJgCVCEAKhCEACUIQgQqAhCBilCEIECVCEAAShCEACVIhACoQhIYFCEJiBCRCAFSIQkMEFCEAIEJUIAaUFCEANQhCB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5" descr="data:image/jpeg;base64,/9j/4AAQSkZJRgABAQAAAQABAAD/2wCEAAkGBxQSEhUUEhQVFhQXGBYYFxgXGBocHBgdFxccGBUXHBgYHCggHBwlHRcXITEhJSkrLi4uHB8zODMsNygtLisBCgoKDg0OGxAQGywkHyQvLCwsLCwsLCwsLCwsLCwsLCwsLCwsLCwsLCwsLCwsLCwsLCwsLCwsLCwsLCwsLCwsLP/AABEIAMUBAAMBIgACEQEDEQH/xAAbAAABBQEBAAAAAAAAAAAAAAACAQMEBQYAB//EAEAQAAEDAgQDBQYDBwIGAwAAAAEAAhEDIQQSMUEFUWETInGBkQYyobHB8ELR4RQjM1JicvEkknOCorLS4lNUwv/EABkBAAMBAQEAAAAAAAAAAAAAAAABAgMEBf/EACQRAAICAgMAAQQDAAAAAAAAAAABAhEDIRIxQVEiMmHwBBNx/9oADAMBAAIRAxEAPwA3NXZU5CQhdhzjZCHKnYSEIAayocqdhJlQA3CTKnC1JCBjeVcWoiEhCABypIRFJCABISQjhcWoAAtQtRVTAJiYHryUXB15JadRcdQb/VTzXKiuLqyTlXZUqWFZIMdUsJYXQgBIXZeqKF0IATKuypUsIACF0IoSpiAS5UQCVAAZEOTonl1kANZOgS5OgTq6EAS4SI0hCQgSkRQkISAApCnCEJCBgEIYRkISEACUhRFIQgASkRkJIQAKRFCEfL/P1QMbBqEEt7MNuJqHXLEwBeO8Lqpq1DRqnOBY3LDa9tDdFxqXANkTyAP4pgZpgmANhqmaLC6rLjmDomeQn/x+IXEr52dOuNF2DyShIbA9AT6BEDNwu6zmEXJYSwmIFcEsJQEAClASwlhAArksJYQISEoCWEsJgDC6EULoQAMIoSwlAQImkJITkJCFADSSE5lSQgY2hcnCEhCAGyEMJwpCEDAhCQnISIACEkIyEkIAZrGAYibATpJMD5qJhS51Z4HeBgzBB6ECTbX0UzEkBsmNW69HAkW6TZK6uWnJSbLzEugwbWjcjeAuXNk4yVG+KFxKritfK4FuWZgi57zTEH525qIzE98OiLzaYg62KncUwTqbGh85i+q46TILW7W/Cqh9Bw/VZQd/UaSVaL3Ev7oN4NoBjUi5Ouma3Xou4YD2Ykz9BytqqOlXcLX23tyWhwdLKxo5D53+q6cb5SbMZqo0PLkqVdBkBC4BHC4BAgSEsIoXAIAGEsJQF0IA6F0IoSwmICF0I4S5UABlRAJQEYCBEyEMJwhJCgY3CQhGQkhAAEICE6QhIQMbypITkJIQA3lSEIyFxQA3CTKnE/Qc0NdJgm1hJiI8B72/JZ5cnCPI0xx5SopeKPbl94kbQBqR4T/nZWnslxZuQ04HbWyuOpaCzKB1Hf0jQHmqfi2LB/CRcu0bYzHPSAFUUcQWuDmOLXCC08iN+XluuFx5rfZ1XxejTe19Uns+QNYeYqCTPgR6LOl3ePIvb6RdWnHMEwsovBeXVDWJcSS6A5uUEnlJPiTzKqafcElxg2Gh06a7p4vtFLsKJE7y4eht8lftCzYqyQC2Wk6t38tZWoaF14fTDIDCWEUJKenW49DC3MhISwjhcAmICEsI4XAIACF0JyF0IECAuhGAuhAAAIsqKFyYgYRwuCIBAEyEhCMhdCzKGoSQnYSQmA1lSEJwhCQkABCbqOgT4fEwnlD4nVyMNpOyUpUrHFWx+EkIcPWD2hw0I8Y5jxCchUIbISPxzaTQRJc46gwGx/VqSeltdUzxLGdkzNlLvDQcpO3oqtuBx1Vgqd1jCe6XAD0JBMWXJ/KkqUWdGCPo7xHibHscSxskG+e85Z5LPvex3MfH9VZYrhuMDXTVaQGkkB20XtConNqDVs/fMLLHVaNZGkx3EGmlh2Nc0hgq2mTd4iTzhoOiqMWMzQPHS/8AL+S7heLDx2b9ASWg/wBUZo690JeIOpscBcEwTAEJxjQm7JeCAzNv+IfPqtEAs3Rwrg5uVwIkESOohaV9gV04emYZOxt2Ia03k+ChOxeR8fhJvOonUpluHbU7Qvf7t4/u0iY+wq1lJrg4h5ECw6z8lj/Y+dmnBcaNSlAUfA4gPbIMwT+llKAXanZzNUJCVFCKlTkgc0N0rYJXoaCKEFXuEZ7SBJPME/mnkoTUlaHKLi6YASwhmHxuWg+hP0I9U7CakmS00DlShqKEoCokENShqPKlAQBLISIykhYlgQhKcyoSEAAQkLU4QhITASnTkx981neOPPXYidrXHkSR5BX2IrMaDnPlEkzbQbdSs5xetQLZAeHWO0XN+vNceaTeRLw6sS+mxrg+PLagY73XGPBxsPy/wtLCxWFLe0YQ6BmadD/NPmVrjVzAZH5SSYMA+6e9Y2nxmOS3hKlsznG3oKo4ReCD3fGbQh4zxYFtam4nuFjWjUEMGYgcoHyWRxT6gogFry3O4tflyibEwYkmeURK0NeiA3E5gDFWmJOzXX127pXLmmptfvwb4ocUyp4PxPtBXzACKbtCfxOAAVRhqs1MukH63WqqcLpsdUcxrQHUKhIAtLXU4IG1nnTko/F/ZxmH7BzMx7Wk9zyTu3K6wGlii1GTQ+0mZ+nTaO+WmcxAI07sbc779F2Kex5l2vP5aeassLRLWQSCMx8iQ0m/hHxQ4m0WFyBp4qkyWhzh1YSwC92geohTOLY4ZhSAJi7o0FrAqBhsG0vZEi40PVS+M0RSBe3eCSdzJJ8bGFrb4OiGlyRDbXfoxuUSZ2mfInlui4lh3Uw3O0NLmyIDXZoPkBrN077WP7NtPJYuGYka2c7f0R+0VacPReNSyQfEiLHRYJ7Rr4yJwDFhtTK4RIgchutK5129Z+UrGYv+G133t+aWhxR4IJqOJGkknXWxK6YZKVGEoW7NuAipYvsz7uYnujxMRHXUKq4NxYVSGPIa46H8Ji/r0ScY4ux0Cm6GMN4ghxG5dM7fFGbInHivRYoNO34N8dqvLjLY8Hn0g7q14LTc5oa4EFoE/wC4tGngsq/FB7s2ZwPX9QJ9VL4FjCzEZS8ND5BmDsS3exmNdFgnKEHxNWlJ7LbiLi2HQRERc8swBve1oUrB4gVG5h4EcjuFA4o0uaSKjCLmLTtt5LvZycr5/m+mq1/jSfRGeK7LeEoCUBLC7DloQIlwCUIESiEkJyEkLGzQAhdCNDCAAISEIp+C5FjKLGcOxVUvcX0qdNsRo6YvoRMgXNgqbiHDqnZuP7Qx4bEtDI1I5haXiuIc0ta0CCyqXTuAGAweYErNU6NZuFfUe4ObUggXlok+V7W8VxSvm2dcWuKK/heCqOqAMyuLe972UDLcEmZ1jTVXPs2+jTLqla9SXZWB3u296XfiOg6C+qh8OwtSiCXkZiwOEbd5hv6i3UdYcr4H/SucB35bUneM7qWXw1PpyUz26ZUerJHH6wdTY0OJBLi2Rf8AiG3IHK5phW3E6oNKplYYc5pz91okWBJe4EyBaBsomFxLKtKjTcTLWOBkGZdlJLbf0xaZ5p+tVeQTRYHEOLszxPu5oMTEiTrJ6Lnb2kbKOmQjxAtZVaWOJyFrpLbXkn3p2VJS4kbAueQAQASSADAMATb9Ewca++YA2I3kg6+KjUKgB0Ig6W28V1RjRg5WWfauc0OGUyTN4Ojfv1Qdqd2utyM6W+irMTlsWzPUa9Z5pA9zdMwCpIlst8Pj4IM6Ee8ORVpxaoKuGzAHNmyxt7hNlmBjTufUR8oU2hxjuFmUkF2aG76bm+3VNt1SBJXZa+1eEe/s8oLoboBoC531CHj9E/smGbBkU2yPRdU4u90F2GzQIBNTaSdA0cyofFeLueGh1HKGiAA6bf7VnG7RbqiLjh+5aOg+iq6dMuUrF4wOaGwR4/mPyT2Apwyec35ALVGRCewt5hWPDQ1wuNOnJEwSDNwTB6ctLJrAMyVCOhjw1+iBknh+I7Rz2kCIMeVk3ToOqFwY2XAkt6xc/IouEUcrh1YZ8Tsr/Ava19AwTFJ8gXPvVjEeYUSlS0UlZW1G1w0k4dwEG5eOWseSY4HjxSq98PAIy6bkiOSl4LFu7SpLCKeWqGug3IbEeN58k97OUu+4VGw4CQCJI0v0s4eqvFfInJVGkaiXBBVrZcsiczg23UE+ll22cY5CUBLCIhMCVCSERKRc9mlApCq+vxJjcS2mXC7Y/wCYkED0+MIOO1wO4HRUFwAYOxA8TEeaiWRJFqDbGsJxRjsRUp5gZylt7GG3At57q1IXl5eWuBBAcNCDfwmV6bhqudjXfzNB9RKIysJxoicXLQ27gHZamXrIaIVVQxTDQZTfAa00RrJhp7021hS8bxFpzdmwuJBBnuggEEgnXpeNVlRjnuBa4HvkB0Wm/LRcsrcnR0xVRVlq0Pd2jGZXZWNdfMXZWtiwAk6CToIHNarD4VlNjWvMmNLHVstd2bb6zd0TOt5VLwHBNDagdmDsrbgkS18ZmEAwRMHyVy2q1ozOOry0kCT72RtvL4Lmyyvo2jEjfsZOIL33puIAadm5hBy6NF3GNvK+j4lSYaTqdJoB96dLN1mbn0TGCeC58d4dk65ixBHXW505FU3s3xIPr4hmzabyDECIAN/7gYWdOWwejFNYWTmGseCEuadh8Poj4nVAbPT5QqbDYjM6Otl6RzkjHMAJjSPvVRzTjVjx6q5xH8N33uo1HFNc6BMjWYPinYiqc7+o+YVxwPD2OVrXHNvoBGqh47ENIIBk/JWfC2ANMDUtOw+SGCNWM3dFJ1NojvA6k3uOkQoHtVTJFPQuymeWqDGVLjnI3POdPj5BLx9pDKeYz3eZt0B3WKjUkzRu4mXxeElokAG+mi6p3WxoII/NTajbC8CHEqvxFRuWZtpZbmQFKs0CMxHl+ik1Kby7OwSGtk+Zy/VQ24US3q0OE7gytZTof6J/fglrnBgAlwDw0uJ5zAjWAVMpUNKygLqjI/dQYB1uAbj4QUXD+MdnUD3MMCxgjkR05qTXc7tiSSbAumJ7zeg+/gm2gNJc4tcBsWz0gjdHaDpltwMh2HeY/wDlcCf7S311UvhWIZUquc0EWvOv4B8wVnsTimtIbA9wSYaZzCZge7Ei3RSOBVDTbUq5gQ0NaBJuSQdDsE4SadsU42qRsQ1UvEeIHMQywpmSbXi2+2qtMLixUp52CZBgExcbE+KyjMa/M4ljZLjIJNpMxI8Fvlm0tGOOKb2arhuLFVmYWOhHI/4IPmpsKh9k3OyPkANzTIO8CREWgAeqvwFcZWiJKmRMdxRrGB7cr7SWhwmOYHQ6qIz2molpMuBgTYkBztG5o11v0Kw1B5qXLgCAYsZJAI1jle58FOw1ctYxo74zHOMoI5DUWMF153XM5G6gRsW+XEzNyQbne3ejlCveG1qeIfVdWIhtBxuT7zWAC5MmXCVW9s1xMNOZxJHnonuFVRTZiWnvlzTGRpeGDve8RYTI9Flk6/JrAaDWZTcTy2Wz4RhG06YDJykBwvMS0TB5EgnzKwH7SPtpV5geOOyMY0us1rcjG5nd206TBAHVWpcdslx5aLTGVjmfSNs5JnW0Aj/tWUpuLKoaDIJGqu2PLqgJDg4Uye/rfQk89fiqKT2zfLT76KF8lF/w3iJJFgA6mwugknVmW+wEnZGyu0jIZcXOzQdL1gDbxn0VRww993/CYP8AaWSmziCHPuB3Dl5iKgPrJJWUsavRrGXyb72dxWei9/ugU6hgRcBxgXmLAKh9jKT3VsRULWmn2dVpPd94d5vd1GroMc7rqOJNGi+kXAMLHNJIu4OJcQJMC1tDbqqfgGMc3utc0AuJPP8Ahuad4yw4qYwdOhSeyBxoQIAidYCqMIYeLTNvWwPrBWhxFJppVHOMkAAXAuXNNhubKkbTDXBzXAwQb9LiV1J2jF9lpUB7InMdJjb5SqTBOh0+KsG1SRlJkchvtH1UPBtvflAjcyP1TAYomTffVX1CplplxFgRby1+KoqIhxnYH5q4bVD6ZY3UkeG2/khgi141iuycDlDrfIzPrCc9ocSDQpPjUG3/ADEFRuMNz0xUOjjlAm/OZ2/zyUXH43tKTGAe7OpF5cfzULbTK6JOCEkHmD5AtM/5VLiqRIaBck/Z6Kfh6wiDMhjvg0yrWg1jabGO8SBrf+Yn4C6blTFVlXU4ec1MtFgAybeR1+5WpwVBzaIlpzNEXcI/i5+pm6gCi2DbLpOkERzNwT3vUKTTwtUUc2Y9mO6YbaQ/IYfoRPWyxySbSNIpJ7MvVxDyCfxEATbaB8hC6jWzMdmt10nz8k1VaSNe6Y2+qZxALoAb4But9JA8F0oxY9TqAukkHbWdrLQYNw/ZKuVovnBMGxHZ5RO05neIWQLI3b4CT6ECPinKWIItJg6j4+egSlGxp0XDsS+i8tpudlB/C8QeuXS+qPChr21M2oaXiTBzBwIPxKrKVUTA3vf9VJp4YXudR+I7+CaYqNd7Kj90/wD4r/k1XgWd9lMKGte4FxOctjMSNG/h0nqtCCtovRhLs8hpERcfP6FT2OIYcm8WM3v4/mq7bS2v36J2k42vb9FgbFnwagw1WmtLm5m5mzAOYwJjqtwMRTOHrNp02tAlgDLR+6c4zs74fBYLB1g14JNgWH0dJWk4NVnDV42fmOtg6gQCehK580baZtB6ooqrxniDtv05aLUcMxpwuGou7MguqV80tIMXDNbTprtKzDzJNvn84WnwHCGYnAUWuqsplr65zOdf3nZRBMkSfRGSmly6CN+FFT4q41XC0kZdRYZpyxGoBjylV1Z/eL5ALREayTymOadq8LLahpuyGCQHNOoGh8woFSnDsojpOvqtlXhDsnUobOUPIM30seZOUbDeE3XxkQ1oDfe7wIm5abls/wAoTdKj7094ncyAPS51QhpdTMgd3pcxqSUAGyq5xgDNF+ZE2v0h0ctFacN4KaozFgaA1xNw2YYSevIRB1RcEw2UVLQ4Ux8YP5J7gGLl1WT7tN4O2o/RRJutFKvSsruDKD6bWNLqjgS8wS0NvDbWJO/2KY0XWt481d8QIyTyn6KpZXnQlaJUS9gsoOuYjlrZONwrpsbjofyVlk7sfeqilwJdBNgdHFNMVFW9t4UrB5/wj1QsvU39VbNbGW8W2ICbYJHYhlY0xJ7oIgZREwb6KvcXjUD0/JbHEUCcO10HLmaCdpLSYnfRZvidM2ykDxUxY2iHhazgdBB8fUXWv4JQosp9viHb5WjeQCYk6DruZ5LL4Kk4kXuD4+AhWntTiiTTaLBlNgt/bckcydVGRcnxKjpWX9F1DGUi2iSK7GyJ/Eb9wjSTBAjoj4TVL8IW54aHM7saB9RrgZOneDjKxvB8U6nWY+WhzSItJg/S+/RbVjKbWuIcwZnECGn/AOwHCCSAIaYtNhHVYzhx0UnezIYqmIFiYAjyTX7OGgiZc4S7wMENHkfPyT9We74D4AHdR61Q5iZHe0PSNvOQuhGZHp4UOk6CY8+SHsBBDpzDTqFOECQAdxy1AvZN5paI1ED7JKdhoi0qRzZtgG+dwD9T5Kyw1RhFSSPdlv8AcHNIjrZQqrTaIHO35SodMuBseeg/RUSzcezOKphjxnaP3jyAXCYMQb7LQMcCJF15hw/D1arsrGy7ebACYJJJ5kL0DhFJ1Okxr4zAXjQSZ+qtMzkjyslG19oTRSwoLJeHa42H36LQ8Fo2qU3Oce0bAyucIIEjcT5rP4LXzb81fcIcZnkZ/wChZZOjSHZX4nC1GPc2LAke/wAiRMz0W+9iqjWYehmgOJryCAZhxIl231XnuPqE1QL6k6/1GSt17N4WadAG4muLuIBh7pMTFwYlY5/sV/vZpj7ZnsdVzYoukmzrugE911zGngqZzv3gsFZupntdhDR8nDT0VYW/vm+H5rePRmx3D++7xH/cFN7WXPtAvIjcCT/1FRMOz95p+H/9ypWJpEF5NwDr1gTr5IEWWHbesXWIYD4WCh+zNP8AjOIsWPF+gnfxUzso7Wb9zXwtKa4TRApnNBmm8wRpLABrvb4qfBlPxl4DYA1VThh3grfiNEOLQIEXNvBRqOFy3kGAdjyI+q1JJlUfu828Sqrh7C4kDUgq0qsBpnnl+iicJpZX3I02QgZDwoJf1n/KtMS7Ll185Omqr+Hu/eeqscbRzBrW6nNqSfHVDBGyxtMfsFMxrUG/9DljeK2jbVa/FsAwFPn2jdz/ACO6rI8UbOWOqyx+/wClyH+CtufG/ofrCa47imGsTl7rQ0CN7A25fon+HVQA46ETbSe6bKs9oKoNS0gBrAR1DQCVdfUTehMDixmEiGghwE6QZI81vcRh6fYZwKeZwa5vvBzhnbBDQYiDEFeZ4dwBkgHoZ+i9HfTYcK14d3gwMDZb3v3oyuLdQQ0anooyraKg9GWqvI2t4ddlAfUE6b3H3opdVwDJlswLb+ig0zN72N9zoY+AK0RLH31oYSNRpp05KfUpjuZBZwkHZ0b9OSrcQZa6PO2t/wBVcUWf6ahAu1tV2aDF3mQT5aJS1Q16VGL/AIoHRuiOmRe252K6q5pJcQc3dg9AO8NeZHNDQeCRHMqiS69kbVHa+4df7mrVh6xnBcY2lLjJEEWifenTTb5LTUcaxwBDhB6jfbxVIhnmSWSrhlcG0D0StdyYPRRyKoqGvKcoPeXABxHWbBWfaDk30CfYSATDQPAfRJyGkQcXTPaFzTmF4PmV6H7McVpU8LTD67GOh5LSRIJcTeTr0WIFfllPkETKrjtbwWOSHNUzSMuI/iMRneXuqHM67j3Jvc9Nyo7KLJkuMi093TolLzy+X1XdsRt5ED7K0TJHhSaLh7gSNRl/JBiILTFRxJN5i9vDwQ9rGw9Al/aP6R6BOwoewVRxzTUeZEaa/BS6payk7948d0gbbWFgoIr290el0RxBP4fgkBFcBrmcfvwQSL953p+ilCqB+Af7Vwd/QPROwItVwy+8fT9FGLWtkh5B8P0VoHD+Qei4vaPwD0T5BRmyQDYq64ZDgJJkTFtJ1U0Vo0Z8EbsY7dvwQ5NiosuKu/0tMZnAZxtAPddpblCzTm3Hed6forIY02sfvzSHHHqojaG3Yxw9jS8A3Ei0G97/ACUbjtJpquDRszbTuNn4qeMa7ku/bTy+Cq3di1RWcEwgNekCA4Oe0EESIJhxjoJPkvTq+BpAEXiHGBPIkfmsMzGnkiOLO7fmsskZTdlxaRU9kNyfT9ETKTYtNyJt43Vr28/hPofvdBUqe73dwY6evVa8iKKtsZjGgIPOYuduYUyviXuBDjAcOUaXAUtuKjRvp/lOOxdri1tvSe8ly/A6KCpRJ/FJjTS0i3xTdNwHxWmGI/p+H/skNXmwX6frqj+z8C4lDRdMifhz0Uyjhjma7I4ltxYx0dbcqzbUMWYJ/tBWh4bWc5ujJ6iP0UTy0hqNswfbSQIG/wAE4Lm/yXLlTEKHSSNhtb8kTzY+vquXJej8I9OsZyiw6WRlhIMuO/yXLk2CCdRygXMfpP0R06MSQeXP8+q5cgqgBTmSdjy5aapzJ9nXVIuQSOtcduiOky9oHgL7LlyllAhve305oyIOvL4mPquXIAOgwkm52RuBAsdly5T6AgpdTff/ACup07TN/wDHVKuTYwqTepQSS4iYi3quXIQCOZvfSVzXEwOdv1+C5cmIcps6n1n5ojRJ1cYHRIuUtjoHs7am3XmmM8uI08Fy5UhMlU6fXf6gfVOVnZRzMfMgfVcuUeleEOnWJsJGnxT9TEFoM3uRy2XLlTWybHGkkAyRPI9Vf8CcQCJkDn6apVyzl0yvg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371600"/>
            <a:ext cx="8763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Situational Leadership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Transformational Leadership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Servant Leadership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Directive Leadership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035" y="2969094"/>
            <a:ext cx="2999397" cy="3236759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61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altLang="en-US" sz="4000" b="1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Situational Leaders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05000"/>
            <a:ext cx="8458200" cy="42211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b="1" dirty="0">
                <a:solidFill>
                  <a:schemeClr val="hlink"/>
                </a:solidFill>
              </a:rPr>
              <a:t>	</a:t>
            </a:r>
            <a:endParaRPr lang="en-US" altLang="en-US" dirty="0"/>
          </a:p>
        </p:txBody>
      </p:sp>
      <p:sp>
        <p:nvSpPr>
          <p:cNvPr id="2" name="AutoShape 2" descr="data:image/jpeg;base64,/9j/4AAQSkZJRgABAQAAAQABAAD/2wCEAAkGBhISEBQUEhQVFBQUGBUXFBYVFhQVFxUVFRYYFRUXFxUXGyYeFxkjGhQUHy8gIycpLCwsFR4xNTAqNSYrLCkBCQoKDgwOGg8PGikkHSQsLCwsKiksKSwsLCkpKSkpLCwpKSwtLCksLCwsLCwsLCwsLCksLCwpLCksLCksLCwsLP/AABEIAMIBAwMBIgACEQEDEQH/xAAcAAABBQEBAQAAAAAAAAAAAAAAAQIEBQYDBwj/xABGEAABAwIDBAYGBwYFAwUAAAABAAIRAyEEEjEFBkFREyJhcYGRMqGxwdHwByNCUpLh8RQVM2KC0haissLDJHLiQ1Nzk9P/xAAZAQADAQEBAAAAAAAAAAAAAAAAAQIDBAX/xAAkEQACAgICAwACAwEAAAAAAAAAAQIRAyESMRNBUSKBBGFxMv/aAAwDAQACEQMRAD8A1aEiVWZipUiVACoSJQUCFQhCAFlKkCEAKEqRKgKBCEIChUqRCBCoRKEACEIQAIQhAAlSIQAIQhFjBCEJBQiEIQFCIQhAUCEIQFEdCRKgoVKmpUAKlSShADkqaiUAOQkSoEKlTUqAFlKmpZQAqEIQAqVIhACoSJZQAIRKJQAIQhIAlCRCABCJSIGCE1zwBJsAq7EbbaPQ63qCLCiyXOrXa30nAd5AWaxe03u9IkdgsPDmqqtWTSsT0a1236IMZvIFCxeZCriZ82byUqalUmw5CalSAdKVNlLKBCylTQlQAspQmyiUAPlCaFyxOMZTE1HBo0k8TyQBIQq0bwYeP4rfCT28lLw+LZUEscHDsM/opUk+hkiUJqVUIchIkJQA6ULkMUyYztnlmHx7E8OCVoByVNa4HREoAVCEiAFRKRQ8VtRjJEy4cO3vQMlueAJNgoWJ2xTbMHMeQ58pVPitqvfYkAHgOPYogYQJymOcFIdHTFY6o83dInTgPBOfQIAd58vE81GL4dMd4KWvjDljyHLmh2GkR8Q/mZ5KMbrqKbnXjx4ea70MK0XeZF7NufWtLSRlTkzi3C24+YSqW7Esn+GT/UR7ELPmzThE08pZSUmZjAie8W71NxOy3i7QXCBMXjnok5xTpsri2rIaWVzqVA0EnQAk9wErKV9tVKlRrgCAOAmAfeYhNukCVs3LcE/o3OyOJbfKBLnAC8AG5nQcV53tPfWr0haPqgJEEQ4cIdmEhy9S2LXPRscWuhzQeOhusz9L2y2GlSxHRjOH5Hvi7muaS0G8mCLaxJXEszk6ZrPHxVoxdPbdZxA6R7hqOtPd2zc8Vodl7xEHLW0mA6wAgcZuViaVMtu3L/23Ht4qZTxBjrDjcm4b339YRycXaMl/ZrNu71iiB0Qa8n7RJyjy1PZZUbd6sQ5xIdFtNR3i3V007O1VGOo3zzzzdYjiIgG0fkoTBc3iLxpwv3rRT5oT0aehvhXZYnMLXeLjnpCo9o7cdXrF75F4a28NA4D195Kh493VAJkmdDwn1KAyoR38DyVxi2tktl0yrBkW1JuCOYvCuNk7YNIyHRMW0zDkZ14rPUauUgTJd2kjvPMfBSaREkWvcGRM8LERMlYSiUmeibO3mpVYnqE8zbzVtTqhwBaQQdCLg9xXktXFuBAac2awA1lbvcY1K3UdYUwLHtJgd+ui1jkklbKSTdGnp4RztB7FmN5t3MfWrBopn9nmAWOa4xrmcwGfC69Fw2Bjs77rrReHTkc1waS13Y5tiFk88maeNHz86uWWcCHN1BF2mYIcIkXPHSV2o4xxYYc4CZIBMSOOWI/Vew707t0sXSqSwMr5DlfAkwQ4Aui4OWJ1ErxzEYfonZHtLHcc0sItYG2mlkKSl12ZyjROwW8lSi2GOADuwQDz74HrTBtyvmtWqGOBceVpA4KhGKIfHASAbTHgpdKoJLhaYBi/u7PUrkmkRZqsBvdWGYVMr7HKYi8WkiPKJVx/iqk2iaj5BGrRe5NongfcVhKVQZrdlyDE8Z5H4pu0qgfTN4ym15aTpHtUxySTV9DLDa+9VSqSCctPg1hIPKSeJvzXPB4x33i7scRwt48FR4cgD0rnXkJ4qRh7HQXjQRrrpormn3YI12Fx1N9uIiR8+Cmuqy0gW07oGmtgslRxvWBHYY439uivKNWQeRE34fMpwk32VZIq0GQMxvazesSTzOgTqODDmVHgWp5OFgHEi/qUR9bKR2+ErebsVKT6ZAYwA2cIBm155qsmTgtlRjyMK8EdvigCRyPJave7dunSY2rSEAuyuZMgEgkFs6aEQsoG3iPXdVGakrQmqGTH2kIuhWKix2fhKzsbIs17tSdG6TE3Fl6Fg8zbZmH+oD3ryTBbLY/FsLw0g1Yc0xdsExC71KzMNh8SW0muJdR6N3R035M13DrtPVOU27Vy5sPJ2awyVGiVvniqjcRTpgFrWuc53AObOWb6iCYVcNoVGSKb2hoMfw6LjPGTkkmVkK20KlSpme6OsDlAAAidANAJiFe4GrUFIRTDpdNyNDP5LocXxoxi1dnoNHeipTOGpOqkmrTpucRSogUw+QO+Ik6WTfpC20W4aox2WsKdWmwtrMaWmRUBc3IQQ4OYRqoDtza9VlJ7Wuh1CkDdkZg3USVP3l3Mr1sNUptaQDiX4gOOUyKgdmBGbgSFxOKUu/Z0NNo8uGLaS0wOPVGgAuBJJIEEqTSGSDdzTA4T+kK5pfRriGmQXdvVFxxHpLqdw8QDo+Jm7QfXm+ZVScH0yPDP4Z7aNJsAtcYJu2YBOgMclXVsO8GY7u22aVsX7kYlxEtd1TI6nH8Sk19z67/Sa4NHANAvwvOk8Ne1VDJGKq0DwzfoxQYTEgkxrx7/AJ7EzFUCTPYNPYtxj9znvu1lRrpaAY6oa0RFvOe1Sdrbszhm08PRqU3yC98E5rXGthcpvLFNUwWCXtHnDnOvIE8LeHknUKsgi4PZFweHmtVS3QxDDJDskFrhlIzN+6b6TC4s3Irvc4sIi1ocYHhPJaeSH0nwz+GaoPuXEmRp8+C9C3SxebF0y2mHv1bL8oDspJkZTPHiq3/BGJg8zr1Xj3aK+3S3dq4fFse/0Q4yYeIlrhxHaonlTi6ZcMUk9o0mK30dTxAw7qTBUOUWJLQXAEAujiCPNJiN9nMxHQOpMzg5ZznLmOjZy9oVDtrZNU451QBzhnaWuAcbWi4HALhjdhVv259SCQ6q52aHcahI6wGgbC410b0amrvi5uJGHNJnSTHpnLmIkDNETp5rI/SJVHTtLqeWtka1+Vwc3KS7JYiSYka9in7Q2VUO0HVACR0+YOh2mYEdaI0jyRvpsapWxedkPZkYCIJhwmTYRN0RdSRM4trR5ztKhlAyg363FvZcHj8EmFMcYynuvBPuWxpbt1QMrm5hexByibk6ak38VVYrcyqMtwO/NJPO4+ZXapxaqzn8UvhXU3EOMGxAI5HRcK9MwejgT6TYkmeQGuhv2SrIbq4zLEC3o2fedb5VN2Nuo8VaZr0yWB7ekAFS7ARI0E2CjS3Y/HJ+jPDAl1HMBoTwFpgAyLkd8C3FOwgIiTF9YkaC3YbjsW72ju0xxqZTUFEzlpZDIIohtIk8QHlwjgDIUzDYKicC6lUpu6XNVcDkJmXS0ExexjwUvMmivCzFYvZFSji3UqjfRIJgnLlIzAg8dRorkVRa9uSk1aFV2XMHHK0NbLXEhoNhOtpPhA4KJVYW1Aw5pdcdU8JkreMorVkcJL0I51PN1mOfYxlcGjxlhutPu1tdlGlUd0BDQ5kl1VurgYAGUTYHTksb+86WYgFxyh32SLjgJOqvNm4npKDzSzGHtB6pkzTeA7KOAzG6jIrLibHb2Ma/CFtSmWhwY4ZHsc4Au6rgDYgkR4rz/oSHEgyBzifGCYK0uNDzhWSSSKVIHWw6R7nSOEDo9dIWfcwcJjuTx6VCkvowNnj7EJr6QJ1jzSrUky+E2oWVmVTLnNvcnW/Ed8rhj8eal3XaY6oJAtMWB4X81Bq1bWPC6lbQaxtRzWOzMGSCL6taTfjckK6V2Rbor3NANhEePnK1uzaoFJnaB7FkK/z7FoC8DD0xxJHqVS6Jj2e67GxIbhKE6dHTvw9EceCtg/qd4MeC8t3kp1T+7iwuyCkzpA15aNW6ib2WsqmocTUkkNOE6vWtnh+bqjQ31XnS7f7OpLouarVxcy/lxKz/ANHrarcEG1iTUD3SXOLjwi5WgJv4/IXDKPF0dKA2lI52qqNibLdhabxUrOqy9z875GUH7MlxsI7Fwxe8cnLQaajjYGDEzwGrvZ2p026Q6+k6ntii5py1qZDB1oew5e+NFV194XVSaeGaXGfSiw7Q2PWVXbB3AFMuNUwXOJe2b3kmSLN42HmtrgsCykyGNDRfT2zx8VclGL7sV/TO0tgEu6XFPLifsNHVAH3sov6gtFs+m0NBaAG/ZgCIPERwhZD6RKuJa3DHDuqN61TP0b8siGZZuJvK1eyT9VbQOqgdwqPhJptcm/0K/RNMcR6lxxeJbSaXETGgAkk8gsTsHE4o7VrMqPqdDnqZGueSzKJLYE6cl6BCcouNEWVn+JsNMF9+WWpPllSnebDZoNTrcstSfLKsdtzBvGLdULwSH5mwbNh0AXvIywVT4h1Y7UxD3yMlf6udIa7K2L8gPNaxx2Tf+npn+JsOXhmeXnRuWpJ7hlU14Xle8FKqNoVKrQSW1jB7GOyjjyAXqtMyAeYBUTjSQ0co+YTMVQDhBAItYj5hZPbWMxDdq0Wio9tAtpZmhxDC4vcDI8lsAeoO4exQ4NJP6Oyno5qbopEPAuabjJF9QfH9VPp7TpusYa7i1wgj1rI7g1azng13Pe8OgF7i4gGm4kAkni0eQWxx+ymVRDmg27j4JyTjplWn2cK2OLXgBrXNInNwN4MGVOpVARMQqU4SpRAa0Go1swBGZombAajVcsVmq0HijUNN7h1Xj0mGWknLPIEa8UlYNF8YnQLBb748moWQAKekSCcwE3nRXwLrBznOgNEniQLnx1Xne/dR7XVC1xnO3jwgLTDG50TPUbIuFAv3rf8A0fPApVjMddv+krzbB1OpUM6MB9t1r93Ma9mBfUpuI+tw4JBueqekHiQV1ZMdxZlGWz0Dajh+yVz/ACP7Ps815k/EEC4iSYnl3haqhiqvRUg9x6P9nruqExd4yAEnsDnaLK7TxzHG3uHeVH8eNWgya2RnU3Tp7UJP214sDCF17MdGMr2cdD3BRg2SYjw/JNqZszu48VL2qIxD8oEdSwsP4bJ08VsjJ9HCpgy3SCLfoVp8HakywvYG3v1WazOyG3Hn3Lq/aFTo2gFwgnS3HnxTl0CPednVqraFAEUwHMYGTlBccgIAk3MAlaOkyWAPABLTItodV4tvNt/FMbgGsrVGsqUWFzQA0GeqbTe1uC0eO25iRVrjpKsNwPSMAAaG1C15zQHWPauB46bf+nTytUbo4Km3ibcZFvUs7tDatCm4tDzUeYBDXAAnS5A10sF5tsfezGVGNZVq1qgdUAJmSQS0RJIkdml1u8NsljCXsFRrgLSxsySLtl5jVTOHHtFRkn7O+F3cqV3Z6+ZjAQA3K4n7wyt8fSMrSYXCUaFJzqYDQBLnPMExrmc79F5hvnvVicLXpNoOLQ+m175F3dZwiQ7QR5yrP6Rqz/2Sl13kOqsBDrNjI8/eM3ATUXS0NyRt8EBiWNqMqNLXHMHNyPnSxIFj8Uu1to0qGUVKjWF8hoe6m0nuB1Xm/wBFxdlrAOeAejMN4k9ID9oXhoVN9IlZzsa+cxyljRmiYytMekeLijx74k8vZ7C5zW0hUcQ1onM57qYaBJGp7lI2fTZUph7DINwWuY4HiYIEea8g2/i6jtlYNpc4tIqWtHUORv2r2nhxXHdrG1W7Oxoa54AY0iNJfLHT1rW7EePTY3I9bwuIpVnHoHMqFhh8OpOLT2lslSTh6gmSOyI+HzC8L3BrPbj6YaS3MHtMcspcJAItIHFbfZm3cUdrVKLq1R1FulOBF6OaYnSROp1RLFToSkbisaAqNpuczpXiQ09FmPM5TeNU9/Q9I1jjT6R4zZXGkHntDYzOK8K27jajtq1qhJzNrGOYFN4azjaA0cU/b+LqHa9Z5NxiIHMBlRrW8bWA4q1huieZ7jWGH6QMeWdI4Zg0mlnd2gG5Ut1AdpnUyBHxXgW8+NqfvivUvmbX6vP6shrePJoW83t3hxNPHYRlOpUYx4aXsAaM01YNpPC2qTxVX9jUrNxjqtCkA6q5jQTALywSeQLtdVJJphhc5zWsFy5xaGxwM6R2ryH6Vq7nYikDMNYIkAek90/aPIJm1cdUOxKNMzl6ZzdBGVgc5onNwJ5cAhY7SYNnsGCFJ7c9NzHNOjmFpHmLJMLjMPVLhSqsqFtnBj2uy98aLx7dDGPZgMe1pMGmwyALF8scZzWseSjfRoXMxzC0kTmaQALtLXm8kcWBV41sVns2OxNOjlc+q2m24BqOY2XRYAnVcsXs6lUh4OV8WezjPqcF5f8AS7UccRRBJIFIxMCJqGePGB5K52TtqrR2GKtMHPTa8NLmhzf4sfe063Lgs3D8bQ1KmaoVzTP13ojSowCI/mGX57Vj98WMdWeQZHV+7Bho/l5q63H27XxWE6Std+dzSWsaAQA0iRmA+0RoqPe3ZP1BAquY4Ob14YBc3EB+hmwnklC4S2VJqS0Z7A02ZXWB1nRb7cFtI0KshsZmuvcAQb3svI2Yh7TVAzGARNuB9LX4rY7v4t9PC1nMJBJw4sGxDgMwMnQ8oXRNaMovZ6ljaTBhqwDWj6uplgD7hNvyXkBwdXh7CfdZanZ+1azsPhsznnpKWKNSzOsQyQSZ5uJ4LLuxHMetRBNdBKmcjgK3b6/ghPOLPL1oWtz+EVEyFVokph9In50XRzJITsTSufD2BaiGVKgiFaU8Ax1NluKoqi0FB/1TPnkh9CiekP3ew1ahhi5gLm02AHkMs28VpG7t4d3XyCX0jTd2tuIPmqNlZwo4WONNk+QWlbVMRwFMnxgrzZS27OytaKP/AAVhmNysYG3zCOfyAq2ts59OpM5m8QeR/RX+BqOLJdrPzomVad1m8i9mig0QKOysPXMvaC5sASNOJjxKk7a3ZpV6GV2res2+hAIHtXHD0Rc9qmCsQE1NBKDIG6e6tKhSv6bozGTw/VQt7tyGVqjajbExm1vAsde5W1DGE+fAFTqmIkefBDye/ZPAosZujRqYKnT0LAcp8TPnAXfYO5VCnhnU3CekEP1vaOC77QxRaxmXt5D2g81PwNeWa8T/AKjCPIDgZrd/cSlQrOebmSG9jSFfU9h4dtQ1Wsb0nF0XuMuvcuFHEPNcg+jJg2Vna90SyAombx+49F+M6aGw45nCDc2M+pdMbuPQqYsViLuOZ3a6xk+IUzFY1wqZRzj1pK2Nf0pAIgO7NJVKbJ4kPaG4lCpjOnIu4h7hNi4Rw8Fe4zYdGpUY97Guc2MpIEiDNuV1WYrHVBWLRpmjwlXheBqh5A4lDvPujTxJY4+k209maY9ZXfEbn0X4QUIhrTI5ze/rXfFYh4qtgjL1Z563U79pAaLo8lD4sqNi7m0aNGrT1FUQ6e4gLjsDcWjh6xqC5EhvZMj3qbsvabnHrWv2cj2qydiuSryk8GUW9W6FPFOpkmC0ETzFzCnYHY1Olh20rFgEQbzJldK2MIc3uK44isS2b+Hgo52qKUNjKTGtBZSaAByEBYzezCgF1I3AIPqke1bFtTKfkFYbfGq41Xm+rfYFWFpyDInRR4XAtIfbUQtvuRslr6FbNe7B4tFliMJUOV1+C3O5WIcMNUIuc7NI+72ldOR/izCK2aZ2xqbMO6APq2VcvYHNMxyXm2OpgGy9GxGLd+zVNb06k6fdIXnFcys8LsqaOBpITi9C6LM6RRU8A7pQ2Abx4kJ2I2bUAdbSJ0+KucPQ/wCpb/8AJw7lZHCDLVvHo6n4AqZz4lRjaPOcRQcD8PyV7QH1TVD2nhj0nj2/2hTsKOoJWjdozS2enUmh1DDTH8NnGOSv3FoBM/8ApkGPHhKz+BxLRQoCRPRM4xw5K3xeIApuJgxI17150+2da9EfB12tZEzc8APUE92JbP6KmbjxwnwTKuNM8R3x8Fy0zq0WlKuIMzqipimwbqmG0CJ+PuypXbSF/wAlSiybR3oYmyk/tgy8eOiqDiwBrw7fguVTHQD/AOXwVUBY4/GCGiDx1HcrfZ2MGTQ8de9Yx20ATc6TzHLsVnhNqkNgH/N8GocQvRdUa/1h7zyPvU4YmTEe5Zb97Q6SXHuk+5WOztqB9UC8nnPI/BKnRJ2xn8XhqPkJtR315GvW7Oa54mu0VyCSDmHPs5BJVrN6c9YTmOpi89oTTFR3xI+uJt6Xdx5K2r4iDFlRYivGJIlvpxzOumlvNdtsY9rauUkAwD83SYHXEVznBI5Rpz71IfieqLetUj8S0w7MPnzXLEbXDQOPifgnTGiRs+vfQantU8v5sYe781msHtNuawjXUkqwp7QaXNtxHJU0BLxJbI+rb6l2pgZPRb3CFW4nHCTpbtjhPBSm4hpYLA3PF3PsS9COtUHNGUfPiszt6p1yCPK3DtBV9iMQ0PPsCzu3Hhz7eyOAW+K7M8nRVtrC+viQfdZa3dcjoHxbrDlrHYsWxkErXbquAoPn74/0rbK/xZlBbNBtAkYZ3EFp8oPasI6rfT2Lb7Zr/wDSuP8AINf5g4e5YHMl/HfYZfR26UdnkPghcJQukyonYekP2mf5uZWroYckHS4HBUVJh6Se3tVy2uYueHP81hmg29GuOSSMbt3AHpJtqeJVdTbA8VptoUcxFgbniR71UuwcHT1/mt2vxMV2avBVWdHQBJno2cH+4QpW9OJazDuJcb1APEh1tFwwNAFlPWzWjuiVE36c00I1JeDcgRAOkhee9y/Z19Iyh2tewcf6m/FOG0jyI/q/NUuUA3A/ED7CpFMN5es/FW4Iy8jLGttA8AfE/mVHq41x+yPFwCi414EQ0ficfY5RP2gH7LfL81cIieQssRtGImNBzJ9Tkx207WMd4j/eq57pizfL81wfXIMQ0dwHtMq+CYvIyeMYcx6w0PzqpWE2o4WkeOT3uVRS1/QKTRkaZfNiTQc2W37xM3ePBvvBWl3YrF1cXMA8YjQ9t1im55+x4up+yVrd1WHpQeqYj0Q08+STh+LLjPZqcRs8mtmBdqLBrDpHZK5VsKOmLiavpE+izLrzImFZUqEum/mnmleZGp5D2rjo3sqMTiqYrmHOzZtOrEz3THiqTevaTRW6xd6LfRIj2rUYuvGaI0n5hecbzY7pKouTAi4I5/euqjG2ROVIdV2sIFnRfiPio/75abQdeJ/IqlruJgcpT6TLx2rrcVRhzZcU9pAaNnvLfgn09uHM3qACR9oqtp05Jv5gptekQwmYjsd7YUJbDmy3r7bMEgD8f8vOVKobcBpi95Nsw589VlDVJFyTPOeS7Yas6IkxOkn2JuGh+Q1uK2iOltBMDVx5clyxFTNe3mqDOXPzGZtqSfaVekdXyV40hOTZFLL+C0+7ocKLoAPXH+lZmobjitjuzSHRmRAkHlwhLNpFQ7JW3yRhdALN4drp9ywvFbne3EhuGDQTdwEB3AXuOKwhKMH/ACLJ2IShNhC6TM0wXU1Tz9ZXGUSroixxUKthrjgO5vvKmSiUNAmW2AeMosDHeqXe9pe1oaXNM3gmDbk4x6lJY+xsFEr0QeJHcBH+krm8KuzZ5NUZQbPvr6grDC4A9v4Z/wBqsxgv5WHvgf8AGpVKhH2Wju/QK1jRlZSbQ2eXR/8AkT/xFQGbLvx8Kbh/wrWVMO12oHq+C4fu9oP5N/tVcBWZx+ygR9r8B99JVWIwLWuPWIvoWOH+0LdNoMHP8Pwaq3H7Na50gOP9NT3NhDjoDN0sO2fSP4XKwwezQfvH+mPa5Shsgf8AtVPAH3qxwGzmt1pu/qZ+ay4OyrItDZBBsHDwb8Vd7NpFkTNucD2J1PDNH2R5ALsBGi2UNUJMuMPi44jxI+CTE7WynRh/rYPbCqw9Q8ZhsxmJPfHvWDwI18py23t97mOaGggjQOpu9krKfsxdfI4cLA/2rQu2UfuA9k0/e1J+64H8MDxo/wBiI4aIlOzNs2cdcr/L8kNwt/Rd6vgtRS2cYsAP/p91JA2a6Zg/jZ7qat4ybKKhgjezh5fFWbNmONKwaTycG/2lWlPCxwH4p/2Lu2naIjuP5Jxx0wswuMwxBgtaO4tH+0IwuEJOh82la6vs8nQ/5z/aUtLBka+0/wBiUoWFlVS2S4CYPmwp7mu0g+XwV70dv1UerhZ5f5/7loopBZREXutLs/aJbSdpNoM0zHg5wVNXwJF/cfeU3OQCIN+M8uxTOPJFxdC7Z2i98AuBH/ZSB/EyZ81W0393qCfWntUcnv8AWrjFJUQ3sl5h8lIo/SfN0JUPkalLKZKWVoQOSymSllAD5RKaCiUAOlKmgolAh0pU2USgY4D5kpHNB5+Z+KJRKAG9CPklPbTARKWUAKnSmSiUgHymvbPLxRKJQA0NPJvr+CeklCAFHzokydg8kSiUAOCJTZRKAFIQAklEoAVIW9p9SJRKAOT6PafNcH0QOJ83e5SikKQ7KeuGH7Xn0pUV9BvBw/DV+C0UrlUpA6z6vgmIzhw3b/kqfBCunYNn83l/4pEASEqEJgCVCEAKhCEACUIQgQqAhCBilCEIECVCEAAShCEACVIhACoQhIYFCEJiBCRCAFSIQkMEFCEAIEJUIAaUFCEANQhCB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5" descr="data:image/jpeg;base64,/9j/4AAQSkZJRgABAQAAAQABAAD/2wCEAAkGBxQSEhUUEhQVFhQXGBYYFxgXGBocHBgdFxccGBUXHBgYHCggHBwlHRcXITEhJSkrLi4uHB8zODMsNygtLisBCgoKDg0OGxAQGywkHyQvLCwsLCwsLCwsLCwsLCwsLCwsLCwsLCwsLCwsLCwsLCwsLCwsLCwsLCwsLCwsLCwsLP/AABEIAMUBAAMBIgACEQEDEQH/xAAbAAABBQEBAAAAAAAAAAAAAAACAQMEBQYAB//EAEAQAAEDAgQDBQYDBwIGAwAAAAEAAhEDIQQSMUEFUWETInGBkQYyobHB8ELR4RQjM1JicvEkknOCorLS4lNUwv/EABkBAAMBAQEAAAAAAAAAAAAAAAABAgMEBf/EACQRAAICAgMAAQQDAAAAAAAAAAABAhEDIRIxQVEiMmHwBBNx/9oADAMBAAIRAxEAPwA3NXZU5CQhdhzjZCHKnYSEIAayocqdhJlQA3CTKnC1JCBjeVcWoiEhCABypIRFJCABISQjhcWoAAtQtRVTAJiYHryUXB15JadRcdQb/VTzXKiuLqyTlXZUqWFZIMdUsJYXQgBIXZeqKF0IATKuypUsIACF0IoSpiAS5UQCVAAZEOTonl1kANZOgS5OgTq6EAS4SI0hCQgSkRQkISAApCnCEJCBgEIYRkISEACUhRFIQgASkRkJIQAKRFCEfL/P1QMbBqEEt7MNuJqHXLEwBeO8Lqpq1DRqnOBY3LDa9tDdFxqXANkTyAP4pgZpgmANhqmaLC6rLjmDomeQn/x+IXEr52dOuNF2DyShIbA9AT6BEDNwu6zmEXJYSwmIFcEsJQEAClASwlhAArksJYQISEoCWEsJgDC6EULoQAMIoSwlAQImkJITkJCFADSSE5lSQgY2hcnCEhCAGyEMJwpCEDAhCQnISIACEkIyEkIAZrGAYibATpJMD5qJhS51Z4HeBgzBB6ECTbX0UzEkBsmNW69HAkW6TZK6uWnJSbLzEugwbWjcjeAuXNk4yVG+KFxKritfK4FuWZgi57zTEH525qIzE98OiLzaYg62KncUwTqbGh85i+q46TILW7W/Cqh9Bw/VZQd/UaSVaL3Ev7oN4NoBjUi5Ouma3Xou4YD2Ykz9BytqqOlXcLX23tyWhwdLKxo5D53+q6cb5SbMZqo0PLkqVdBkBC4BHC4BAgSEsIoXAIAGEsJQF0IA6F0IoSwmICF0I4S5UABlRAJQEYCBEyEMJwhJCgY3CQhGQkhAAEICE6QhIQMbypITkJIQA3lSEIyFxQA3CTKnE/Qc0NdJgm1hJiI8B72/JZ5cnCPI0xx5SopeKPbl94kbQBqR4T/nZWnslxZuQ04HbWyuOpaCzKB1Hf0jQHmqfi2LB/CRcu0bYzHPSAFUUcQWuDmOLXCC08iN+XluuFx5rfZ1XxejTe19Uns+QNYeYqCTPgR6LOl3ePIvb6RdWnHMEwsovBeXVDWJcSS6A5uUEnlJPiTzKqafcElxg2Gh06a7p4vtFLsKJE7y4eht8lftCzYqyQC2Wk6t38tZWoaF14fTDIDCWEUJKenW49DC3MhISwjhcAmICEsI4XAIACF0JyF0IECAuhGAuhAAAIsqKFyYgYRwuCIBAEyEhCMhdCzKGoSQnYSQmA1lSEJwhCQkABCbqOgT4fEwnlD4nVyMNpOyUpUrHFWx+EkIcPWD2hw0I8Y5jxCchUIbISPxzaTQRJc46gwGx/VqSeltdUzxLGdkzNlLvDQcpO3oqtuBx1Vgqd1jCe6XAD0JBMWXJ/KkqUWdGCPo7xHibHscSxskG+e85Z5LPvex3MfH9VZYrhuMDXTVaQGkkB20XtConNqDVs/fMLLHVaNZGkx3EGmlh2Nc0hgq2mTd4iTzhoOiqMWMzQPHS/8AL+S7heLDx2b9ASWg/wBUZo690JeIOpscBcEwTAEJxjQm7JeCAzNv+IfPqtEAs3Rwrg5uVwIkESOohaV9gV04emYZOxt2Ia03k+ChOxeR8fhJvOonUpluHbU7Qvf7t4/u0iY+wq1lJrg4h5ECw6z8lj/Y+dmnBcaNSlAUfA4gPbIMwT+llKAXanZzNUJCVFCKlTkgc0N0rYJXoaCKEFXuEZ7SBJPME/mnkoTUlaHKLi6YASwhmHxuWg+hP0I9U7CakmS00DlShqKEoCokENShqPKlAQBLISIykhYlgQhKcyoSEAAQkLU4QhITASnTkx981neOPPXYidrXHkSR5BX2IrMaDnPlEkzbQbdSs5xetQLZAeHWO0XN+vNceaTeRLw6sS+mxrg+PLagY73XGPBxsPy/wtLCxWFLe0YQ6BmadD/NPmVrjVzAZH5SSYMA+6e9Y2nxmOS3hKlsznG3oKo4ReCD3fGbQh4zxYFtam4nuFjWjUEMGYgcoHyWRxT6gogFry3O4tflyibEwYkmeURK0NeiA3E5gDFWmJOzXX127pXLmmptfvwb4ocUyp4PxPtBXzACKbtCfxOAAVRhqs1MukH63WqqcLpsdUcxrQHUKhIAtLXU4IG1nnTko/F/ZxmH7BzMx7Wk9zyTu3K6wGlii1GTQ+0mZ+nTaO+WmcxAI07sbc779F2Kex5l2vP5aeassLRLWQSCMx8iQ0m/hHxQ4m0WFyBp4qkyWhzh1YSwC92geohTOLY4ZhSAJi7o0FrAqBhsG0vZEi40PVS+M0RSBe3eCSdzJJ8bGFrb4OiGlyRDbXfoxuUSZ2mfInlui4lh3Uw3O0NLmyIDXZoPkBrN077WP7NtPJYuGYka2c7f0R+0VacPReNSyQfEiLHRYJ7Rr4yJwDFhtTK4RIgchutK5129Z+UrGYv+G133t+aWhxR4IJqOJGkknXWxK6YZKVGEoW7NuAipYvsz7uYnujxMRHXUKq4NxYVSGPIa46H8Ji/r0ScY4ux0Cm6GMN4ghxG5dM7fFGbInHivRYoNO34N8dqvLjLY8Hn0g7q14LTc5oa4EFoE/wC4tGngsq/FB7s2ZwPX9QJ9VL4FjCzEZS8ND5BmDsS3exmNdFgnKEHxNWlJ7LbiLi2HQRERc8swBve1oUrB4gVG5h4EcjuFA4o0uaSKjCLmLTtt5LvZycr5/m+mq1/jSfRGeK7LeEoCUBLC7DloQIlwCUIESiEkJyEkLGzQAhdCNDCAAISEIp+C5FjKLGcOxVUvcX0qdNsRo6YvoRMgXNgqbiHDqnZuP7Qx4bEtDI1I5haXiuIc0ta0CCyqXTuAGAweYErNU6NZuFfUe4ObUggXlok+V7W8VxSvm2dcWuKK/heCqOqAMyuLe972UDLcEmZ1jTVXPs2+jTLqla9SXZWB3u296XfiOg6C+qh8OwtSiCXkZiwOEbd5hv6i3UdYcr4H/SucB35bUneM7qWXw1PpyUz26ZUerJHH6wdTY0OJBLi2Rf8AiG3IHK5phW3E6oNKplYYc5pz91okWBJe4EyBaBsomFxLKtKjTcTLWOBkGZdlJLbf0xaZ5p+tVeQTRYHEOLszxPu5oMTEiTrJ6Lnb2kbKOmQjxAtZVaWOJyFrpLbXkn3p2VJS4kbAueQAQASSADAMATb9Ewca++YA2I3kg6+KjUKgB0Ig6W28V1RjRg5WWfauc0OGUyTN4Ojfv1Qdqd2utyM6W+irMTlsWzPUa9Z5pA9zdMwCpIlst8Pj4IM6Ee8ORVpxaoKuGzAHNmyxt7hNlmBjTufUR8oU2hxjuFmUkF2aG76bm+3VNt1SBJXZa+1eEe/s8oLoboBoC531CHj9E/smGbBkU2yPRdU4u90F2GzQIBNTaSdA0cyofFeLueGh1HKGiAA6bf7VnG7RbqiLjh+5aOg+iq6dMuUrF4wOaGwR4/mPyT2Apwyec35ALVGRCewt5hWPDQ1wuNOnJEwSDNwTB6ctLJrAMyVCOhjw1+iBknh+I7Rz2kCIMeVk3ToOqFwY2XAkt6xc/IouEUcrh1YZ8Tsr/Ava19AwTFJ8gXPvVjEeYUSlS0UlZW1G1w0k4dwEG5eOWseSY4HjxSq98PAIy6bkiOSl4LFu7SpLCKeWqGug3IbEeN58k97OUu+4VGw4CQCJI0v0s4eqvFfInJVGkaiXBBVrZcsiczg23UE+ll22cY5CUBLCIhMCVCSERKRc9mlApCq+vxJjcS2mXC7Y/wCYkED0+MIOO1wO4HRUFwAYOxA8TEeaiWRJFqDbGsJxRjsRUp5gZylt7GG3At57q1IXl5eWuBBAcNCDfwmV6bhqudjXfzNB9RKIysJxoicXLQ27gHZamXrIaIVVQxTDQZTfAa00RrJhp7021hS8bxFpzdmwuJBBnuggEEgnXpeNVlRjnuBa4HvkB0Wm/LRcsrcnR0xVRVlq0Pd2jGZXZWNdfMXZWtiwAk6CToIHNarD4VlNjWvMmNLHVstd2bb6zd0TOt5VLwHBNDagdmDsrbgkS18ZmEAwRMHyVy2q1ozOOry0kCT72RtvL4Lmyyvo2jEjfsZOIL33puIAadm5hBy6NF3GNvK+j4lSYaTqdJoB96dLN1mbn0TGCeC58d4dk65ixBHXW505FU3s3xIPr4hmzabyDECIAN/7gYWdOWwejFNYWTmGseCEuadh8Poj4nVAbPT5QqbDYjM6Otl6RzkjHMAJjSPvVRzTjVjx6q5xH8N33uo1HFNc6BMjWYPinYiqc7+o+YVxwPD2OVrXHNvoBGqh47ENIIBk/JWfC2ANMDUtOw+SGCNWM3dFJ1NojvA6k3uOkQoHtVTJFPQuymeWqDGVLjnI3POdPj5BLx9pDKeYz3eZt0B3WKjUkzRu4mXxeElokAG+mi6p3WxoII/NTajbC8CHEqvxFRuWZtpZbmQFKs0CMxHl+ik1Kby7OwSGtk+Zy/VQ24US3q0OE7gytZTof6J/fglrnBgAlwDw0uJ5zAjWAVMpUNKygLqjI/dQYB1uAbj4QUXD+MdnUD3MMCxgjkR05qTXc7tiSSbAumJ7zeg+/gm2gNJc4tcBsWz0gjdHaDpltwMh2HeY/wDlcCf7S311UvhWIZUquc0EWvOv4B8wVnsTimtIbA9wSYaZzCZge7Ei3RSOBVDTbUq5gQ0NaBJuSQdDsE4SadsU42qRsQ1UvEeIHMQywpmSbXi2+2qtMLixUp52CZBgExcbE+KyjMa/M4ljZLjIJNpMxI8Fvlm0tGOOKb2arhuLFVmYWOhHI/4IPmpsKh9k3OyPkANzTIO8CREWgAeqvwFcZWiJKmRMdxRrGB7cr7SWhwmOYHQ6qIz2molpMuBgTYkBztG5o11v0Kw1B5qXLgCAYsZJAI1jle58FOw1ctYxo74zHOMoI5DUWMF153XM5G6gRsW+XEzNyQbne3ejlCveG1qeIfVdWIhtBxuT7zWAC5MmXCVW9s1xMNOZxJHnonuFVRTZiWnvlzTGRpeGDve8RYTI9Flk6/JrAaDWZTcTy2Wz4RhG06YDJykBwvMS0TB5EgnzKwH7SPtpV5geOOyMY0us1rcjG5nd206TBAHVWpcdslx5aLTGVjmfSNs5JnW0Aj/tWUpuLKoaDIJGqu2PLqgJDg4Uye/rfQk89fiqKT2zfLT76KF8lF/w3iJJFgA6mwugknVmW+wEnZGyu0jIZcXOzQdL1gDbxn0VRww993/CYP8AaWSmziCHPuB3Dl5iKgPrJJWUsavRrGXyb72dxWei9/ugU6hgRcBxgXmLAKh9jKT3VsRULWmn2dVpPd94d5vd1GroMc7rqOJNGi+kXAMLHNJIu4OJcQJMC1tDbqqfgGMc3utc0AuJPP8Ahuad4yw4qYwdOhSeyBxoQIAidYCqMIYeLTNvWwPrBWhxFJppVHOMkAAXAuXNNhubKkbTDXBzXAwQb9LiV1J2jF9lpUB7InMdJjb5SqTBOh0+KsG1SRlJkchvtH1UPBtvflAjcyP1TAYomTffVX1CplplxFgRby1+KoqIhxnYH5q4bVD6ZY3UkeG2/khgi141iuycDlDrfIzPrCc9ocSDQpPjUG3/ADEFRuMNz0xUOjjlAm/OZ2/zyUXH43tKTGAe7OpF5cfzULbTK6JOCEkHmD5AtM/5VLiqRIaBck/Z6Kfh6wiDMhjvg0yrWg1jabGO8SBrf+Yn4C6blTFVlXU4ec1MtFgAybeR1+5WpwVBzaIlpzNEXcI/i5+pm6gCi2DbLpOkERzNwT3vUKTTwtUUc2Y9mO6YbaQ/IYfoRPWyxySbSNIpJ7MvVxDyCfxEATbaB8hC6jWzMdmt10nz8k1VaSNe6Y2+qZxALoAb4But9JA8F0oxY9TqAukkHbWdrLQYNw/ZKuVovnBMGxHZ5RO05neIWQLI3b4CT6ECPinKWIItJg6j4+egSlGxp0XDsS+i8tpudlB/C8QeuXS+qPChr21M2oaXiTBzBwIPxKrKVUTA3vf9VJp4YXudR+I7+CaYqNd7Kj90/wD4r/k1XgWd9lMKGte4FxOctjMSNG/h0nqtCCtovRhLs8hpERcfP6FT2OIYcm8WM3v4/mq7bS2v36J2k42vb9FgbFnwagw1WmtLm5m5mzAOYwJjqtwMRTOHrNp02tAlgDLR+6c4zs74fBYLB1g14JNgWH0dJWk4NVnDV42fmOtg6gQCehK580baZtB6ooqrxniDtv05aLUcMxpwuGou7MguqV80tIMXDNbTprtKzDzJNvn84WnwHCGYnAUWuqsplr65zOdf3nZRBMkSfRGSmly6CN+FFT4q41XC0kZdRYZpyxGoBjylV1Z/eL5ALREayTymOadq8LLahpuyGCQHNOoGh8woFSnDsojpOvqtlXhDsnUobOUPIM30seZOUbDeE3XxkQ1oDfe7wIm5abls/wAoTdKj7094ncyAPS51QhpdTMgd3pcxqSUAGyq5xgDNF+ZE2v0h0ctFacN4KaozFgaA1xNw2YYSevIRB1RcEw2UVLQ4Ux8YP5J7gGLl1WT7tN4O2o/RRJutFKvSsruDKD6bWNLqjgS8wS0NvDbWJO/2KY0XWt481d8QIyTyn6KpZXnQlaJUS9gsoOuYjlrZONwrpsbjofyVlk7sfeqilwJdBNgdHFNMVFW9t4UrB5/wj1QsvU39VbNbGW8W2ICbYJHYhlY0xJ7oIgZREwb6KvcXjUD0/JbHEUCcO10HLmaCdpLSYnfRZvidM2ykDxUxY2iHhazgdBB8fUXWv4JQosp9viHb5WjeQCYk6DruZ5LL4Kk4kXuD4+AhWntTiiTTaLBlNgt/bckcydVGRcnxKjpWX9F1DGUi2iSK7GyJ/Eb9wjSTBAjoj4TVL8IW54aHM7saB9RrgZOneDjKxvB8U6nWY+WhzSItJg/S+/RbVjKbWuIcwZnECGn/AOwHCCSAIaYtNhHVYzhx0UnezIYqmIFiYAjyTX7OGgiZc4S7wMENHkfPyT9We74D4AHdR61Q5iZHe0PSNvOQuhGZHp4UOk6CY8+SHsBBDpzDTqFOECQAdxy1AvZN5paI1ED7JKdhoi0qRzZtgG+dwD9T5Kyw1RhFSSPdlv8AcHNIjrZQqrTaIHO35SodMuBseeg/RUSzcezOKphjxnaP3jyAXCYMQb7LQMcCJF15hw/D1arsrGy7ebACYJJJ5kL0DhFJ1Okxr4zAXjQSZ+qtMzkjyslG19oTRSwoLJeHa42H36LQ8Fo2qU3Oce0bAyucIIEjcT5rP4LXzb81fcIcZnkZ/wChZZOjSHZX4nC1GPc2LAke/wAiRMz0W+9iqjWYehmgOJryCAZhxIl231XnuPqE1QL6k6/1GSt17N4WadAG4muLuIBh7pMTFwYlY5/sV/vZpj7ZnsdVzYoukmzrugE911zGngqZzv3gsFZupntdhDR8nDT0VYW/vm+H5rePRmx3D++7xH/cFN7WXPtAvIjcCT/1FRMOz95p+H/9ypWJpEF5NwDr1gTr5IEWWHbesXWIYD4WCh+zNP8AjOIsWPF+gnfxUzso7Wb9zXwtKa4TRApnNBmm8wRpLABrvb4qfBlPxl4DYA1VThh3grfiNEOLQIEXNvBRqOFy3kGAdjyI+q1JJlUfu828Sqrh7C4kDUgq0qsBpnnl+iicJpZX3I02QgZDwoJf1n/KtMS7Ll185Omqr+Hu/eeqscbRzBrW6nNqSfHVDBGyxtMfsFMxrUG/9DljeK2jbVa/FsAwFPn2jdz/ACO6rI8UbOWOqyx+/wClyH+CtufG/ofrCa47imGsTl7rQ0CN7A25fon+HVQA46ETbSe6bKs9oKoNS0gBrAR1DQCVdfUTehMDixmEiGghwE6QZI81vcRh6fYZwKeZwa5vvBzhnbBDQYiDEFeZ4dwBkgHoZ+i9HfTYcK14d3gwMDZb3v3oyuLdQQ0anooyraKg9GWqvI2t4ddlAfUE6b3H3opdVwDJlswLb+ig0zN72N9zoY+AK0RLH31oYSNRpp05KfUpjuZBZwkHZ0b9OSrcQZa6PO2t/wBVcUWf6ahAu1tV2aDF3mQT5aJS1Q16VGL/AIoHRuiOmRe252K6q5pJcQc3dg9AO8NeZHNDQeCRHMqiS69kbVHa+4df7mrVh6xnBcY2lLjJEEWifenTTb5LTUcaxwBDhB6jfbxVIhnmSWSrhlcG0D0StdyYPRRyKoqGvKcoPeXABxHWbBWfaDk30CfYSATDQPAfRJyGkQcXTPaFzTmF4PmV6H7McVpU8LTD67GOh5LSRIJcTeTr0WIFfllPkETKrjtbwWOSHNUzSMuI/iMRneXuqHM67j3Jvc9Nyo7KLJkuMi093TolLzy+X1XdsRt5ED7K0TJHhSaLh7gSNRl/JBiILTFRxJN5i9vDwQ9rGw9Al/aP6R6BOwoewVRxzTUeZEaa/BS6payk7948d0gbbWFgoIr290el0RxBP4fgkBFcBrmcfvwQSL953p+ilCqB+Af7Vwd/QPROwItVwy+8fT9FGLWtkh5B8P0VoHD+Qei4vaPwD0T5BRmyQDYq64ZDgJJkTFtJ1U0Vo0Z8EbsY7dvwQ5NiosuKu/0tMZnAZxtAPddpblCzTm3Hed6forIY02sfvzSHHHqojaG3Yxw9jS8A3Ei0G97/ACUbjtJpquDRszbTuNn4qeMa7ku/bTy+Cq3di1RWcEwgNekCA4Oe0EESIJhxjoJPkvTq+BpAEXiHGBPIkfmsMzGnkiOLO7fmsskZTdlxaRU9kNyfT9ETKTYtNyJt43Vr28/hPofvdBUqe73dwY6evVa8iKKtsZjGgIPOYuduYUyviXuBDjAcOUaXAUtuKjRvp/lOOxdri1tvSe8ly/A6KCpRJ/FJjTS0i3xTdNwHxWmGI/p+H/skNXmwX6frqj+z8C4lDRdMifhz0Uyjhjma7I4ltxYx0dbcqzbUMWYJ/tBWh4bWc5ujJ6iP0UTy0hqNswfbSQIG/wAE4Lm/yXLlTEKHSSNhtb8kTzY+vquXJej8I9OsZyiw6WRlhIMuO/yXLk2CCdRygXMfpP0R06MSQeXP8+q5cgqgBTmSdjy5aapzJ9nXVIuQSOtcduiOky9oHgL7LlyllAhve305oyIOvL4mPquXIAOgwkm52RuBAsdly5T6AgpdTff/ACup07TN/wDHVKuTYwqTepQSS4iYi3quXIQCOZvfSVzXEwOdv1+C5cmIcps6n1n5ojRJ1cYHRIuUtjoHs7am3XmmM8uI08Fy5UhMlU6fXf6gfVOVnZRzMfMgfVcuUeleEOnWJsJGnxT9TEFoM3uRy2XLlTWybHGkkAyRPI9Vf8CcQCJkDn6apVyzl0yvg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371600"/>
            <a:ext cx="8763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Able to lead based 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time, place and/or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circumstance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Strong ability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influence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inspire 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53362" y="55626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Carmen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Yulín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Cruz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Mayor, San Juan Puerto Rico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458" y="1441232"/>
            <a:ext cx="2775857" cy="40386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26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altLang="en-US" sz="36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Transformational Leaders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05000"/>
            <a:ext cx="8458200" cy="42211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b="1" dirty="0">
                <a:solidFill>
                  <a:schemeClr val="hlink"/>
                </a:solidFill>
              </a:rPr>
              <a:t>	</a:t>
            </a:r>
            <a:endParaRPr lang="en-US" altLang="en-US" dirty="0"/>
          </a:p>
        </p:txBody>
      </p:sp>
      <p:sp>
        <p:nvSpPr>
          <p:cNvPr id="2" name="AutoShape 2" descr="data:image/jpeg;base64,/9j/4AAQSkZJRgABAQAAAQABAAD/2wCEAAkGBhISEBQUEhQVFBQUGBUXFBYVFhQVFxUVFRYYFRUXFxUXGyYeFxkjGhQUHy8gIycpLCwsFR4xNTAqNSYrLCkBCQoKDgwOGg8PGikkHSQsLCwsKiksKSwsLCkpKSkpLCwpKSwtLCksLCwsLCwsLCwsLCksLCwpLCksLCksLCwsLP/AABEIAMIBAwMBIgACEQEDEQH/xAAcAAABBQEBAQAAAAAAAAAAAAAAAQIEBQYDBwj/xABGEAABAwIDBAYGBwYFAwUAAAABAAIRAyEEEjEFBkFREyJhcYGRMqGxwdHwByNCUpLh8RQVM2KC0haissLDJHLiQ1Nzk9P/xAAZAQADAQEBAAAAAAAAAAAAAAAAAQIDBAX/xAAkEQACAgICAwACAwEAAAAAAAAAAQIRAyESMRNBUSKBBGFxMv/aAAwDAQACEQMRAD8A1aEiVWZipUiVACoSJQUCFQhCAFlKkCEAKEqRKgKBCEIChUqRCBCoRKEACEIQAIQhAAlSIQAIQhFjBCEJBQiEIQFCIQhAUCEIQFEdCRKgoVKmpUAKlSShADkqaiUAOQkSoEKlTUqAFlKmpZQAqEIQAqVIhACoSJZQAIRKJQAIQhIAlCRCABCJSIGCE1zwBJsAq7EbbaPQ63qCLCiyXOrXa30nAd5AWaxe03u9IkdgsPDmqqtWTSsT0a1236IMZvIFCxeZCriZ82byUqalUmw5CalSAdKVNlLKBCylTQlQAspQmyiUAPlCaFyxOMZTE1HBo0k8TyQBIQq0bwYeP4rfCT28lLw+LZUEscHDsM/opUk+hkiUJqVUIchIkJQA6ULkMUyYztnlmHx7E8OCVoByVNa4HREoAVCEiAFRKRQ8VtRjJEy4cO3vQMlueAJNgoWJ2xTbMHMeQ58pVPitqvfYkAHgOPYogYQJymOcFIdHTFY6o83dInTgPBOfQIAd58vE81GL4dMd4KWvjDljyHLmh2GkR8Q/mZ5KMbrqKbnXjx4ea70MK0XeZF7NufWtLSRlTkzi3C24+YSqW7Esn+GT/UR7ELPmzThE08pZSUmZjAie8W71NxOy3i7QXCBMXjnok5xTpsri2rIaWVzqVA0EnQAk9wErKV9tVKlRrgCAOAmAfeYhNukCVs3LcE/o3OyOJbfKBLnAC8AG5nQcV53tPfWr0haPqgJEEQ4cIdmEhy9S2LXPRscWuhzQeOhusz9L2y2GlSxHRjOH5Hvi7muaS0G8mCLaxJXEszk6ZrPHxVoxdPbdZxA6R7hqOtPd2zc8Vodl7xEHLW0mA6wAgcZuViaVMtu3L/23Ht4qZTxBjrDjcm4b339YRycXaMl/ZrNu71iiB0Qa8n7RJyjy1PZZUbd6sQ5xIdFtNR3i3V007O1VGOo3zzzzdYjiIgG0fkoTBc3iLxpwv3rRT5oT0aehvhXZYnMLXeLjnpCo9o7cdXrF75F4a28NA4D195Kh493VAJkmdDwn1KAyoR38DyVxi2tktl0yrBkW1JuCOYvCuNk7YNIyHRMW0zDkZ14rPUauUgTJd2kjvPMfBSaREkWvcGRM8LERMlYSiUmeibO3mpVYnqE8zbzVtTqhwBaQQdCLg9xXktXFuBAac2awA1lbvcY1K3UdYUwLHtJgd+ui1jkklbKSTdGnp4RztB7FmN5t3MfWrBopn9nmAWOa4xrmcwGfC69Fw2Bjs77rrReHTkc1waS13Y5tiFk88maeNHz86uWWcCHN1BF2mYIcIkXPHSV2o4xxYYc4CZIBMSOOWI/Vew707t0sXSqSwMr5DlfAkwQ4Aui4OWJ1ErxzEYfonZHtLHcc0sItYG2mlkKSl12ZyjROwW8lSi2GOADuwQDz74HrTBtyvmtWqGOBceVpA4KhGKIfHASAbTHgpdKoJLhaYBi/u7PUrkmkRZqsBvdWGYVMr7HKYi8WkiPKJVx/iqk2iaj5BGrRe5NongfcVhKVQZrdlyDE8Z5H4pu0qgfTN4ym15aTpHtUxySTV9DLDa+9VSqSCctPg1hIPKSeJvzXPB4x33i7scRwt48FR4cgD0rnXkJ4qRh7HQXjQRrrpormn3YI12Fx1N9uIiR8+Cmuqy0gW07oGmtgslRxvWBHYY439uivKNWQeRE34fMpwk32VZIq0GQMxvazesSTzOgTqODDmVHgWp5OFgHEi/qUR9bKR2+ErebsVKT6ZAYwA2cIBm155qsmTgtlRjyMK8EdvigCRyPJave7dunSY2rSEAuyuZMgEgkFs6aEQsoG3iPXdVGakrQmqGTH2kIuhWKix2fhKzsbIs17tSdG6TE3Fl6Fg8zbZmH+oD3ryTBbLY/FsLw0g1Yc0xdsExC71KzMNh8SW0muJdR6N3R035M13DrtPVOU27Vy5sPJ2awyVGiVvniqjcRTpgFrWuc53AObOWb6iCYVcNoVGSKb2hoMfw6LjPGTkkmVkK20KlSpme6OsDlAAAidANAJiFe4GrUFIRTDpdNyNDP5LocXxoxi1dnoNHeipTOGpOqkmrTpucRSogUw+QO+Ik6WTfpC20W4aox2WsKdWmwtrMaWmRUBc3IQQ4OYRqoDtza9VlJ7Wuh1CkDdkZg3USVP3l3Mr1sNUptaQDiX4gOOUyKgdmBGbgSFxOKUu/Z0NNo8uGLaS0wOPVGgAuBJJIEEqTSGSDdzTA4T+kK5pfRriGmQXdvVFxxHpLqdw8QDo+Jm7QfXm+ZVScH0yPDP4Z7aNJsAtcYJu2YBOgMclXVsO8GY7u22aVsX7kYlxEtd1TI6nH8Sk19z67/Sa4NHANAvwvOk8Ne1VDJGKq0DwzfoxQYTEgkxrx7/AJ7EzFUCTPYNPYtxj9znvu1lRrpaAY6oa0RFvOe1Sdrbszhm08PRqU3yC98E5rXGthcpvLFNUwWCXtHnDnOvIE8LeHknUKsgi4PZFweHmtVS3QxDDJDskFrhlIzN+6b6TC4s3Irvc4sIi1ocYHhPJaeSH0nwz+GaoPuXEmRp8+C9C3SxebF0y2mHv1bL8oDspJkZTPHiq3/BGJg8zr1Xj3aK+3S3dq4fFse/0Q4yYeIlrhxHaonlTi6ZcMUk9o0mK30dTxAw7qTBUOUWJLQXAEAujiCPNJiN9nMxHQOpMzg5ZznLmOjZy9oVDtrZNU451QBzhnaWuAcbWi4HALhjdhVv259SCQ6q52aHcahI6wGgbC410b0amrvi5uJGHNJnSTHpnLmIkDNETp5rI/SJVHTtLqeWtka1+Vwc3KS7JYiSYka9in7Q2VUO0HVACR0+YOh2mYEdaI0jyRvpsapWxedkPZkYCIJhwmTYRN0RdSRM4trR5ztKhlAyg363FvZcHj8EmFMcYynuvBPuWxpbt1QMrm5hexByibk6ak38VVYrcyqMtwO/NJPO4+ZXapxaqzn8UvhXU3EOMGxAI5HRcK9MwejgT6TYkmeQGuhv2SrIbq4zLEC3o2fedb5VN2Nuo8VaZr0yWB7ekAFS7ARI0E2CjS3Y/HJ+jPDAl1HMBoTwFpgAyLkd8C3FOwgIiTF9YkaC3YbjsW72ju0xxqZTUFEzlpZDIIohtIk8QHlwjgDIUzDYKicC6lUpu6XNVcDkJmXS0ExexjwUvMmivCzFYvZFSji3UqjfRIJgnLlIzAg8dRorkVRa9uSk1aFV2XMHHK0NbLXEhoNhOtpPhA4KJVYW1Aw5pdcdU8JkreMorVkcJL0I51PN1mOfYxlcGjxlhutPu1tdlGlUd0BDQ5kl1VurgYAGUTYHTksb+86WYgFxyh32SLjgJOqvNm4npKDzSzGHtB6pkzTeA7KOAzG6jIrLibHb2Ma/CFtSmWhwY4ZHsc4Au6rgDYgkR4rz/oSHEgyBzifGCYK0uNDzhWSSSKVIHWw6R7nSOEDo9dIWfcwcJjuTx6VCkvowNnj7EJr6QJ1jzSrUky+E2oWVmVTLnNvcnW/Ed8rhj8eal3XaY6oJAtMWB4X81Bq1bWPC6lbQaxtRzWOzMGSCL6taTfjckK6V2Rbor3NANhEePnK1uzaoFJnaB7FkK/z7FoC8DD0xxJHqVS6Jj2e67GxIbhKE6dHTvw9EceCtg/qd4MeC8t3kp1T+7iwuyCkzpA15aNW6ib2WsqmocTUkkNOE6vWtnh+bqjQ31XnS7f7OpLouarVxcy/lxKz/ANHrarcEG1iTUD3SXOLjwi5WgJv4/IXDKPF0dKA2lI52qqNibLdhabxUrOqy9z875GUH7MlxsI7Fwxe8cnLQaajjYGDEzwGrvZ2p026Q6+k6ntii5py1qZDB1oew5e+NFV194XVSaeGaXGfSiw7Q2PWVXbB3AFMuNUwXOJe2b3kmSLN42HmtrgsCykyGNDRfT2zx8VclGL7sV/TO0tgEu6XFPLifsNHVAH3sov6gtFs+m0NBaAG/ZgCIPERwhZD6RKuJa3DHDuqN61TP0b8siGZZuJvK1eyT9VbQOqgdwqPhJptcm/0K/RNMcR6lxxeJbSaXETGgAkk8gsTsHE4o7VrMqPqdDnqZGueSzKJLYE6cl6BCcouNEWVn+JsNMF9+WWpPllSnebDZoNTrcstSfLKsdtzBvGLdULwSH5mwbNh0AXvIywVT4h1Y7UxD3yMlf6udIa7K2L8gPNaxx2Tf+npn+JsOXhmeXnRuWpJ7hlU14Xle8FKqNoVKrQSW1jB7GOyjjyAXqtMyAeYBUTjSQ0co+YTMVQDhBAItYj5hZPbWMxDdq0Wio9tAtpZmhxDC4vcDI8lsAeoO4exQ4NJP6Oyno5qbopEPAuabjJF9QfH9VPp7TpusYa7i1wgj1rI7g1azng13Pe8OgF7i4gGm4kAkni0eQWxx+ymVRDmg27j4JyTjplWn2cK2OLXgBrXNInNwN4MGVOpVARMQqU4SpRAa0Go1swBGZombAajVcsVmq0HijUNN7h1Xj0mGWknLPIEa8UlYNF8YnQLBb748moWQAKekSCcwE3nRXwLrBznOgNEniQLnx1Xne/dR7XVC1xnO3jwgLTDG50TPUbIuFAv3rf8A0fPApVjMddv+krzbB1OpUM6MB9t1r93Ma9mBfUpuI+tw4JBueqekHiQV1ZMdxZlGWz0Dajh+yVz/ACP7Ps815k/EEC4iSYnl3haqhiqvRUg9x6P9nruqExd4yAEnsDnaLK7TxzHG3uHeVH8eNWgya2RnU3Tp7UJP214sDCF17MdGMr2cdD3BRg2SYjw/JNqZszu48VL2qIxD8oEdSwsP4bJ08VsjJ9HCpgy3SCLfoVp8HakywvYG3v1WazOyG3Hn3Lq/aFTo2gFwgnS3HnxTl0CPednVqraFAEUwHMYGTlBccgIAk3MAlaOkyWAPABLTItodV4tvNt/FMbgGsrVGsqUWFzQA0GeqbTe1uC0eO25iRVrjpKsNwPSMAAaG1C15zQHWPauB46bf+nTytUbo4Km3ibcZFvUs7tDatCm4tDzUeYBDXAAnS5A10sF5tsfezGVGNZVq1qgdUAJmSQS0RJIkdml1u8NsljCXsFRrgLSxsySLtl5jVTOHHtFRkn7O+F3cqV3Z6+ZjAQA3K4n7wyt8fSMrSYXCUaFJzqYDQBLnPMExrmc79F5hvnvVicLXpNoOLQ+m175F3dZwiQ7QR5yrP6Rqz/2Sl13kOqsBDrNjI8/eM3ATUXS0NyRt8EBiWNqMqNLXHMHNyPnSxIFj8Uu1to0qGUVKjWF8hoe6m0nuB1Xm/wBFxdlrAOeAejMN4k9ID9oXhoVN9IlZzsa+cxyljRmiYytMekeLijx74k8vZ7C5zW0hUcQ1onM57qYaBJGp7lI2fTZUph7DINwWuY4HiYIEea8g2/i6jtlYNpc4tIqWtHUORv2r2nhxXHdrG1W7Oxoa54AY0iNJfLHT1rW7EePTY3I9bwuIpVnHoHMqFhh8OpOLT2lslSTh6gmSOyI+HzC8L3BrPbj6YaS3MHtMcspcJAItIHFbfZm3cUdrVKLq1R1FulOBF6OaYnSROp1RLFToSkbisaAqNpuczpXiQ09FmPM5TeNU9/Q9I1jjT6R4zZXGkHntDYzOK8K27jajtq1qhJzNrGOYFN4azjaA0cU/b+LqHa9Z5NxiIHMBlRrW8bWA4q1huieZ7jWGH6QMeWdI4Zg0mlnd2gG5Ut1AdpnUyBHxXgW8+NqfvivUvmbX6vP6shrePJoW83t3hxNPHYRlOpUYx4aXsAaM01YNpPC2qTxVX9jUrNxjqtCkA6q5jQTALywSeQLtdVJJphhc5zWsFy5xaGxwM6R2ryH6Vq7nYikDMNYIkAek90/aPIJm1cdUOxKNMzl6ZzdBGVgc5onNwJ5cAhY7SYNnsGCFJ7c9NzHNOjmFpHmLJMLjMPVLhSqsqFtnBj2uy98aLx7dDGPZgMe1pMGmwyALF8scZzWseSjfRoXMxzC0kTmaQALtLXm8kcWBV41sVns2OxNOjlc+q2m24BqOY2XRYAnVcsXs6lUh4OV8WezjPqcF5f8AS7UccRRBJIFIxMCJqGePGB5K52TtqrR2GKtMHPTa8NLmhzf4sfe063Lgs3D8bQ1KmaoVzTP13ojSowCI/mGX57Vj98WMdWeQZHV+7Bho/l5q63H27XxWE6Std+dzSWsaAQA0iRmA+0RoqPe3ZP1BAquY4Ob14YBc3EB+hmwnklC4S2VJqS0Z7A02ZXWB1nRb7cFtI0KshsZmuvcAQb3svI2Yh7TVAzGARNuB9LX4rY7v4t9PC1nMJBJw4sGxDgMwMnQ8oXRNaMovZ6ljaTBhqwDWj6uplgD7hNvyXkBwdXh7CfdZanZ+1azsPhsznnpKWKNSzOsQyQSZ5uJ4LLuxHMetRBNdBKmcjgK3b6/ghPOLPL1oWtz+EVEyFVokph9In50XRzJITsTSufD2BaiGVKgiFaU8Ax1NluKoqi0FB/1TPnkh9CiekP3ew1ahhi5gLm02AHkMs28VpG7t4d3XyCX0jTd2tuIPmqNlZwo4WONNk+QWlbVMRwFMnxgrzZS27OytaKP/AAVhmNysYG3zCOfyAq2ts59OpM5m8QeR/RX+BqOLJdrPzomVad1m8i9mig0QKOysPXMvaC5sASNOJjxKk7a3ZpV6GV2res2+hAIHtXHD0Rc9qmCsQE1NBKDIG6e6tKhSv6bozGTw/VQt7tyGVqjajbExm1vAsde5W1DGE+fAFTqmIkefBDye/ZPAosZujRqYKnT0LAcp8TPnAXfYO5VCnhnU3CekEP1vaOC77QxRaxmXt5D2g81PwNeWa8T/AKjCPIDgZrd/cSlQrOebmSG9jSFfU9h4dtQ1Wsb0nF0XuMuvcuFHEPNcg+jJg2Vna90SyAombx+49F+M6aGw45nCDc2M+pdMbuPQqYsViLuOZ3a6xk+IUzFY1wqZRzj1pK2Nf0pAIgO7NJVKbJ4kPaG4lCpjOnIu4h7hNi4Rw8Fe4zYdGpUY97Guc2MpIEiDNuV1WYrHVBWLRpmjwlXheBqh5A4lDvPujTxJY4+k209maY9ZXfEbn0X4QUIhrTI5ze/rXfFYh4qtgjL1Z563U79pAaLo8lD4sqNi7m0aNGrT1FUQ6e4gLjsDcWjh6xqC5EhvZMj3qbsvabnHrWv2cj2qydiuSryk8GUW9W6FPFOpkmC0ETzFzCnYHY1Olh20rFgEQbzJldK2MIc3uK44isS2b+Hgo52qKUNjKTGtBZSaAByEBYzezCgF1I3AIPqke1bFtTKfkFYbfGq41Xm+rfYFWFpyDInRR4XAtIfbUQtvuRslr6FbNe7B4tFliMJUOV1+C3O5WIcMNUIuc7NI+72ldOR/izCK2aZ2xqbMO6APq2VcvYHNMxyXm2OpgGy9GxGLd+zVNb06k6fdIXnFcys8LsqaOBpITi9C6LM6RRU8A7pQ2Abx4kJ2I2bUAdbSJ0+KucPQ/wCpb/8AJw7lZHCDLVvHo6n4AqZz4lRjaPOcRQcD8PyV7QH1TVD2nhj0nj2/2hTsKOoJWjdozS2enUmh1DDTH8NnGOSv3FoBM/8ApkGPHhKz+BxLRQoCRPRM4xw5K3xeIApuJgxI17150+2da9EfB12tZEzc8APUE92JbP6KmbjxwnwTKuNM8R3x8Fy0zq0WlKuIMzqipimwbqmG0CJ+PuypXbSF/wAlSiybR3oYmyk/tgy8eOiqDiwBrw7fguVTHQD/AOXwVUBY4/GCGiDx1HcrfZ2MGTQ8de9Yx20ATc6TzHLsVnhNqkNgH/N8GocQvRdUa/1h7zyPvU4YmTEe5Zb97Q6SXHuk+5WOztqB9UC8nnPI/BKnRJ2xn8XhqPkJtR315GvW7Oa54mu0VyCSDmHPs5BJVrN6c9YTmOpi89oTTFR3xI+uJt6Xdx5K2r4iDFlRYivGJIlvpxzOumlvNdtsY9rauUkAwD83SYHXEVznBI5Rpz71IfieqLetUj8S0w7MPnzXLEbXDQOPifgnTGiRs+vfQantU8v5sYe781msHtNuawjXUkqwp7QaXNtxHJU0BLxJbI+rb6l2pgZPRb3CFW4nHCTpbtjhPBSm4hpYLA3PF3PsS9COtUHNGUfPiszt6p1yCPK3DtBV9iMQ0PPsCzu3Hhz7eyOAW+K7M8nRVtrC+viQfdZa3dcjoHxbrDlrHYsWxkErXbquAoPn74/0rbK/xZlBbNBtAkYZ3EFp8oPasI6rfT2Lb7Zr/wDSuP8AINf5g4e5YHMl/HfYZfR26UdnkPghcJQukyonYekP2mf5uZWroYckHS4HBUVJh6Se3tVy2uYueHP81hmg29GuOSSMbt3AHpJtqeJVdTbA8VptoUcxFgbniR71UuwcHT1/mt2vxMV2avBVWdHQBJno2cH+4QpW9OJazDuJcb1APEh1tFwwNAFlPWzWjuiVE36c00I1JeDcgRAOkhee9y/Z19Iyh2tewcf6m/FOG0jyI/q/NUuUA3A/ED7CpFMN5es/FW4Iy8jLGttA8AfE/mVHq41x+yPFwCi414EQ0ficfY5RP2gH7LfL81cIieQssRtGImNBzJ9Tkx207WMd4j/eq57pizfL81wfXIMQ0dwHtMq+CYvIyeMYcx6w0PzqpWE2o4WkeOT3uVRS1/QKTRkaZfNiTQc2W37xM3ePBvvBWl3YrF1cXMA8YjQ9t1im55+x4up+yVrd1WHpQeqYj0Q08+STh+LLjPZqcRs8mtmBdqLBrDpHZK5VsKOmLiavpE+izLrzImFZUqEum/mnmleZGp5D2rjo3sqMTiqYrmHOzZtOrEz3THiqTevaTRW6xd6LfRIj2rUYuvGaI0n5hecbzY7pKouTAi4I5/euqjG2ROVIdV2sIFnRfiPio/75abQdeJ/IqlruJgcpT6TLx2rrcVRhzZcU9pAaNnvLfgn09uHM3qACR9oqtp05Jv5gptekQwmYjsd7YUJbDmy3r7bMEgD8f8vOVKobcBpi95Nsw589VlDVJFyTPOeS7Yas6IkxOkn2JuGh+Q1uK2iOltBMDVx5clyxFTNe3mqDOXPzGZtqSfaVekdXyV40hOTZFLL+C0+7ocKLoAPXH+lZmobjitjuzSHRmRAkHlwhLNpFQ7JW3yRhdALN4drp9ywvFbne3EhuGDQTdwEB3AXuOKwhKMH/ACLJ2IShNhC6TM0wXU1Tz9ZXGUSroixxUKthrjgO5vvKmSiUNAmW2AeMosDHeqXe9pe1oaXNM3gmDbk4x6lJY+xsFEr0QeJHcBH+krm8KuzZ5NUZQbPvr6grDC4A9v4Z/wBqsxgv5WHvgf8AGpVKhH2Wju/QK1jRlZSbQ2eXR/8AkT/xFQGbLvx8Kbh/wrWVMO12oHq+C4fu9oP5N/tVcBWZx+ygR9r8B99JVWIwLWuPWIvoWOH+0LdNoMHP8Pwaq3H7Na50gOP9NT3NhDjoDN0sO2fSP4XKwwezQfvH+mPa5Shsgf8AtVPAH3qxwGzmt1pu/qZ+ay4OyrItDZBBsHDwb8Vd7NpFkTNucD2J1PDNH2R5ALsBGi2UNUJMuMPi44jxI+CTE7WynRh/rYPbCqw9Q8ZhsxmJPfHvWDwI18py23t97mOaGggjQOpu9krKfsxdfI4cLA/2rQu2UfuA9k0/e1J+64H8MDxo/wBiI4aIlOzNs2cdcr/L8kNwt/Rd6vgtRS2cYsAP/p91JA2a6Zg/jZ7qat4ybKKhgjezh5fFWbNmONKwaTycG/2lWlPCxwH4p/2Lu2naIjuP5Jxx0wswuMwxBgtaO4tH+0IwuEJOh82la6vs8nQ/5z/aUtLBka+0/wBiUoWFlVS2S4CYPmwp7mu0g+XwV70dv1UerhZ5f5/7loopBZREXutLs/aJbSdpNoM0zHg5wVNXwJF/cfeU3OQCIN+M8uxTOPJFxdC7Z2i98AuBH/ZSB/EyZ81W0393qCfWntUcnv8AWrjFJUQ3sl5h8lIo/SfN0JUPkalLKZKWVoQOSymSllAD5RKaCiUAOlKmgolAh0pU2USgY4D5kpHNB5+Z+KJRKAG9CPklPbTARKWUAKnSmSiUgHymvbPLxRKJQA0NPJvr+CeklCAFHzokydg8kSiUAOCJTZRKAFIQAklEoAVIW9p9SJRKAOT6PafNcH0QOJ83e5SikKQ7KeuGH7Xn0pUV9BvBw/DV+C0UrlUpA6z6vgmIzhw3b/kqfBCunYNn83l/4pEASEqEJgCVCEAKhCEACUIQgQqAhCBilCEIECVCEAAShCEACVIhACoQhIYFCEJiBCRCAFSIQkMEFCEAIEJUIAaUFCEANQhCB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5" descr="data:image/jpeg;base64,/9j/4AAQSkZJRgABAQAAAQABAAD/2wCEAAkGBxQSEhUUEhQVFhQXGBYYFxgXGBocHBgdFxccGBUXHBgYHCggHBwlHRcXITEhJSkrLi4uHB8zODMsNygtLisBCgoKDg0OGxAQGywkHyQvLCwsLCwsLCwsLCwsLCwsLCwsLCwsLCwsLCwsLCwsLCwsLCwsLCwsLCwsLCwsLCwsLP/AABEIAMUBAAMBIgACEQEDEQH/xAAbAAABBQEBAAAAAAAAAAAAAAACAQMEBQYAB//EAEAQAAEDAgQDBQYDBwIGAwAAAAEAAhEDIQQSMUEFUWETInGBkQYyobHB8ELR4RQjM1JicvEkknOCorLS4lNUwv/EABkBAAMBAQEAAAAAAAAAAAAAAAABAgMEBf/EACQRAAICAgMAAQQDAAAAAAAAAAABAhEDIRIxQVEiMmHwBBNx/9oADAMBAAIRAxEAPwA3NXZU5CQhdhzjZCHKnYSEIAayocqdhJlQA3CTKnC1JCBjeVcWoiEhCABypIRFJCABISQjhcWoAAtQtRVTAJiYHryUXB15JadRcdQb/VTzXKiuLqyTlXZUqWFZIMdUsJYXQgBIXZeqKF0IATKuypUsIACF0IoSpiAS5UQCVAAZEOTonl1kANZOgS5OgTq6EAS4SI0hCQgSkRQkISAApCnCEJCBgEIYRkISEACUhRFIQgASkRkJIQAKRFCEfL/P1QMbBqEEt7MNuJqHXLEwBeO8Lqpq1DRqnOBY3LDa9tDdFxqXANkTyAP4pgZpgmANhqmaLC6rLjmDomeQn/x+IXEr52dOuNF2DyShIbA9AT6BEDNwu6zmEXJYSwmIFcEsJQEAClASwlhAArksJYQISEoCWEsJgDC6EULoQAMIoSwlAQImkJITkJCFADSSE5lSQgY2hcnCEhCAGyEMJwpCEDAhCQnISIACEkIyEkIAZrGAYibATpJMD5qJhS51Z4HeBgzBB6ECTbX0UzEkBsmNW69HAkW6TZK6uWnJSbLzEugwbWjcjeAuXNk4yVG+KFxKritfK4FuWZgi57zTEH525qIzE98OiLzaYg62KncUwTqbGh85i+q46TILW7W/Cqh9Bw/VZQd/UaSVaL3Ev7oN4NoBjUi5Ouma3Xou4YD2Ykz9BytqqOlXcLX23tyWhwdLKxo5D53+q6cb5SbMZqo0PLkqVdBkBC4BHC4BAgSEsIoXAIAGEsJQF0IA6F0IoSwmICF0I4S5UABlRAJQEYCBEyEMJwhJCgY3CQhGQkhAAEICE6QhIQMbypITkJIQA3lSEIyFxQA3CTKnE/Qc0NdJgm1hJiI8B72/JZ5cnCPI0xx5SopeKPbl94kbQBqR4T/nZWnslxZuQ04HbWyuOpaCzKB1Hf0jQHmqfi2LB/CRcu0bYzHPSAFUUcQWuDmOLXCC08iN+XluuFx5rfZ1XxejTe19Uns+QNYeYqCTPgR6LOl3ePIvb6RdWnHMEwsovBeXVDWJcSS6A5uUEnlJPiTzKqafcElxg2Gh06a7p4vtFLsKJE7y4eht8lftCzYqyQC2Wk6t38tZWoaF14fTDIDCWEUJKenW49DC3MhISwjhcAmICEsI4XAIACF0JyF0IECAuhGAuhAAAIsqKFyYgYRwuCIBAEyEhCMhdCzKGoSQnYSQmA1lSEJwhCQkABCbqOgT4fEwnlD4nVyMNpOyUpUrHFWx+EkIcPWD2hw0I8Y5jxCchUIbISPxzaTQRJc46gwGx/VqSeltdUzxLGdkzNlLvDQcpO3oqtuBx1Vgqd1jCe6XAD0JBMWXJ/KkqUWdGCPo7xHibHscSxskG+e85Z5LPvex3MfH9VZYrhuMDXTVaQGkkB20XtConNqDVs/fMLLHVaNZGkx3EGmlh2Nc0hgq2mTd4iTzhoOiqMWMzQPHS/8AL+S7heLDx2b9ASWg/wBUZo690JeIOpscBcEwTAEJxjQm7JeCAzNv+IfPqtEAs3Rwrg5uVwIkESOohaV9gV04emYZOxt2Ia03k+ChOxeR8fhJvOonUpluHbU7Qvf7t4/u0iY+wq1lJrg4h5ECw6z8lj/Y+dmnBcaNSlAUfA4gPbIMwT+llKAXanZzNUJCVFCKlTkgc0N0rYJXoaCKEFXuEZ7SBJPME/mnkoTUlaHKLi6YASwhmHxuWg+hP0I9U7CakmS00DlShqKEoCokENShqPKlAQBLISIykhYlgQhKcyoSEAAQkLU4QhITASnTkx981neOPPXYidrXHkSR5BX2IrMaDnPlEkzbQbdSs5xetQLZAeHWO0XN+vNceaTeRLw6sS+mxrg+PLagY73XGPBxsPy/wtLCxWFLe0YQ6BmadD/NPmVrjVzAZH5SSYMA+6e9Y2nxmOS3hKlsznG3oKo4ReCD3fGbQh4zxYFtam4nuFjWjUEMGYgcoHyWRxT6gogFry3O4tflyibEwYkmeURK0NeiA3E5gDFWmJOzXX127pXLmmptfvwb4ocUyp4PxPtBXzACKbtCfxOAAVRhqs1MukH63WqqcLpsdUcxrQHUKhIAtLXU4IG1nnTko/F/ZxmH7BzMx7Wk9zyTu3K6wGlii1GTQ+0mZ+nTaO+WmcxAI07sbc779F2Kex5l2vP5aeassLRLWQSCMx8iQ0m/hHxQ4m0WFyBp4qkyWhzh1YSwC92geohTOLY4ZhSAJi7o0FrAqBhsG0vZEi40PVS+M0RSBe3eCSdzJJ8bGFrb4OiGlyRDbXfoxuUSZ2mfInlui4lh3Uw3O0NLmyIDXZoPkBrN077WP7NtPJYuGYka2c7f0R+0VacPReNSyQfEiLHRYJ7Rr4yJwDFhtTK4RIgchutK5129Z+UrGYv+G133t+aWhxR4IJqOJGkknXWxK6YZKVGEoW7NuAipYvsz7uYnujxMRHXUKq4NxYVSGPIa46H8Ji/r0ScY4ux0Cm6GMN4ghxG5dM7fFGbInHivRYoNO34N8dqvLjLY8Hn0g7q14LTc5oa4EFoE/wC4tGngsq/FB7s2ZwPX9QJ9VL4FjCzEZS8ND5BmDsS3exmNdFgnKEHxNWlJ7LbiLi2HQRERc8swBve1oUrB4gVG5h4EcjuFA4o0uaSKjCLmLTtt5LvZycr5/m+mq1/jSfRGeK7LeEoCUBLC7DloQIlwCUIESiEkJyEkLGzQAhdCNDCAAISEIp+C5FjKLGcOxVUvcX0qdNsRo6YvoRMgXNgqbiHDqnZuP7Qx4bEtDI1I5haXiuIc0ta0CCyqXTuAGAweYErNU6NZuFfUe4ObUggXlok+V7W8VxSvm2dcWuKK/heCqOqAMyuLe972UDLcEmZ1jTVXPs2+jTLqla9SXZWB3u296XfiOg6C+qh8OwtSiCXkZiwOEbd5hv6i3UdYcr4H/SucB35bUneM7qWXw1PpyUz26ZUerJHH6wdTY0OJBLi2Rf8AiG3IHK5phW3E6oNKplYYc5pz91okWBJe4EyBaBsomFxLKtKjTcTLWOBkGZdlJLbf0xaZ5p+tVeQTRYHEOLszxPu5oMTEiTrJ6Lnb2kbKOmQjxAtZVaWOJyFrpLbXkn3p2VJS4kbAueQAQASSADAMATb9Ewca++YA2I3kg6+KjUKgB0Ig6W28V1RjRg5WWfauc0OGUyTN4Ojfv1Qdqd2utyM6W+irMTlsWzPUa9Z5pA9zdMwCpIlst8Pj4IM6Ee8ORVpxaoKuGzAHNmyxt7hNlmBjTufUR8oU2hxjuFmUkF2aG76bm+3VNt1SBJXZa+1eEe/s8oLoboBoC531CHj9E/smGbBkU2yPRdU4u90F2GzQIBNTaSdA0cyofFeLueGh1HKGiAA6bf7VnG7RbqiLjh+5aOg+iq6dMuUrF4wOaGwR4/mPyT2Apwyec35ALVGRCewt5hWPDQ1wuNOnJEwSDNwTB6ctLJrAMyVCOhjw1+iBknh+I7Rz2kCIMeVk3ToOqFwY2XAkt6xc/IouEUcrh1YZ8Tsr/Ava19AwTFJ8gXPvVjEeYUSlS0UlZW1G1w0k4dwEG5eOWseSY4HjxSq98PAIy6bkiOSl4LFu7SpLCKeWqGug3IbEeN58k97OUu+4VGw4CQCJI0v0s4eqvFfInJVGkaiXBBVrZcsiczg23UE+ll22cY5CUBLCIhMCVCSERKRc9mlApCq+vxJjcS2mXC7Y/wCYkED0+MIOO1wO4HRUFwAYOxA8TEeaiWRJFqDbGsJxRjsRUp5gZylt7GG3At57q1IXl5eWuBBAcNCDfwmV6bhqudjXfzNB9RKIysJxoicXLQ27gHZamXrIaIVVQxTDQZTfAa00RrJhp7021hS8bxFpzdmwuJBBnuggEEgnXpeNVlRjnuBa4HvkB0Wm/LRcsrcnR0xVRVlq0Pd2jGZXZWNdfMXZWtiwAk6CToIHNarD4VlNjWvMmNLHVstd2bb6zd0TOt5VLwHBNDagdmDsrbgkS18ZmEAwRMHyVy2q1ozOOry0kCT72RtvL4Lmyyvo2jEjfsZOIL33puIAadm5hBy6NF3GNvK+j4lSYaTqdJoB96dLN1mbn0TGCeC58d4dk65ixBHXW505FU3s3xIPr4hmzabyDECIAN/7gYWdOWwejFNYWTmGseCEuadh8Poj4nVAbPT5QqbDYjM6Otl6RzkjHMAJjSPvVRzTjVjx6q5xH8N33uo1HFNc6BMjWYPinYiqc7+o+YVxwPD2OVrXHNvoBGqh47ENIIBk/JWfC2ANMDUtOw+SGCNWM3dFJ1NojvA6k3uOkQoHtVTJFPQuymeWqDGVLjnI3POdPj5BLx9pDKeYz3eZt0B3WKjUkzRu4mXxeElokAG+mi6p3WxoII/NTajbC8CHEqvxFRuWZtpZbmQFKs0CMxHl+ik1Kby7OwSGtk+Zy/VQ24US3q0OE7gytZTof6J/fglrnBgAlwDw0uJ5zAjWAVMpUNKygLqjI/dQYB1uAbj4QUXD+MdnUD3MMCxgjkR05qTXc7tiSSbAumJ7zeg+/gm2gNJc4tcBsWz0gjdHaDpltwMh2HeY/wDlcCf7S311UvhWIZUquc0EWvOv4B8wVnsTimtIbA9wSYaZzCZge7Ei3RSOBVDTbUq5gQ0NaBJuSQdDsE4SadsU42qRsQ1UvEeIHMQywpmSbXi2+2qtMLixUp52CZBgExcbE+KyjMa/M4ljZLjIJNpMxI8Fvlm0tGOOKb2arhuLFVmYWOhHI/4IPmpsKh9k3OyPkANzTIO8CREWgAeqvwFcZWiJKmRMdxRrGB7cr7SWhwmOYHQ6qIz2molpMuBgTYkBztG5o11v0Kw1B5qXLgCAYsZJAI1jle58FOw1ctYxo74zHOMoI5DUWMF153XM5G6gRsW+XEzNyQbne3ejlCveG1qeIfVdWIhtBxuT7zWAC5MmXCVW9s1xMNOZxJHnonuFVRTZiWnvlzTGRpeGDve8RYTI9Flk6/JrAaDWZTcTy2Wz4RhG06YDJykBwvMS0TB5EgnzKwH7SPtpV5geOOyMY0us1rcjG5nd206TBAHVWpcdslx5aLTGVjmfSNs5JnW0Aj/tWUpuLKoaDIJGqu2PLqgJDg4Uye/rfQk89fiqKT2zfLT76KF8lF/w3iJJFgA6mwugknVmW+wEnZGyu0jIZcXOzQdL1gDbxn0VRww993/CYP8AaWSmziCHPuB3Dl5iKgPrJJWUsavRrGXyb72dxWei9/ugU6hgRcBxgXmLAKh9jKT3VsRULWmn2dVpPd94d5vd1GroMc7rqOJNGi+kXAMLHNJIu4OJcQJMC1tDbqqfgGMc3utc0AuJPP8Ahuad4yw4qYwdOhSeyBxoQIAidYCqMIYeLTNvWwPrBWhxFJppVHOMkAAXAuXNNhubKkbTDXBzXAwQb9LiV1J2jF9lpUB7InMdJjb5SqTBOh0+KsG1SRlJkchvtH1UPBtvflAjcyP1TAYomTffVX1CplplxFgRby1+KoqIhxnYH5q4bVD6ZY3UkeG2/khgi141iuycDlDrfIzPrCc9ocSDQpPjUG3/ADEFRuMNz0xUOjjlAm/OZ2/zyUXH43tKTGAe7OpF5cfzULbTK6JOCEkHmD5AtM/5VLiqRIaBck/Z6Kfh6wiDMhjvg0yrWg1jabGO8SBrf+Yn4C6blTFVlXU4ec1MtFgAybeR1+5WpwVBzaIlpzNEXcI/i5+pm6gCi2DbLpOkERzNwT3vUKTTwtUUc2Y9mO6YbaQ/IYfoRPWyxySbSNIpJ7MvVxDyCfxEATbaB8hC6jWzMdmt10nz8k1VaSNe6Y2+qZxALoAb4But9JA8F0oxY9TqAukkHbWdrLQYNw/ZKuVovnBMGxHZ5RO05neIWQLI3b4CT6ECPinKWIItJg6j4+egSlGxp0XDsS+i8tpudlB/C8QeuXS+qPChr21M2oaXiTBzBwIPxKrKVUTA3vf9VJp4YXudR+I7+CaYqNd7Kj90/wD4r/k1XgWd9lMKGte4FxOctjMSNG/h0nqtCCtovRhLs8hpERcfP6FT2OIYcm8WM3v4/mq7bS2v36J2k42vb9FgbFnwagw1WmtLm5m5mzAOYwJjqtwMRTOHrNp02tAlgDLR+6c4zs74fBYLB1g14JNgWH0dJWk4NVnDV42fmOtg6gQCehK580baZtB6ooqrxniDtv05aLUcMxpwuGou7MguqV80tIMXDNbTprtKzDzJNvn84WnwHCGYnAUWuqsplr65zOdf3nZRBMkSfRGSmly6CN+FFT4q41XC0kZdRYZpyxGoBjylV1Z/eL5ALREayTymOadq8LLahpuyGCQHNOoGh8woFSnDsojpOvqtlXhDsnUobOUPIM30seZOUbDeE3XxkQ1oDfe7wIm5abls/wAoTdKj7094ncyAPS51QhpdTMgd3pcxqSUAGyq5xgDNF+ZE2v0h0ctFacN4KaozFgaA1xNw2YYSevIRB1RcEw2UVLQ4Ux8YP5J7gGLl1WT7tN4O2o/RRJutFKvSsruDKD6bWNLqjgS8wS0NvDbWJO/2KY0XWt481d8QIyTyn6KpZXnQlaJUS9gsoOuYjlrZONwrpsbjofyVlk7sfeqilwJdBNgdHFNMVFW9t4UrB5/wj1QsvU39VbNbGW8W2ICbYJHYhlY0xJ7oIgZREwb6KvcXjUD0/JbHEUCcO10HLmaCdpLSYnfRZvidM2ykDxUxY2iHhazgdBB8fUXWv4JQosp9viHb5WjeQCYk6DruZ5LL4Kk4kXuD4+AhWntTiiTTaLBlNgt/bckcydVGRcnxKjpWX9F1DGUi2iSK7GyJ/Eb9wjSTBAjoj4TVL8IW54aHM7saB9RrgZOneDjKxvB8U6nWY+WhzSItJg/S+/RbVjKbWuIcwZnECGn/AOwHCCSAIaYtNhHVYzhx0UnezIYqmIFiYAjyTX7OGgiZc4S7wMENHkfPyT9We74D4AHdR61Q5iZHe0PSNvOQuhGZHp4UOk6CY8+SHsBBDpzDTqFOECQAdxy1AvZN5paI1ED7JKdhoi0qRzZtgG+dwD9T5Kyw1RhFSSPdlv8AcHNIjrZQqrTaIHO35SodMuBseeg/RUSzcezOKphjxnaP3jyAXCYMQb7LQMcCJF15hw/D1arsrGy7ebACYJJJ5kL0DhFJ1Okxr4zAXjQSZ+qtMzkjyslG19oTRSwoLJeHa42H36LQ8Fo2qU3Oce0bAyucIIEjcT5rP4LXzb81fcIcZnkZ/wChZZOjSHZX4nC1GPc2LAke/wAiRMz0W+9iqjWYehmgOJryCAZhxIl231XnuPqE1QL6k6/1GSt17N4WadAG4muLuIBh7pMTFwYlY5/sV/vZpj7ZnsdVzYoukmzrugE911zGngqZzv3gsFZupntdhDR8nDT0VYW/vm+H5rePRmx3D++7xH/cFN7WXPtAvIjcCT/1FRMOz95p+H/9ypWJpEF5NwDr1gTr5IEWWHbesXWIYD4WCh+zNP8AjOIsWPF+gnfxUzso7Wb9zXwtKa4TRApnNBmm8wRpLABrvb4qfBlPxl4DYA1VThh3grfiNEOLQIEXNvBRqOFy3kGAdjyI+q1JJlUfu828Sqrh7C4kDUgq0qsBpnnl+iicJpZX3I02QgZDwoJf1n/KtMS7Ll185Omqr+Hu/eeqscbRzBrW6nNqSfHVDBGyxtMfsFMxrUG/9DljeK2jbVa/FsAwFPn2jdz/ACO6rI8UbOWOqyx+/wClyH+CtufG/ofrCa47imGsTl7rQ0CN7A25fon+HVQA46ETbSe6bKs9oKoNS0gBrAR1DQCVdfUTehMDixmEiGghwE6QZI81vcRh6fYZwKeZwa5vvBzhnbBDQYiDEFeZ4dwBkgHoZ+i9HfTYcK14d3gwMDZb3v3oyuLdQQ0anooyraKg9GWqvI2t4ddlAfUE6b3H3opdVwDJlswLb+ig0zN72N9zoY+AK0RLH31oYSNRpp05KfUpjuZBZwkHZ0b9OSrcQZa6PO2t/wBVcUWf6ahAu1tV2aDF3mQT5aJS1Q16VGL/AIoHRuiOmRe252K6q5pJcQc3dg9AO8NeZHNDQeCRHMqiS69kbVHa+4df7mrVh6xnBcY2lLjJEEWifenTTb5LTUcaxwBDhB6jfbxVIhnmSWSrhlcG0D0StdyYPRRyKoqGvKcoPeXABxHWbBWfaDk30CfYSATDQPAfRJyGkQcXTPaFzTmF4PmV6H7McVpU8LTD67GOh5LSRIJcTeTr0WIFfllPkETKrjtbwWOSHNUzSMuI/iMRneXuqHM67j3Jvc9Nyo7KLJkuMi093TolLzy+X1XdsRt5ED7K0TJHhSaLh7gSNRl/JBiILTFRxJN5i9vDwQ9rGw9Al/aP6R6BOwoewVRxzTUeZEaa/BS6payk7948d0gbbWFgoIr290el0RxBP4fgkBFcBrmcfvwQSL953p+ilCqB+Af7Vwd/QPROwItVwy+8fT9FGLWtkh5B8P0VoHD+Qei4vaPwD0T5BRmyQDYq64ZDgJJkTFtJ1U0Vo0Z8EbsY7dvwQ5NiosuKu/0tMZnAZxtAPddpblCzTm3Hed6forIY02sfvzSHHHqojaG3Yxw9jS8A3Ei0G97/ACUbjtJpquDRszbTuNn4qeMa7ku/bTy+Cq3di1RWcEwgNekCA4Oe0EESIJhxjoJPkvTq+BpAEXiHGBPIkfmsMzGnkiOLO7fmsskZTdlxaRU9kNyfT9ETKTYtNyJt43Vr28/hPofvdBUqe73dwY6evVa8iKKtsZjGgIPOYuduYUyviXuBDjAcOUaXAUtuKjRvp/lOOxdri1tvSe8ly/A6KCpRJ/FJjTS0i3xTdNwHxWmGI/p+H/skNXmwX6frqj+z8C4lDRdMifhz0Uyjhjma7I4ltxYx0dbcqzbUMWYJ/tBWh4bWc5ujJ6iP0UTy0hqNswfbSQIG/wAE4Lm/yXLlTEKHSSNhtb8kTzY+vquXJej8I9OsZyiw6WRlhIMuO/yXLk2CCdRygXMfpP0R06MSQeXP8+q5cgqgBTmSdjy5aapzJ9nXVIuQSOtcduiOky9oHgL7LlyllAhve305oyIOvL4mPquXIAOgwkm52RuBAsdly5T6AgpdTff/ACup07TN/wDHVKuTYwqTepQSS4iYi3quXIQCOZvfSVzXEwOdv1+C5cmIcps6n1n5ojRJ1cYHRIuUtjoHs7am3XmmM8uI08Fy5UhMlU6fXf6gfVOVnZRzMfMgfVcuUeleEOnWJsJGnxT9TEFoM3uRy2XLlTWybHGkkAyRPI9Vf8CcQCJkDn6apVyzl0yvg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373862"/>
            <a:ext cx="8763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Influence and inspire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Create change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inspire vision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Work effectively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with complexity,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ambiguity and uncertainty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177006"/>
            <a:ext cx="1974850" cy="238918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86600" y="274320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Mahatma Gandhi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40050"/>
            <a:ext cx="1931987" cy="251451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24400" y="4876800"/>
            <a:ext cx="193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Betty Friedan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6750" y="5867400"/>
            <a:ext cx="197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Nelson Mandela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750" y="3201959"/>
            <a:ext cx="1974850" cy="26654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54748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altLang="en-US" sz="40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Servant Leaders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05000"/>
            <a:ext cx="8458200" cy="42211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b="1" dirty="0">
                <a:solidFill>
                  <a:schemeClr val="hlink"/>
                </a:solidFill>
              </a:rPr>
              <a:t>	</a:t>
            </a:r>
            <a:endParaRPr lang="en-US" altLang="en-US" dirty="0"/>
          </a:p>
        </p:txBody>
      </p:sp>
      <p:sp>
        <p:nvSpPr>
          <p:cNvPr id="2" name="AutoShape 2" descr="data:image/jpeg;base64,/9j/4AAQSkZJRgABAQAAAQABAAD/2wCEAAkGBhISEBQUEhQVFBQUGBUXFBYVFhQVFxUVFRYYFRUXFxUXGyYeFxkjGhQUHy8gIycpLCwsFR4xNTAqNSYrLCkBCQoKDgwOGg8PGikkHSQsLCwsKiksKSwsLCkpKSkpLCwpKSwtLCksLCwsLCwsLCwsLCksLCwpLCksLCksLCwsLP/AABEIAMIBAwMBIgACEQEDEQH/xAAcAAABBQEBAQAAAAAAAAAAAAAAAQIEBQYDBwj/xABGEAABAwIDBAYGBwYFAwUAAAABAAIRAyEEEjEFBkFREyJhcYGRMqGxwdHwByNCUpLh8RQVM2KC0haissLDJHLiQ1Nzk9P/xAAZAQADAQEBAAAAAAAAAAAAAAAAAQIDBAX/xAAkEQACAgICAwACAwEAAAAAAAAAAQIRAyESMRNBUSKBBGFxMv/aAAwDAQACEQMRAD8A1aEiVWZipUiVACoSJQUCFQhCAFlKkCEAKEqRKgKBCEIChUqRCBCoRKEACEIQAIQhAAlSIQAIQhFjBCEJBQiEIQFCIQhAUCEIQFEdCRKgoVKmpUAKlSShADkqaiUAOQkSoEKlTUqAFlKmpZQAqEIQAqVIhACoSJZQAIRKJQAIQhIAlCRCABCJSIGCE1zwBJsAq7EbbaPQ63qCLCiyXOrXa30nAd5AWaxe03u9IkdgsPDmqqtWTSsT0a1236IMZvIFCxeZCriZ82byUqalUmw5CalSAdKVNlLKBCylTQlQAspQmyiUAPlCaFyxOMZTE1HBo0k8TyQBIQq0bwYeP4rfCT28lLw+LZUEscHDsM/opUk+hkiUJqVUIchIkJQA6ULkMUyYztnlmHx7E8OCVoByVNa4HREoAVCEiAFRKRQ8VtRjJEy4cO3vQMlueAJNgoWJ2xTbMHMeQ58pVPitqvfYkAHgOPYogYQJymOcFIdHTFY6o83dInTgPBOfQIAd58vE81GL4dMd4KWvjDljyHLmh2GkR8Q/mZ5KMbrqKbnXjx4ea70MK0XeZF7NufWtLSRlTkzi3C24+YSqW7Esn+GT/UR7ELPmzThE08pZSUmZjAie8W71NxOy3i7QXCBMXjnok5xTpsri2rIaWVzqVA0EnQAk9wErKV9tVKlRrgCAOAmAfeYhNukCVs3LcE/o3OyOJbfKBLnAC8AG5nQcV53tPfWr0haPqgJEEQ4cIdmEhy9S2LXPRscWuhzQeOhusz9L2y2GlSxHRjOH5Hvi7muaS0G8mCLaxJXEszk6ZrPHxVoxdPbdZxA6R7hqOtPd2zc8Vodl7xEHLW0mA6wAgcZuViaVMtu3L/23Ht4qZTxBjrDjcm4b339YRycXaMl/ZrNu71iiB0Qa8n7RJyjy1PZZUbd6sQ5xIdFtNR3i3V007O1VGOo3zzzzdYjiIgG0fkoTBc3iLxpwv3rRT5oT0aehvhXZYnMLXeLjnpCo9o7cdXrF75F4a28NA4D195Kh493VAJkmdDwn1KAyoR38DyVxi2tktl0yrBkW1JuCOYvCuNk7YNIyHRMW0zDkZ14rPUauUgTJd2kjvPMfBSaREkWvcGRM8LERMlYSiUmeibO3mpVYnqE8zbzVtTqhwBaQQdCLg9xXktXFuBAac2awA1lbvcY1K3UdYUwLHtJgd+ui1jkklbKSTdGnp4RztB7FmN5t3MfWrBopn9nmAWOa4xrmcwGfC69Fw2Bjs77rrReHTkc1waS13Y5tiFk88maeNHz86uWWcCHN1BF2mYIcIkXPHSV2o4xxYYc4CZIBMSOOWI/Vew707t0sXSqSwMr5DlfAkwQ4Aui4OWJ1ErxzEYfonZHtLHcc0sItYG2mlkKSl12ZyjROwW8lSi2GOADuwQDz74HrTBtyvmtWqGOBceVpA4KhGKIfHASAbTHgpdKoJLhaYBi/u7PUrkmkRZqsBvdWGYVMr7HKYi8WkiPKJVx/iqk2iaj5BGrRe5NongfcVhKVQZrdlyDE8Z5H4pu0qgfTN4ym15aTpHtUxySTV9DLDa+9VSqSCctPg1hIPKSeJvzXPB4x33i7scRwt48FR4cgD0rnXkJ4qRh7HQXjQRrrpormn3YI12Fx1N9uIiR8+Cmuqy0gW07oGmtgslRxvWBHYY439uivKNWQeRE34fMpwk32VZIq0GQMxvazesSTzOgTqODDmVHgWp5OFgHEi/qUR9bKR2+ErebsVKT6ZAYwA2cIBm155qsmTgtlRjyMK8EdvigCRyPJave7dunSY2rSEAuyuZMgEgkFs6aEQsoG3iPXdVGakrQmqGTH2kIuhWKix2fhKzsbIs17tSdG6TE3Fl6Fg8zbZmH+oD3ryTBbLY/FsLw0g1Yc0xdsExC71KzMNh8SW0muJdR6N3R035M13DrtPVOU27Vy5sPJ2awyVGiVvniqjcRTpgFrWuc53AObOWb6iCYVcNoVGSKb2hoMfw6LjPGTkkmVkK20KlSpme6OsDlAAAidANAJiFe4GrUFIRTDpdNyNDP5LocXxoxi1dnoNHeipTOGpOqkmrTpucRSogUw+QO+Ik6WTfpC20W4aox2WsKdWmwtrMaWmRUBc3IQQ4OYRqoDtza9VlJ7Wuh1CkDdkZg3USVP3l3Mr1sNUptaQDiX4gOOUyKgdmBGbgSFxOKUu/Z0NNo8uGLaS0wOPVGgAuBJJIEEqTSGSDdzTA4T+kK5pfRriGmQXdvVFxxHpLqdw8QDo+Jm7QfXm+ZVScH0yPDP4Z7aNJsAtcYJu2YBOgMclXVsO8GY7u22aVsX7kYlxEtd1TI6nH8Sk19z67/Sa4NHANAvwvOk8Ne1VDJGKq0DwzfoxQYTEgkxrx7/AJ7EzFUCTPYNPYtxj9znvu1lRrpaAY6oa0RFvOe1Sdrbszhm08PRqU3yC98E5rXGthcpvLFNUwWCXtHnDnOvIE8LeHknUKsgi4PZFweHmtVS3QxDDJDskFrhlIzN+6b6TC4s3Irvc4sIi1ocYHhPJaeSH0nwz+GaoPuXEmRp8+C9C3SxebF0y2mHv1bL8oDspJkZTPHiq3/BGJg8zr1Xj3aK+3S3dq4fFse/0Q4yYeIlrhxHaonlTi6ZcMUk9o0mK30dTxAw7qTBUOUWJLQXAEAujiCPNJiN9nMxHQOpMzg5ZznLmOjZy9oVDtrZNU451QBzhnaWuAcbWi4HALhjdhVv259SCQ6q52aHcahI6wGgbC410b0amrvi5uJGHNJnSTHpnLmIkDNETp5rI/SJVHTtLqeWtka1+Vwc3KS7JYiSYka9in7Q2VUO0HVACR0+YOh2mYEdaI0jyRvpsapWxedkPZkYCIJhwmTYRN0RdSRM4trR5ztKhlAyg363FvZcHj8EmFMcYynuvBPuWxpbt1QMrm5hexByibk6ak38VVYrcyqMtwO/NJPO4+ZXapxaqzn8UvhXU3EOMGxAI5HRcK9MwejgT6TYkmeQGuhv2SrIbq4zLEC3o2fedb5VN2Nuo8VaZr0yWB7ekAFS7ARI0E2CjS3Y/HJ+jPDAl1HMBoTwFpgAyLkd8C3FOwgIiTF9YkaC3YbjsW72ju0xxqZTUFEzlpZDIIohtIk8QHlwjgDIUzDYKicC6lUpu6XNVcDkJmXS0ExexjwUvMmivCzFYvZFSji3UqjfRIJgnLlIzAg8dRorkVRa9uSk1aFV2XMHHK0NbLXEhoNhOtpPhA4KJVYW1Aw5pdcdU8JkreMorVkcJL0I51PN1mOfYxlcGjxlhutPu1tdlGlUd0BDQ5kl1VurgYAGUTYHTksb+86WYgFxyh32SLjgJOqvNm4npKDzSzGHtB6pkzTeA7KOAzG6jIrLibHb2Ma/CFtSmWhwY4ZHsc4Au6rgDYgkR4rz/oSHEgyBzifGCYK0uNDzhWSSSKVIHWw6R7nSOEDo9dIWfcwcJjuTx6VCkvowNnj7EJr6QJ1jzSrUky+E2oWVmVTLnNvcnW/Ed8rhj8eal3XaY6oJAtMWB4X81Bq1bWPC6lbQaxtRzWOzMGSCL6taTfjckK6V2Rbor3NANhEePnK1uzaoFJnaB7FkK/z7FoC8DD0xxJHqVS6Jj2e67GxIbhKE6dHTvw9EceCtg/qd4MeC8t3kp1T+7iwuyCkzpA15aNW6ib2WsqmocTUkkNOE6vWtnh+bqjQ31XnS7f7OpLouarVxcy/lxKz/ANHrarcEG1iTUD3SXOLjwi5WgJv4/IXDKPF0dKA2lI52qqNibLdhabxUrOqy9z875GUH7MlxsI7Fwxe8cnLQaajjYGDEzwGrvZ2p026Q6+k6ntii5py1qZDB1oew5e+NFV194XVSaeGaXGfSiw7Q2PWVXbB3AFMuNUwXOJe2b3kmSLN42HmtrgsCykyGNDRfT2zx8VclGL7sV/TO0tgEu6XFPLifsNHVAH3sov6gtFs+m0NBaAG/ZgCIPERwhZD6RKuJa3DHDuqN61TP0b8siGZZuJvK1eyT9VbQOqgdwqPhJptcm/0K/RNMcR6lxxeJbSaXETGgAkk8gsTsHE4o7VrMqPqdDnqZGueSzKJLYE6cl6BCcouNEWVn+JsNMF9+WWpPllSnebDZoNTrcstSfLKsdtzBvGLdULwSH5mwbNh0AXvIywVT4h1Y7UxD3yMlf6udIa7K2L8gPNaxx2Tf+npn+JsOXhmeXnRuWpJ7hlU14Xle8FKqNoVKrQSW1jB7GOyjjyAXqtMyAeYBUTjSQ0co+YTMVQDhBAItYj5hZPbWMxDdq0Wio9tAtpZmhxDC4vcDI8lsAeoO4exQ4NJP6Oyno5qbopEPAuabjJF9QfH9VPp7TpusYa7i1wgj1rI7g1azng13Pe8OgF7i4gGm4kAkni0eQWxx+ymVRDmg27j4JyTjplWn2cK2OLXgBrXNInNwN4MGVOpVARMQqU4SpRAa0Go1swBGZombAajVcsVmq0HijUNN7h1Xj0mGWknLPIEa8UlYNF8YnQLBb748moWQAKekSCcwE3nRXwLrBznOgNEniQLnx1Xne/dR7XVC1xnO3jwgLTDG50TPUbIuFAv3rf8A0fPApVjMddv+krzbB1OpUM6MB9t1r93Ma9mBfUpuI+tw4JBueqekHiQV1ZMdxZlGWz0Dajh+yVz/ACP7Ps815k/EEC4iSYnl3haqhiqvRUg9x6P9nruqExd4yAEnsDnaLK7TxzHG3uHeVH8eNWgya2RnU3Tp7UJP214sDCF17MdGMr2cdD3BRg2SYjw/JNqZszu48VL2qIxD8oEdSwsP4bJ08VsjJ9HCpgy3SCLfoVp8HakywvYG3v1WazOyG3Hn3Lq/aFTo2gFwgnS3HnxTl0CPednVqraFAEUwHMYGTlBccgIAk3MAlaOkyWAPABLTItodV4tvNt/FMbgGsrVGsqUWFzQA0GeqbTe1uC0eO25iRVrjpKsNwPSMAAaG1C15zQHWPauB46bf+nTytUbo4Km3ibcZFvUs7tDatCm4tDzUeYBDXAAnS5A10sF5tsfezGVGNZVq1qgdUAJmSQS0RJIkdml1u8NsljCXsFRrgLSxsySLtl5jVTOHHtFRkn7O+F3cqV3Z6+ZjAQA3K4n7wyt8fSMrSYXCUaFJzqYDQBLnPMExrmc79F5hvnvVicLXpNoOLQ+m175F3dZwiQ7QR5yrP6Rqz/2Sl13kOqsBDrNjI8/eM3ATUXS0NyRt8EBiWNqMqNLXHMHNyPnSxIFj8Uu1to0qGUVKjWF8hoe6m0nuB1Xm/wBFxdlrAOeAejMN4k9ID9oXhoVN9IlZzsa+cxyljRmiYytMekeLijx74k8vZ7C5zW0hUcQ1onM57qYaBJGp7lI2fTZUph7DINwWuY4HiYIEea8g2/i6jtlYNpc4tIqWtHUORv2r2nhxXHdrG1W7Oxoa54AY0iNJfLHT1rW7EePTY3I9bwuIpVnHoHMqFhh8OpOLT2lslSTh6gmSOyI+HzC8L3BrPbj6YaS3MHtMcspcJAItIHFbfZm3cUdrVKLq1R1FulOBF6OaYnSROp1RLFToSkbisaAqNpuczpXiQ09FmPM5TeNU9/Q9I1jjT6R4zZXGkHntDYzOK8K27jajtq1qhJzNrGOYFN4azjaA0cU/b+LqHa9Z5NxiIHMBlRrW8bWA4q1huieZ7jWGH6QMeWdI4Zg0mlnd2gG5Ut1AdpnUyBHxXgW8+NqfvivUvmbX6vP6shrePJoW83t3hxNPHYRlOpUYx4aXsAaM01YNpPC2qTxVX9jUrNxjqtCkA6q5jQTALywSeQLtdVJJphhc5zWsFy5xaGxwM6R2ryH6Vq7nYikDMNYIkAek90/aPIJm1cdUOxKNMzl6ZzdBGVgc5onNwJ5cAhY7SYNnsGCFJ7c9NzHNOjmFpHmLJMLjMPVLhSqsqFtnBj2uy98aLx7dDGPZgMe1pMGmwyALF8scZzWseSjfRoXMxzC0kTmaQALtLXm8kcWBV41sVns2OxNOjlc+q2m24BqOY2XRYAnVcsXs6lUh4OV8WezjPqcF5f8AS7UccRRBJIFIxMCJqGePGB5K52TtqrR2GKtMHPTa8NLmhzf4sfe063Lgs3D8bQ1KmaoVzTP13ojSowCI/mGX57Vj98WMdWeQZHV+7Bho/l5q63H27XxWE6Std+dzSWsaAQA0iRmA+0RoqPe3ZP1BAquY4Ob14YBc3EB+hmwnklC4S2VJqS0Z7A02ZXWB1nRb7cFtI0KshsZmuvcAQb3svI2Yh7TVAzGARNuB9LX4rY7v4t9PC1nMJBJw4sGxDgMwMnQ8oXRNaMovZ6ljaTBhqwDWj6uplgD7hNvyXkBwdXh7CfdZanZ+1azsPhsznnpKWKNSzOsQyQSZ5uJ4LLuxHMetRBNdBKmcjgK3b6/ghPOLPL1oWtz+EVEyFVokph9In50XRzJITsTSufD2BaiGVKgiFaU8Ax1NluKoqi0FB/1TPnkh9CiekP3ew1ahhi5gLm02AHkMs28VpG7t4d3XyCX0jTd2tuIPmqNlZwo4WONNk+QWlbVMRwFMnxgrzZS27OytaKP/AAVhmNysYG3zCOfyAq2ts59OpM5m8QeR/RX+BqOLJdrPzomVad1m8i9mig0QKOysPXMvaC5sASNOJjxKk7a3ZpV6GV2res2+hAIHtXHD0Rc9qmCsQE1NBKDIG6e6tKhSv6bozGTw/VQt7tyGVqjajbExm1vAsde5W1DGE+fAFTqmIkefBDye/ZPAosZujRqYKnT0LAcp8TPnAXfYO5VCnhnU3CekEP1vaOC77QxRaxmXt5D2g81PwNeWa8T/AKjCPIDgZrd/cSlQrOebmSG9jSFfU9h4dtQ1Wsb0nF0XuMuvcuFHEPNcg+jJg2Vna90SyAombx+49F+M6aGw45nCDc2M+pdMbuPQqYsViLuOZ3a6xk+IUzFY1wqZRzj1pK2Nf0pAIgO7NJVKbJ4kPaG4lCpjOnIu4h7hNi4Rw8Fe4zYdGpUY97Guc2MpIEiDNuV1WYrHVBWLRpmjwlXheBqh5A4lDvPujTxJY4+k209maY9ZXfEbn0X4QUIhrTI5ze/rXfFYh4qtgjL1Z563U79pAaLo8lD4sqNi7m0aNGrT1FUQ6e4gLjsDcWjh6xqC5EhvZMj3qbsvabnHrWv2cj2qydiuSryk8GUW9W6FPFOpkmC0ETzFzCnYHY1Olh20rFgEQbzJldK2MIc3uK44isS2b+Hgo52qKUNjKTGtBZSaAByEBYzezCgF1I3AIPqke1bFtTKfkFYbfGq41Xm+rfYFWFpyDInRR4XAtIfbUQtvuRslr6FbNe7B4tFliMJUOV1+C3O5WIcMNUIuc7NI+72ldOR/izCK2aZ2xqbMO6APq2VcvYHNMxyXm2OpgGy9GxGLd+zVNb06k6fdIXnFcys8LsqaOBpITi9C6LM6RRU8A7pQ2Abx4kJ2I2bUAdbSJ0+KucPQ/wCpb/8AJw7lZHCDLVvHo6n4AqZz4lRjaPOcRQcD8PyV7QH1TVD2nhj0nj2/2hTsKOoJWjdozS2enUmh1DDTH8NnGOSv3FoBM/8ApkGPHhKz+BxLRQoCRPRM4xw5K3xeIApuJgxI17150+2da9EfB12tZEzc8APUE92JbP6KmbjxwnwTKuNM8R3x8Fy0zq0WlKuIMzqipimwbqmG0CJ+PuypXbSF/wAlSiybR3oYmyk/tgy8eOiqDiwBrw7fguVTHQD/AOXwVUBY4/GCGiDx1HcrfZ2MGTQ8de9Yx20ATc6TzHLsVnhNqkNgH/N8GocQvRdUa/1h7zyPvU4YmTEe5Zb97Q6SXHuk+5WOztqB9UC8nnPI/BKnRJ2xn8XhqPkJtR315GvW7Oa54mu0VyCSDmHPs5BJVrN6c9YTmOpi89oTTFR3xI+uJt6Xdx5K2r4iDFlRYivGJIlvpxzOumlvNdtsY9rauUkAwD83SYHXEVznBI5Rpz71IfieqLetUj8S0w7MPnzXLEbXDQOPifgnTGiRs+vfQantU8v5sYe781msHtNuawjXUkqwp7QaXNtxHJU0BLxJbI+rb6l2pgZPRb3CFW4nHCTpbtjhPBSm4hpYLA3PF3PsS9COtUHNGUfPiszt6p1yCPK3DtBV9iMQ0PPsCzu3Hhz7eyOAW+K7M8nRVtrC+viQfdZa3dcjoHxbrDlrHYsWxkErXbquAoPn74/0rbK/xZlBbNBtAkYZ3EFp8oPasI6rfT2Lb7Zr/wDSuP8AINf5g4e5YHMl/HfYZfR26UdnkPghcJQukyonYekP2mf5uZWroYckHS4HBUVJh6Se3tVy2uYueHP81hmg29GuOSSMbt3AHpJtqeJVdTbA8VptoUcxFgbniR71UuwcHT1/mt2vxMV2avBVWdHQBJno2cH+4QpW9OJazDuJcb1APEh1tFwwNAFlPWzWjuiVE36c00I1JeDcgRAOkhee9y/Z19Iyh2tewcf6m/FOG0jyI/q/NUuUA3A/ED7CpFMN5es/FW4Iy8jLGttA8AfE/mVHq41x+yPFwCi414EQ0ficfY5RP2gH7LfL81cIieQssRtGImNBzJ9Tkx207WMd4j/eq57pizfL81wfXIMQ0dwHtMq+CYvIyeMYcx6w0PzqpWE2o4WkeOT3uVRS1/QKTRkaZfNiTQc2W37xM3ePBvvBWl3YrF1cXMA8YjQ9t1im55+x4up+yVrd1WHpQeqYj0Q08+STh+LLjPZqcRs8mtmBdqLBrDpHZK5VsKOmLiavpE+izLrzImFZUqEum/mnmleZGp5D2rjo3sqMTiqYrmHOzZtOrEz3THiqTevaTRW6xd6LfRIj2rUYuvGaI0n5hecbzY7pKouTAi4I5/euqjG2ROVIdV2sIFnRfiPio/75abQdeJ/IqlruJgcpT6TLx2rrcVRhzZcU9pAaNnvLfgn09uHM3qACR9oqtp05Jv5gptekQwmYjsd7YUJbDmy3r7bMEgD8f8vOVKobcBpi95Nsw589VlDVJFyTPOeS7Yas6IkxOkn2JuGh+Q1uK2iOltBMDVx5clyxFTNe3mqDOXPzGZtqSfaVekdXyV40hOTZFLL+C0+7ocKLoAPXH+lZmobjitjuzSHRmRAkHlwhLNpFQ7JW3yRhdALN4drp9ywvFbne3EhuGDQTdwEB3AXuOKwhKMH/ACLJ2IShNhC6TM0wXU1Tz9ZXGUSroixxUKthrjgO5vvKmSiUNAmW2AeMosDHeqXe9pe1oaXNM3gmDbk4x6lJY+xsFEr0QeJHcBH+krm8KuzZ5NUZQbPvr6grDC4A9v4Z/wBqsxgv5WHvgf8AGpVKhH2Wju/QK1jRlZSbQ2eXR/8AkT/xFQGbLvx8Kbh/wrWVMO12oHq+C4fu9oP5N/tVcBWZx+ygR9r8B99JVWIwLWuPWIvoWOH+0LdNoMHP8Pwaq3H7Na50gOP9NT3NhDjoDN0sO2fSP4XKwwezQfvH+mPa5Shsgf8AtVPAH3qxwGzmt1pu/qZ+ay4OyrItDZBBsHDwb8Vd7NpFkTNucD2J1PDNH2R5ALsBGi2UNUJMuMPi44jxI+CTE7WynRh/rYPbCqw9Q8ZhsxmJPfHvWDwI18py23t97mOaGggjQOpu9krKfsxdfI4cLA/2rQu2UfuA9k0/e1J+64H8MDxo/wBiI4aIlOzNs2cdcr/L8kNwt/Rd6vgtRS2cYsAP/p91JA2a6Zg/jZ7qat4ybKKhgjezh5fFWbNmONKwaTycG/2lWlPCxwH4p/2Lu2naIjuP5Jxx0wswuMwxBgtaO4tH+0IwuEJOh82la6vs8nQ/5z/aUtLBka+0/wBiUoWFlVS2S4CYPmwp7mu0g+XwV70dv1UerhZ5f5/7loopBZREXutLs/aJbSdpNoM0zHg5wVNXwJF/cfeU3OQCIN+M8uxTOPJFxdC7Z2i98AuBH/ZSB/EyZ81W0393qCfWntUcnv8AWrjFJUQ3sl5h8lIo/SfN0JUPkalLKZKWVoQOSymSllAD5RKaCiUAOlKmgolAh0pU2USgY4D5kpHNB5+Z+KJRKAG9CPklPbTARKWUAKnSmSiUgHymvbPLxRKJQA0NPJvr+CeklCAFHzokydg8kSiUAOCJTZRKAFIQAklEoAVIW9p9SJRKAOT6PafNcH0QOJ83e5SikKQ7KeuGH7Xn0pUV9BvBw/DV+C0UrlUpA6z6vgmIzhw3b/kqfBCunYNn83l/4pEASEqEJgCVCEAKhCEACUIQgQqAhCBilCEIECVCEAAShCEACVIhACoQhIYFCEJiBCRCAFSIQkMEFCEAIEJUIAaUFCEANQhCB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5" descr="data:image/jpeg;base64,/9j/4AAQSkZJRgABAQAAAQABAAD/2wCEAAkGBxQSEhUUEhQVFhQXGBYYFxgXGBocHBgdFxccGBUXHBgYHCggHBwlHRcXITEhJSkrLi4uHB8zODMsNygtLisBCgoKDg0OGxAQGywkHyQvLCwsLCwsLCwsLCwsLCwsLCwsLCwsLCwsLCwsLCwsLCwsLCwsLCwsLCwsLCwsLCwsLP/AABEIAMUBAAMBIgACEQEDEQH/xAAbAAABBQEBAAAAAAAAAAAAAAACAQMEBQYAB//EAEAQAAEDAgQDBQYDBwIGAwAAAAEAAhEDIQQSMUEFUWETInGBkQYyobHB8ELR4RQjM1JicvEkknOCorLS4lNUwv/EABkBAAMBAQEAAAAAAAAAAAAAAAABAgMEBf/EACQRAAICAgMAAQQDAAAAAAAAAAABAhEDIRIxQVEiMmHwBBNx/9oADAMBAAIRAxEAPwA3NXZU5CQhdhzjZCHKnYSEIAayocqdhJlQA3CTKnC1JCBjeVcWoiEhCABypIRFJCABISQjhcWoAAtQtRVTAJiYHryUXB15JadRcdQb/VTzXKiuLqyTlXZUqWFZIMdUsJYXQgBIXZeqKF0IATKuypUsIACF0IoSpiAS5UQCVAAZEOTonl1kANZOgS5OgTq6EAS4SI0hCQgSkRQkISAApCnCEJCBgEIYRkISEACUhRFIQgASkRkJIQAKRFCEfL/P1QMbBqEEt7MNuJqHXLEwBeO8Lqpq1DRqnOBY3LDa9tDdFxqXANkTyAP4pgZpgmANhqmaLC6rLjmDomeQn/x+IXEr52dOuNF2DyShIbA9AT6BEDNwu6zmEXJYSwmIFcEsJQEAClASwlhAArksJYQISEoCWEsJgDC6EULoQAMIoSwlAQImkJITkJCFADSSE5lSQgY2hcnCEhCAGyEMJwpCEDAhCQnISIACEkIyEkIAZrGAYibATpJMD5qJhS51Z4HeBgzBB6ECTbX0UzEkBsmNW69HAkW6TZK6uWnJSbLzEugwbWjcjeAuXNk4yVG+KFxKritfK4FuWZgi57zTEH525qIzE98OiLzaYg62KncUwTqbGh85i+q46TILW7W/Cqh9Bw/VZQd/UaSVaL3Ev7oN4NoBjUi5Ouma3Xou4YD2Ykz9BytqqOlXcLX23tyWhwdLKxo5D53+q6cb5SbMZqo0PLkqVdBkBC4BHC4BAgSEsIoXAIAGEsJQF0IA6F0IoSwmICF0I4S5UABlRAJQEYCBEyEMJwhJCgY3CQhGQkhAAEICE6QhIQMbypITkJIQA3lSEIyFxQA3CTKnE/Qc0NdJgm1hJiI8B72/JZ5cnCPI0xx5SopeKPbl94kbQBqR4T/nZWnslxZuQ04HbWyuOpaCzKB1Hf0jQHmqfi2LB/CRcu0bYzHPSAFUUcQWuDmOLXCC08iN+XluuFx5rfZ1XxejTe19Uns+QNYeYqCTPgR6LOl3ePIvb6RdWnHMEwsovBeXVDWJcSS6A5uUEnlJPiTzKqafcElxg2Gh06a7p4vtFLsKJE7y4eht8lftCzYqyQC2Wk6t38tZWoaF14fTDIDCWEUJKenW49DC3MhISwjhcAmICEsI4XAIACF0JyF0IECAuhGAuhAAAIsqKFyYgYRwuCIBAEyEhCMhdCzKGoSQnYSQmA1lSEJwhCQkABCbqOgT4fEwnlD4nVyMNpOyUpUrHFWx+EkIcPWD2hw0I8Y5jxCchUIbISPxzaTQRJc46gwGx/VqSeltdUzxLGdkzNlLvDQcpO3oqtuBx1Vgqd1jCe6XAD0JBMWXJ/KkqUWdGCPo7xHibHscSxskG+e85Z5LPvex3MfH9VZYrhuMDXTVaQGkkB20XtConNqDVs/fMLLHVaNZGkx3EGmlh2Nc0hgq2mTd4iTzhoOiqMWMzQPHS/8AL+S7heLDx2b9ASWg/wBUZo690JeIOpscBcEwTAEJxjQm7JeCAzNv+IfPqtEAs3Rwrg5uVwIkESOohaV9gV04emYZOxt2Ia03k+ChOxeR8fhJvOonUpluHbU7Qvf7t4/u0iY+wq1lJrg4h5ECw6z8lj/Y+dmnBcaNSlAUfA4gPbIMwT+llKAXanZzNUJCVFCKlTkgc0N0rYJXoaCKEFXuEZ7SBJPME/mnkoTUlaHKLi6YASwhmHxuWg+hP0I9U7CakmS00DlShqKEoCokENShqPKlAQBLISIykhYlgQhKcyoSEAAQkLU4QhITASnTkx981neOPPXYidrXHkSR5BX2IrMaDnPlEkzbQbdSs5xetQLZAeHWO0XN+vNceaTeRLw6sS+mxrg+PLagY73XGPBxsPy/wtLCxWFLe0YQ6BmadD/NPmVrjVzAZH5SSYMA+6e9Y2nxmOS3hKlsznG3oKo4ReCD3fGbQh4zxYFtam4nuFjWjUEMGYgcoHyWRxT6gogFry3O4tflyibEwYkmeURK0NeiA3E5gDFWmJOzXX127pXLmmptfvwb4ocUyp4PxPtBXzACKbtCfxOAAVRhqs1MukH63WqqcLpsdUcxrQHUKhIAtLXU4IG1nnTko/F/ZxmH7BzMx7Wk9zyTu3K6wGlii1GTQ+0mZ+nTaO+WmcxAI07sbc779F2Kex5l2vP5aeassLRLWQSCMx8iQ0m/hHxQ4m0WFyBp4qkyWhzh1YSwC92geohTOLY4ZhSAJi7o0FrAqBhsG0vZEi40PVS+M0RSBe3eCSdzJJ8bGFrb4OiGlyRDbXfoxuUSZ2mfInlui4lh3Uw3O0NLmyIDXZoPkBrN077WP7NtPJYuGYka2c7f0R+0VacPReNSyQfEiLHRYJ7Rr4yJwDFhtTK4RIgchutK5129Z+UrGYv+G133t+aWhxR4IJqOJGkknXWxK6YZKVGEoW7NuAipYvsz7uYnujxMRHXUKq4NxYVSGPIa46H8Ji/r0ScY4ux0Cm6GMN4ghxG5dM7fFGbInHivRYoNO34N8dqvLjLY8Hn0g7q14LTc5oa4EFoE/wC4tGngsq/FB7s2ZwPX9QJ9VL4FjCzEZS8ND5BmDsS3exmNdFgnKEHxNWlJ7LbiLi2HQRERc8swBve1oUrB4gVG5h4EcjuFA4o0uaSKjCLmLTtt5LvZycr5/m+mq1/jSfRGeK7LeEoCUBLC7DloQIlwCUIESiEkJyEkLGzQAhdCNDCAAISEIp+C5FjKLGcOxVUvcX0qdNsRo6YvoRMgXNgqbiHDqnZuP7Qx4bEtDI1I5haXiuIc0ta0CCyqXTuAGAweYErNU6NZuFfUe4ObUggXlok+V7W8VxSvm2dcWuKK/heCqOqAMyuLe972UDLcEmZ1jTVXPs2+jTLqla9SXZWB3u296XfiOg6C+qh8OwtSiCXkZiwOEbd5hv6i3UdYcr4H/SucB35bUneM7qWXw1PpyUz26ZUerJHH6wdTY0OJBLi2Rf8AiG3IHK5phW3E6oNKplYYc5pz91okWBJe4EyBaBsomFxLKtKjTcTLWOBkGZdlJLbf0xaZ5p+tVeQTRYHEOLszxPu5oMTEiTrJ6Lnb2kbKOmQjxAtZVaWOJyFrpLbXkn3p2VJS4kbAueQAQASSADAMATb9Ewca++YA2I3kg6+KjUKgB0Ig6W28V1RjRg5WWfauc0OGUyTN4Ojfv1Qdqd2utyM6W+irMTlsWzPUa9Z5pA9zdMwCpIlst8Pj4IM6Ee8ORVpxaoKuGzAHNmyxt7hNlmBjTufUR8oU2hxjuFmUkF2aG76bm+3VNt1SBJXZa+1eEe/s8oLoboBoC531CHj9E/smGbBkU2yPRdU4u90F2GzQIBNTaSdA0cyofFeLueGh1HKGiAA6bf7VnG7RbqiLjh+5aOg+iq6dMuUrF4wOaGwR4/mPyT2Apwyec35ALVGRCewt5hWPDQ1wuNOnJEwSDNwTB6ctLJrAMyVCOhjw1+iBknh+I7Rz2kCIMeVk3ToOqFwY2XAkt6xc/IouEUcrh1YZ8Tsr/Ava19AwTFJ8gXPvVjEeYUSlS0UlZW1G1w0k4dwEG5eOWseSY4HjxSq98PAIy6bkiOSl4LFu7SpLCKeWqGug3IbEeN58k97OUu+4VGw4CQCJI0v0s4eqvFfInJVGkaiXBBVrZcsiczg23UE+ll22cY5CUBLCIhMCVCSERKRc9mlApCq+vxJjcS2mXC7Y/wCYkED0+MIOO1wO4HRUFwAYOxA8TEeaiWRJFqDbGsJxRjsRUp5gZylt7GG3At57q1IXl5eWuBBAcNCDfwmV6bhqudjXfzNB9RKIysJxoicXLQ27gHZamXrIaIVVQxTDQZTfAa00RrJhp7021hS8bxFpzdmwuJBBnuggEEgnXpeNVlRjnuBa4HvkB0Wm/LRcsrcnR0xVRVlq0Pd2jGZXZWNdfMXZWtiwAk6CToIHNarD4VlNjWvMmNLHVstd2bb6zd0TOt5VLwHBNDagdmDsrbgkS18ZmEAwRMHyVy2q1ozOOry0kCT72RtvL4Lmyyvo2jEjfsZOIL33puIAadm5hBy6NF3GNvK+j4lSYaTqdJoB96dLN1mbn0TGCeC58d4dk65ixBHXW505FU3s3xIPr4hmzabyDECIAN/7gYWdOWwejFNYWTmGseCEuadh8Poj4nVAbPT5QqbDYjM6Otl6RzkjHMAJjSPvVRzTjVjx6q5xH8N33uo1HFNc6BMjWYPinYiqc7+o+YVxwPD2OVrXHNvoBGqh47ENIIBk/JWfC2ANMDUtOw+SGCNWM3dFJ1NojvA6k3uOkQoHtVTJFPQuymeWqDGVLjnI3POdPj5BLx9pDKeYz3eZt0B3WKjUkzRu4mXxeElokAG+mi6p3WxoII/NTajbC8CHEqvxFRuWZtpZbmQFKs0CMxHl+ik1Kby7OwSGtk+Zy/VQ24US3q0OE7gytZTof6J/fglrnBgAlwDw0uJ5zAjWAVMpUNKygLqjI/dQYB1uAbj4QUXD+MdnUD3MMCxgjkR05qTXc7tiSSbAumJ7zeg+/gm2gNJc4tcBsWz0gjdHaDpltwMh2HeY/wDlcCf7S311UvhWIZUquc0EWvOv4B8wVnsTimtIbA9wSYaZzCZge7Ei3RSOBVDTbUq5gQ0NaBJuSQdDsE4SadsU42qRsQ1UvEeIHMQywpmSbXi2+2qtMLixUp52CZBgExcbE+KyjMa/M4ljZLjIJNpMxI8Fvlm0tGOOKb2arhuLFVmYWOhHI/4IPmpsKh9k3OyPkANzTIO8CREWgAeqvwFcZWiJKmRMdxRrGB7cr7SWhwmOYHQ6qIz2molpMuBgTYkBztG5o11v0Kw1B5qXLgCAYsZJAI1jle58FOw1ctYxo74zHOMoI5DUWMF153XM5G6gRsW+XEzNyQbne3ejlCveG1qeIfVdWIhtBxuT7zWAC5MmXCVW9s1xMNOZxJHnonuFVRTZiWnvlzTGRpeGDve8RYTI9Flk6/JrAaDWZTcTy2Wz4RhG06YDJykBwvMS0TB5EgnzKwH7SPtpV5geOOyMY0us1rcjG5nd206TBAHVWpcdslx5aLTGVjmfSNs5JnW0Aj/tWUpuLKoaDIJGqu2PLqgJDg4Uye/rfQk89fiqKT2zfLT76KF8lF/w3iJJFgA6mwugknVmW+wEnZGyu0jIZcXOzQdL1gDbxn0VRww993/CYP8AaWSmziCHPuB3Dl5iKgPrJJWUsavRrGXyb72dxWei9/ugU6hgRcBxgXmLAKh9jKT3VsRULWmn2dVpPd94d5vd1GroMc7rqOJNGi+kXAMLHNJIu4OJcQJMC1tDbqqfgGMc3utc0AuJPP8Ahuad4yw4qYwdOhSeyBxoQIAidYCqMIYeLTNvWwPrBWhxFJppVHOMkAAXAuXNNhubKkbTDXBzXAwQb9LiV1J2jF9lpUB7InMdJjb5SqTBOh0+KsG1SRlJkchvtH1UPBtvflAjcyP1TAYomTffVX1CplplxFgRby1+KoqIhxnYH5q4bVD6ZY3UkeG2/khgi141iuycDlDrfIzPrCc9ocSDQpPjUG3/ADEFRuMNz0xUOjjlAm/OZ2/zyUXH43tKTGAe7OpF5cfzULbTK6JOCEkHmD5AtM/5VLiqRIaBck/Z6Kfh6wiDMhjvg0yrWg1jabGO8SBrf+Yn4C6blTFVlXU4ec1MtFgAybeR1+5WpwVBzaIlpzNEXcI/i5+pm6gCi2DbLpOkERzNwT3vUKTTwtUUc2Y9mO6YbaQ/IYfoRPWyxySbSNIpJ7MvVxDyCfxEATbaB8hC6jWzMdmt10nz8k1VaSNe6Y2+qZxALoAb4But9JA8F0oxY9TqAukkHbWdrLQYNw/ZKuVovnBMGxHZ5RO05neIWQLI3b4CT6ECPinKWIItJg6j4+egSlGxp0XDsS+i8tpudlB/C8QeuXS+qPChr21M2oaXiTBzBwIPxKrKVUTA3vf9VJp4YXudR+I7+CaYqNd7Kj90/wD4r/k1XgWd9lMKGte4FxOctjMSNG/h0nqtCCtovRhLs8hpERcfP6FT2OIYcm8WM3v4/mq7bS2v36J2k42vb9FgbFnwagw1WmtLm5m5mzAOYwJjqtwMRTOHrNp02tAlgDLR+6c4zs74fBYLB1g14JNgWH0dJWk4NVnDV42fmOtg6gQCehK580baZtB6ooqrxniDtv05aLUcMxpwuGou7MguqV80tIMXDNbTprtKzDzJNvn84WnwHCGYnAUWuqsplr65zOdf3nZRBMkSfRGSmly6CN+FFT4q41XC0kZdRYZpyxGoBjylV1Z/eL5ALREayTymOadq8LLahpuyGCQHNOoGh8woFSnDsojpOvqtlXhDsnUobOUPIM30seZOUbDeE3XxkQ1oDfe7wIm5abls/wAoTdKj7094ncyAPS51QhpdTMgd3pcxqSUAGyq5xgDNF+ZE2v0h0ctFacN4KaozFgaA1xNw2YYSevIRB1RcEw2UVLQ4Ux8YP5J7gGLl1WT7tN4O2o/RRJutFKvSsruDKD6bWNLqjgS8wS0NvDbWJO/2KY0XWt481d8QIyTyn6KpZXnQlaJUS9gsoOuYjlrZONwrpsbjofyVlk7sfeqilwJdBNgdHFNMVFW9t4UrB5/wj1QsvU39VbNbGW8W2ICbYJHYhlY0xJ7oIgZREwb6KvcXjUD0/JbHEUCcO10HLmaCdpLSYnfRZvidM2ykDxUxY2iHhazgdBB8fUXWv4JQosp9viHb5WjeQCYk6DruZ5LL4Kk4kXuD4+AhWntTiiTTaLBlNgt/bckcydVGRcnxKjpWX9F1DGUi2iSK7GyJ/Eb9wjSTBAjoj4TVL8IW54aHM7saB9RrgZOneDjKxvB8U6nWY+WhzSItJg/S+/RbVjKbWuIcwZnECGn/AOwHCCSAIaYtNhHVYzhx0UnezIYqmIFiYAjyTX7OGgiZc4S7wMENHkfPyT9We74D4AHdR61Q5iZHe0PSNvOQuhGZHp4UOk6CY8+SHsBBDpzDTqFOECQAdxy1AvZN5paI1ED7JKdhoi0qRzZtgG+dwD9T5Kyw1RhFSSPdlv8AcHNIjrZQqrTaIHO35SodMuBseeg/RUSzcezOKphjxnaP3jyAXCYMQb7LQMcCJF15hw/D1arsrGy7ebACYJJJ5kL0DhFJ1Okxr4zAXjQSZ+qtMzkjyslG19oTRSwoLJeHa42H36LQ8Fo2qU3Oce0bAyucIIEjcT5rP4LXzb81fcIcZnkZ/wChZZOjSHZX4nC1GPc2LAke/wAiRMz0W+9iqjWYehmgOJryCAZhxIl231XnuPqE1QL6k6/1GSt17N4WadAG4muLuIBh7pMTFwYlY5/sV/vZpj7ZnsdVzYoukmzrugE911zGngqZzv3gsFZupntdhDR8nDT0VYW/vm+H5rePRmx3D++7xH/cFN7WXPtAvIjcCT/1FRMOz95p+H/9ypWJpEF5NwDr1gTr5IEWWHbesXWIYD4WCh+zNP8AjOIsWPF+gnfxUzso7Wb9zXwtKa4TRApnNBmm8wRpLABrvb4qfBlPxl4DYA1VThh3grfiNEOLQIEXNvBRqOFy3kGAdjyI+q1JJlUfu828Sqrh7C4kDUgq0qsBpnnl+iicJpZX3I02QgZDwoJf1n/KtMS7Ll185Omqr+Hu/eeqscbRzBrW6nNqSfHVDBGyxtMfsFMxrUG/9DljeK2jbVa/FsAwFPn2jdz/ACO6rI8UbOWOqyx+/wClyH+CtufG/ofrCa47imGsTl7rQ0CN7A25fon+HVQA46ETbSe6bKs9oKoNS0gBrAR1DQCVdfUTehMDixmEiGghwE6QZI81vcRh6fYZwKeZwa5vvBzhnbBDQYiDEFeZ4dwBkgHoZ+i9HfTYcK14d3gwMDZb3v3oyuLdQQ0anooyraKg9GWqvI2t4ddlAfUE6b3H3opdVwDJlswLb+ig0zN72N9zoY+AK0RLH31oYSNRpp05KfUpjuZBZwkHZ0b9OSrcQZa6PO2t/wBVcUWf6ahAu1tV2aDF3mQT5aJS1Q16VGL/AIoHRuiOmRe252K6q5pJcQc3dg9AO8NeZHNDQeCRHMqiS69kbVHa+4df7mrVh6xnBcY2lLjJEEWifenTTb5LTUcaxwBDhB6jfbxVIhnmSWSrhlcG0D0StdyYPRRyKoqGvKcoPeXABxHWbBWfaDk30CfYSATDQPAfRJyGkQcXTPaFzTmF4PmV6H7McVpU8LTD67GOh5LSRIJcTeTr0WIFfllPkETKrjtbwWOSHNUzSMuI/iMRneXuqHM67j3Jvc9Nyo7KLJkuMi093TolLzy+X1XdsRt5ED7K0TJHhSaLh7gSNRl/JBiILTFRxJN5i9vDwQ9rGw9Al/aP6R6BOwoewVRxzTUeZEaa/BS6payk7948d0gbbWFgoIr290el0RxBP4fgkBFcBrmcfvwQSL953p+ilCqB+Af7Vwd/QPROwItVwy+8fT9FGLWtkh5B8P0VoHD+Qei4vaPwD0T5BRmyQDYq64ZDgJJkTFtJ1U0Vo0Z8EbsY7dvwQ5NiosuKu/0tMZnAZxtAPddpblCzTm3Hed6forIY02sfvzSHHHqojaG3Yxw9jS8A3Ei0G97/ACUbjtJpquDRszbTuNn4qeMa7ku/bTy+Cq3di1RWcEwgNekCA4Oe0EESIJhxjoJPkvTq+BpAEXiHGBPIkfmsMzGnkiOLO7fmsskZTdlxaRU9kNyfT9ETKTYtNyJt43Vr28/hPofvdBUqe73dwY6evVa8iKKtsZjGgIPOYuduYUyviXuBDjAcOUaXAUtuKjRvp/lOOxdri1tvSe8ly/A6KCpRJ/FJjTS0i3xTdNwHxWmGI/p+H/skNXmwX6frqj+z8C4lDRdMifhz0Uyjhjma7I4ltxYx0dbcqzbUMWYJ/tBWh4bWc5ujJ6iP0UTy0hqNswfbSQIG/wAE4Lm/yXLlTEKHSSNhtb8kTzY+vquXJej8I9OsZyiw6WRlhIMuO/yXLk2CCdRygXMfpP0R06MSQeXP8+q5cgqgBTmSdjy5aapzJ9nXVIuQSOtcduiOky9oHgL7LlyllAhve305oyIOvL4mPquXIAOgwkm52RuBAsdly5T6AgpdTff/ACup07TN/wDHVKuTYwqTepQSS4iYi3quXIQCOZvfSVzXEwOdv1+C5cmIcps6n1n5ojRJ1cYHRIuUtjoHs7am3XmmM8uI08Fy5UhMlU6fXf6gfVOVnZRzMfMgfVcuUeleEOnWJsJGnxT9TEFoM3uRy2XLlTWybHGkkAyRPI9Vf8CcQCJkDn6apVyzl0yvg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371600"/>
            <a:ext cx="8763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Focus on the needs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goals of 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Determine what actions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behaviors are most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likely to benefit those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being served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5865138"/>
            <a:ext cx="197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Mother Teresa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95600"/>
            <a:ext cx="2819400" cy="28194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87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altLang="en-US" sz="40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Directive Leaders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05000"/>
            <a:ext cx="8458200" cy="42211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b="1" dirty="0">
                <a:solidFill>
                  <a:schemeClr val="hlink"/>
                </a:solidFill>
              </a:rPr>
              <a:t>	</a:t>
            </a:r>
            <a:endParaRPr lang="en-US" altLang="en-US" dirty="0"/>
          </a:p>
        </p:txBody>
      </p:sp>
      <p:sp>
        <p:nvSpPr>
          <p:cNvPr id="2" name="AutoShape 2" descr="data:image/jpeg;base64,/9j/4AAQSkZJRgABAQAAAQABAAD/2wCEAAkGBhISEBQUEhQVFBQUGBUXFBYVFhQVFxUVFRYYFRUXFxUXGyYeFxkjGhQUHy8gIycpLCwsFR4xNTAqNSYrLCkBCQoKDgwOGg8PGikkHSQsLCwsKiksKSwsLCkpKSkpLCwpKSwtLCksLCwsLCwsLCwsLCksLCwpLCksLCksLCwsLP/AABEIAMIBAwMBIgACEQEDEQH/xAAcAAABBQEBAQAAAAAAAAAAAAAAAQIEBQYDBwj/xABGEAABAwIDBAYGBwYFAwUAAAABAAIRAyEEEjEFBkFREyJhcYGRMqGxwdHwByNCUpLh8RQVM2KC0haissLDJHLiQ1Nzk9P/xAAZAQADAQEBAAAAAAAAAAAAAAAAAQIDBAX/xAAkEQACAgICAwACAwEAAAAAAAAAAQIRAyESMRNBUSKBBGFxMv/aAAwDAQACEQMRAD8A1aEiVWZipUiVACoSJQUCFQhCAFlKkCEAKEqRKgKBCEIChUqRCBCoRKEACEIQAIQhAAlSIQAIQhFjBCEJBQiEIQFCIQhAUCEIQFEdCRKgoVKmpUAKlSShADkqaiUAOQkSoEKlTUqAFlKmpZQAqEIQAqVIhACoSJZQAIRKJQAIQhIAlCRCABCJSIGCE1zwBJsAq7EbbaPQ63qCLCiyXOrXa30nAd5AWaxe03u9IkdgsPDmqqtWTSsT0a1236IMZvIFCxeZCriZ82byUqalUmw5CalSAdKVNlLKBCylTQlQAspQmyiUAPlCaFyxOMZTE1HBo0k8TyQBIQq0bwYeP4rfCT28lLw+LZUEscHDsM/opUk+hkiUJqVUIchIkJQA6ULkMUyYztnlmHx7E8OCVoByVNa4HREoAVCEiAFRKRQ8VtRjJEy4cO3vQMlueAJNgoWJ2xTbMHMeQ58pVPitqvfYkAHgOPYogYQJymOcFIdHTFY6o83dInTgPBOfQIAd58vE81GL4dMd4KWvjDljyHLmh2GkR8Q/mZ5KMbrqKbnXjx4ea70MK0XeZF7NufWtLSRlTkzi3C24+YSqW7Esn+GT/UR7ELPmzThE08pZSUmZjAie8W71NxOy3i7QXCBMXjnok5xTpsri2rIaWVzqVA0EnQAk9wErKV9tVKlRrgCAOAmAfeYhNukCVs3LcE/o3OyOJbfKBLnAC8AG5nQcV53tPfWr0haPqgJEEQ4cIdmEhy9S2LXPRscWuhzQeOhusz9L2y2GlSxHRjOH5Hvi7muaS0G8mCLaxJXEszk6ZrPHxVoxdPbdZxA6R7hqOtPd2zc8Vodl7xEHLW0mA6wAgcZuViaVMtu3L/23Ht4qZTxBjrDjcm4b339YRycXaMl/ZrNu71iiB0Qa8n7RJyjy1PZZUbd6sQ5xIdFtNR3i3V007O1VGOo3zzzzdYjiIgG0fkoTBc3iLxpwv3rRT5oT0aehvhXZYnMLXeLjnpCo9o7cdXrF75F4a28NA4D195Kh493VAJkmdDwn1KAyoR38DyVxi2tktl0yrBkW1JuCOYvCuNk7YNIyHRMW0zDkZ14rPUauUgTJd2kjvPMfBSaREkWvcGRM8LERMlYSiUmeibO3mpVYnqE8zbzVtTqhwBaQQdCLg9xXktXFuBAac2awA1lbvcY1K3UdYUwLHtJgd+ui1jkklbKSTdGnp4RztB7FmN5t3MfWrBopn9nmAWOa4xrmcwGfC69Fw2Bjs77rrReHTkc1waS13Y5tiFk88maeNHz86uWWcCHN1BF2mYIcIkXPHSV2o4xxYYc4CZIBMSOOWI/Vew707t0sXSqSwMr5DlfAkwQ4Aui4OWJ1ErxzEYfonZHtLHcc0sItYG2mlkKSl12ZyjROwW8lSi2GOADuwQDz74HrTBtyvmtWqGOBceVpA4KhGKIfHASAbTHgpdKoJLhaYBi/u7PUrkmkRZqsBvdWGYVMr7HKYi8WkiPKJVx/iqk2iaj5BGrRe5NongfcVhKVQZrdlyDE8Z5H4pu0qgfTN4ym15aTpHtUxySTV9DLDa+9VSqSCctPg1hIPKSeJvzXPB4x33i7scRwt48FR4cgD0rnXkJ4qRh7HQXjQRrrpormn3YI12Fx1N9uIiR8+Cmuqy0gW07oGmtgslRxvWBHYY439uivKNWQeRE34fMpwk32VZIq0GQMxvazesSTzOgTqODDmVHgWp5OFgHEi/qUR9bKR2+ErebsVKT6ZAYwA2cIBm155qsmTgtlRjyMK8EdvigCRyPJave7dunSY2rSEAuyuZMgEgkFs6aEQsoG3iPXdVGakrQmqGTH2kIuhWKix2fhKzsbIs17tSdG6TE3Fl6Fg8zbZmH+oD3ryTBbLY/FsLw0g1Yc0xdsExC71KzMNh8SW0muJdR6N3R035M13DrtPVOU27Vy5sPJ2awyVGiVvniqjcRTpgFrWuc53AObOWb6iCYVcNoVGSKb2hoMfw6LjPGTkkmVkK20KlSpme6OsDlAAAidANAJiFe4GrUFIRTDpdNyNDP5LocXxoxi1dnoNHeipTOGpOqkmrTpucRSogUw+QO+Ik6WTfpC20W4aox2WsKdWmwtrMaWmRUBc3IQQ4OYRqoDtza9VlJ7Wuh1CkDdkZg3USVP3l3Mr1sNUptaQDiX4gOOUyKgdmBGbgSFxOKUu/Z0NNo8uGLaS0wOPVGgAuBJJIEEqTSGSDdzTA4T+kK5pfRriGmQXdvVFxxHpLqdw8QDo+Jm7QfXm+ZVScH0yPDP4Z7aNJsAtcYJu2YBOgMclXVsO8GY7u22aVsX7kYlxEtd1TI6nH8Sk19z67/Sa4NHANAvwvOk8Ne1VDJGKq0DwzfoxQYTEgkxrx7/AJ7EzFUCTPYNPYtxj9znvu1lRrpaAY6oa0RFvOe1Sdrbszhm08PRqU3yC98E5rXGthcpvLFNUwWCXtHnDnOvIE8LeHknUKsgi4PZFweHmtVS3QxDDJDskFrhlIzN+6b6TC4s3Irvc4sIi1ocYHhPJaeSH0nwz+GaoPuXEmRp8+C9C3SxebF0y2mHv1bL8oDspJkZTPHiq3/BGJg8zr1Xj3aK+3S3dq4fFse/0Q4yYeIlrhxHaonlTi6ZcMUk9o0mK30dTxAw7qTBUOUWJLQXAEAujiCPNJiN9nMxHQOpMzg5ZznLmOjZy9oVDtrZNU451QBzhnaWuAcbWi4HALhjdhVv259SCQ6q52aHcahI6wGgbC410b0amrvi5uJGHNJnSTHpnLmIkDNETp5rI/SJVHTtLqeWtka1+Vwc3KS7JYiSYka9in7Q2VUO0HVACR0+YOh2mYEdaI0jyRvpsapWxedkPZkYCIJhwmTYRN0RdSRM4trR5ztKhlAyg363FvZcHj8EmFMcYynuvBPuWxpbt1QMrm5hexByibk6ak38VVYrcyqMtwO/NJPO4+ZXapxaqzn8UvhXU3EOMGxAI5HRcK9MwejgT6TYkmeQGuhv2SrIbq4zLEC3o2fedb5VN2Nuo8VaZr0yWB7ekAFS7ARI0E2CjS3Y/HJ+jPDAl1HMBoTwFpgAyLkd8C3FOwgIiTF9YkaC3YbjsW72ju0xxqZTUFEzlpZDIIohtIk8QHlwjgDIUzDYKicC6lUpu6XNVcDkJmXS0ExexjwUvMmivCzFYvZFSji3UqjfRIJgnLlIzAg8dRorkVRa9uSk1aFV2XMHHK0NbLXEhoNhOtpPhA4KJVYW1Aw5pdcdU8JkreMorVkcJL0I51PN1mOfYxlcGjxlhutPu1tdlGlUd0BDQ5kl1VurgYAGUTYHTksb+86WYgFxyh32SLjgJOqvNm4npKDzSzGHtB6pkzTeA7KOAzG6jIrLibHb2Ma/CFtSmWhwY4ZHsc4Au6rgDYgkR4rz/oSHEgyBzifGCYK0uNDzhWSSSKVIHWw6R7nSOEDo9dIWfcwcJjuTx6VCkvowNnj7EJr6QJ1jzSrUky+E2oWVmVTLnNvcnW/Ed8rhj8eal3XaY6oJAtMWB4X81Bq1bWPC6lbQaxtRzWOzMGSCL6taTfjckK6V2Rbor3NANhEePnK1uzaoFJnaB7FkK/z7FoC8DD0xxJHqVS6Jj2e67GxIbhKE6dHTvw9EceCtg/qd4MeC8t3kp1T+7iwuyCkzpA15aNW6ib2WsqmocTUkkNOE6vWtnh+bqjQ31XnS7f7OpLouarVxcy/lxKz/ANHrarcEG1iTUD3SXOLjwi5WgJv4/IXDKPF0dKA2lI52qqNibLdhabxUrOqy9z875GUH7MlxsI7Fwxe8cnLQaajjYGDEzwGrvZ2p026Q6+k6ntii5py1qZDB1oew5e+NFV194XVSaeGaXGfSiw7Q2PWVXbB3AFMuNUwXOJe2b3kmSLN42HmtrgsCykyGNDRfT2zx8VclGL7sV/TO0tgEu6XFPLifsNHVAH3sov6gtFs+m0NBaAG/ZgCIPERwhZD6RKuJa3DHDuqN61TP0b8siGZZuJvK1eyT9VbQOqgdwqPhJptcm/0K/RNMcR6lxxeJbSaXETGgAkk8gsTsHE4o7VrMqPqdDnqZGueSzKJLYE6cl6BCcouNEWVn+JsNMF9+WWpPllSnebDZoNTrcstSfLKsdtzBvGLdULwSH5mwbNh0AXvIywVT4h1Y7UxD3yMlf6udIa7K2L8gPNaxx2Tf+npn+JsOXhmeXnRuWpJ7hlU14Xle8FKqNoVKrQSW1jB7GOyjjyAXqtMyAeYBUTjSQ0co+YTMVQDhBAItYj5hZPbWMxDdq0Wio9tAtpZmhxDC4vcDI8lsAeoO4exQ4NJP6Oyno5qbopEPAuabjJF9QfH9VPp7TpusYa7i1wgj1rI7g1azng13Pe8OgF7i4gGm4kAkni0eQWxx+ymVRDmg27j4JyTjplWn2cK2OLXgBrXNInNwN4MGVOpVARMQqU4SpRAa0Go1swBGZombAajVcsVmq0HijUNN7h1Xj0mGWknLPIEa8UlYNF8YnQLBb748moWQAKekSCcwE3nRXwLrBznOgNEniQLnx1Xne/dR7XVC1xnO3jwgLTDG50TPUbIuFAv3rf8A0fPApVjMddv+krzbB1OpUM6MB9t1r93Ma9mBfUpuI+tw4JBueqekHiQV1ZMdxZlGWz0Dajh+yVz/ACP7Ps815k/EEC4iSYnl3haqhiqvRUg9x6P9nruqExd4yAEnsDnaLK7TxzHG3uHeVH8eNWgya2RnU3Tp7UJP214sDCF17MdGMr2cdD3BRg2SYjw/JNqZszu48VL2qIxD8oEdSwsP4bJ08VsjJ9HCpgy3SCLfoVp8HakywvYG3v1WazOyG3Hn3Lq/aFTo2gFwgnS3HnxTl0CPednVqraFAEUwHMYGTlBccgIAk3MAlaOkyWAPABLTItodV4tvNt/FMbgGsrVGsqUWFzQA0GeqbTe1uC0eO25iRVrjpKsNwPSMAAaG1C15zQHWPauB46bf+nTytUbo4Km3ibcZFvUs7tDatCm4tDzUeYBDXAAnS5A10sF5tsfezGVGNZVq1qgdUAJmSQS0RJIkdml1u8NsljCXsFRrgLSxsySLtl5jVTOHHtFRkn7O+F3cqV3Z6+ZjAQA3K4n7wyt8fSMrSYXCUaFJzqYDQBLnPMExrmc79F5hvnvVicLXpNoOLQ+m175F3dZwiQ7QR5yrP6Rqz/2Sl13kOqsBDrNjI8/eM3ATUXS0NyRt8EBiWNqMqNLXHMHNyPnSxIFj8Uu1to0qGUVKjWF8hoe6m0nuB1Xm/wBFxdlrAOeAejMN4k9ID9oXhoVN9IlZzsa+cxyljRmiYytMekeLijx74k8vZ7C5zW0hUcQ1onM57qYaBJGp7lI2fTZUph7DINwWuY4HiYIEea8g2/i6jtlYNpc4tIqWtHUORv2r2nhxXHdrG1W7Oxoa54AY0iNJfLHT1rW7EePTY3I9bwuIpVnHoHMqFhh8OpOLT2lslSTh6gmSOyI+HzC8L3BrPbj6YaS3MHtMcspcJAItIHFbfZm3cUdrVKLq1R1FulOBF6OaYnSROp1RLFToSkbisaAqNpuczpXiQ09FmPM5TeNU9/Q9I1jjT6R4zZXGkHntDYzOK8K27jajtq1qhJzNrGOYFN4azjaA0cU/b+LqHa9Z5NxiIHMBlRrW8bWA4q1huieZ7jWGH6QMeWdI4Zg0mlnd2gG5Ut1AdpnUyBHxXgW8+NqfvivUvmbX6vP6shrePJoW83t3hxNPHYRlOpUYx4aXsAaM01YNpPC2qTxVX9jUrNxjqtCkA6q5jQTALywSeQLtdVJJphhc5zWsFy5xaGxwM6R2ryH6Vq7nYikDMNYIkAek90/aPIJm1cdUOxKNMzl6ZzdBGVgc5onNwJ5cAhY7SYNnsGCFJ7c9NzHNOjmFpHmLJMLjMPVLhSqsqFtnBj2uy98aLx7dDGPZgMe1pMGmwyALF8scZzWseSjfRoXMxzC0kTmaQALtLXm8kcWBV41sVns2OxNOjlc+q2m24BqOY2XRYAnVcsXs6lUh4OV8WezjPqcF5f8AS7UccRRBJIFIxMCJqGePGB5K52TtqrR2GKtMHPTa8NLmhzf4sfe063Lgs3D8bQ1KmaoVzTP13ojSowCI/mGX57Vj98WMdWeQZHV+7Bho/l5q63H27XxWE6Std+dzSWsaAQA0iRmA+0RoqPe3ZP1BAquY4Ob14YBc3EB+hmwnklC4S2VJqS0Z7A02ZXWB1nRb7cFtI0KshsZmuvcAQb3svI2Yh7TVAzGARNuB9LX4rY7v4t9PC1nMJBJw4sGxDgMwMnQ8oXRNaMovZ6ljaTBhqwDWj6uplgD7hNvyXkBwdXh7CfdZanZ+1azsPhsznnpKWKNSzOsQyQSZ5uJ4LLuxHMetRBNdBKmcjgK3b6/ghPOLPL1oWtz+EVEyFVokph9In50XRzJITsTSufD2BaiGVKgiFaU8Ax1NluKoqi0FB/1TPnkh9CiekP3ew1ahhi5gLm02AHkMs28VpG7t4d3XyCX0jTd2tuIPmqNlZwo4WONNk+QWlbVMRwFMnxgrzZS27OytaKP/AAVhmNysYG3zCOfyAq2ts59OpM5m8QeR/RX+BqOLJdrPzomVad1m8i9mig0QKOysPXMvaC5sASNOJjxKk7a3ZpV6GV2res2+hAIHtXHD0Rc9qmCsQE1NBKDIG6e6tKhSv6bozGTw/VQt7tyGVqjajbExm1vAsde5W1DGE+fAFTqmIkefBDye/ZPAosZujRqYKnT0LAcp8TPnAXfYO5VCnhnU3CekEP1vaOC77QxRaxmXt5D2g81PwNeWa8T/AKjCPIDgZrd/cSlQrOebmSG9jSFfU9h4dtQ1Wsb0nF0XuMuvcuFHEPNcg+jJg2Vna90SyAombx+49F+M6aGw45nCDc2M+pdMbuPQqYsViLuOZ3a6xk+IUzFY1wqZRzj1pK2Nf0pAIgO7NJVKbJ4kPaG4lCpjOnIu4h7hNi4Rw8Fe4zYdGpUY97Guc2MpIEiDNuV1WYrHVBWLRpmjwlXheBqh5A4lDvPujTxJY4+k209maY9ZXfEbn0X4QUIhrTI5ze/rXfFYh4qtgjL1Z563U79pAaLo8lD4sqNi7m0aNGrT1FUQ6e4gLjsDcWjh6xqC5EhvZMj3qbsvabnHrWv2cj2qydiuSryk8GUW9W6FPFOpkmC0ETzFzCnYHY1Olh20rFgEQbzJldK2MIc3uK44isS2b+Hgo52qKUNjKTGtBZSaAByEBYzezCgF1I3AIPqke1bFtTKfkFYbfGq41Xm+rfYFWFpyDInRR4XAtIfbUQtvuRslr6FbNe7B4tFliMJUOV1+C3O5WIcMNUIuc7NI+72ldOR/izCK2aZ2xqbMO6APq2VcvYHNMxyXm2OpgGy9GxGLd+zVNb06k6fdIXnFcys8LsqaOBpITi9C6LM6RRU8A7pQ2Abx4kJ2I2bUAdbSJ0+KucPQ/wCpb/8AJw7lZHCDLVvHo6n4AqZz4lRjaPOcRQcD8PyV7QH1TVD2nhj0nj2/2hTsKOoJWjdozS2enUmh1DDTH8NnGOSv3FoBM/8ApkGPHhKz+BxLRQoCRPRM4xw5K3xeIApuJgxI17150+2da9EfB12tZEzc8APUE92JbP6KmbjxwnwTKuNM8R3x8Fy0zq0WlKuIMzqipimwbqmG0CJ+PuypXbSF/wAlSiybR3oYmyk/tgy8eOiqDiwBrw7fguVTHQD/AOXwVUBY4/GCGiDx1HcrfZ2MGTQ8de9Yx20ATc6TzHLsVnhNqkNgH/N8GocQvRdUa/1h7zyPvU4YmTEe5Zb97Q6SXHuk+5WOztqB9UC8nnPI/BKnRJ2xn8XhqPkJtR315GvW7Oa54mu0VyCSDmHPs5BJVrN6c9YTmOpi89oTTFR3xI+uJt6Xdx5K2r4iDFlRYivGJIlvpxzOumlvNdtsY9rauUkAwD83SYHXEVznBI5Rpz71IfieqLetUj8S0w7MPnzXLEbXDQOPifgnTGiRs+vfQantU8v5sYe781msHtNuawjXUkqwp7QaXNtxHJU0BLxJbI+rb6l2pgZPRb3CFW4nHCTpbtjhPBSm4hpYLA3PF3PsS9COtUHNGUfPiszt6p1yCPK3DtBV9iMQ0PPsCzu3Hhz7eyOAW+K7M8nRVtrC+viQfdZa3dcjoHxbrDlrHYsWxkErXbquAoPn74/0rbK/xZlBbNBtAkYZ3EFp8oPasI6rfT2Lb7Zr/wDSuP8AINf5g4e5YHMl/HfYZfR26UdnkPghcJQukyonYekP2mf5uZWroYckHS4HBUVJh6Se3tVy2uYueHP81hmg29GuOSSMbt3AHpJtqeJVdTbA8VptoUcxFgbniR71UuwcHT1/mt2vxMV2avBVWdHQBJno2cH+4QpW9OJazDuJcb1APEh1tFwwNAFlPWzWjuiVE36c00I1JeDcgRAOkhee9y/Z19Iyh2tewcf6m/FOG0jyI/q/NUuUA3A/ED7CpFMN5es/FW4Iy8jLGttA8AfE/mVHq41x+yPFwCi414EQ0ficfY5RP2gH7LfL81cIieQssRtGImNBzJ9Tkx207WMd4j/eq57pizfL81wfXIMQ0dwHtMq+CYvIyeMYcx6w0PzqpWE2o4WkeOT3uVRS1/QKTRkaZfNiTQc2W37xM3ePBvvBWl3YrF1cXMA8YjQ9t1im55+x4up+yVrd1WHpQeqYj0Q08+STh+LLjPZqcRs8mtmBdqLBrDpHZK5VsKOmLiavpE+izLrzImFZUqEum/mnmleZGp5D2rjo3sqMTiqYrmHOzZtOrEz3THiqTevaTRW6xd6LfRIj2rUYuvGaI0n5hecbzY7pKouTAi4I5/euqjG2ROVIdV2sIFnRfiPio/75abQdeJ/IqlruJgcpT6TLx2rrcVRhzZcU9pAaNnvLfgn09uHM3qACR9oqtp05Jv5gptekQwmYjsd7YUJbDmy3r7bMEgD8f8vOVKobcBpi95Nsw589VlDVJFyTPOeS7Yas6IkxOkn2JuGh+Q1uK2iOltBMDVx5clyxFTNe3mqDOXPzGZtqSfaVekdXyV40hOTZFLL+C0+7ocKLoAPXH+lZmobjitjuzSHRmRAkHlwhLNpFQ7JW3yRhdALN4drp9ywvFbne3EhuGDQTdwEB3AXuOKwhKMH/ACLJ2IShNhC6TM0wXU1Tz9ZXGUSroixxUKthrjgO5vvKmSiUNAmW2AeMosDHeqXe9pe1oaXNM3gmDbk4x6lJY+xsFEr0QeJHcBH+krm8KuzZ5NUZQbPvr6grDC4A9v4Z/wBqsxgv5WHvgf8AGpVKhH2Wju/QK1jRlZSbQ2eXR/8AkT/xFQGbLvx8Kbh/wrWVMO12oHq+C4fu9oP5N/tVcBWZx+ygR9r8B99JVWIwLWuPWIvoWOH+0LdNoMHP8Pwaq3H7Na50gOP9NT3NhDjoDN0sO2fSP4XKwwezQfvH+mPa5Shsgf8AtVPAH3qxwGzmt1pu/qZ+ay4OyrItDZBBsHDwb8Vd7NpFkTNucD2J1PDNH2R5ALsBGi2UNUJMuMPi44jxI+CTE7WynRh/rYPbCqw9Q8ZhsxmJPfHvWDwI18py23t97mOaGggjQOpu9krKfsxdfI4cLA/2rQu2UfuA9k0/e1J+64H8MDxo/wBiI4aIlOzNs2cdcr/L8kNwt/Rd6vgtRS2cYsAP/p91JA2a6Zg/jZ7qat4ybKKhgjezh5fFWbNmONKwaTycG/2lWlPCxwH4p/2Lu2naIjuP5Jxx0wswuMwxBgtaO4tH+0IwuEJOh82la6vs8nQ/5z/aUtLBka+0/wBiUoWFlVS2S4CYPmwp7mu0g+XwV70dv1UerhZ5f5/7loopBZREXutLs/aJbSdpNoM0zHg5wVNXwJF/cfeU3OQCIN+M8uxTOPJFxdC7Z2i98AuBH/ZSB/EyZ81W0393qCfWntUcnv8AWrjFJUQ3sl5h8lIo/SfN0JUPkalLKZKWVoQOSymSllAD5RKaCiUAOlKmgolAh0pU2USgY4D5kpHNB5+Z+KJRKAG9CPklPbTARKWUAKnSmSiUgHymvbPLxRKJQA0NPJvr+CeklCAFHzokydg8kSiUAOCJTZRKAFIQAklEoAVIW9p9SJRKAOT6PafNcH0QOJ83e5SikKQ7KeuGH7Xn0pUV9BvBw/DV+C0UrlUpA6z6vgmIzhw3b/kqfBCunYNn83l/4pEASEqEJgCVCEAKhCEACUIQgQqAhCBilCEIECVCEAAShCEACVIhACoQhIYFCEJiBCRCAFSIQkMEFCEAIEJUIAaUFCEANQhCB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5" descr="data:image/jpeg;base64,/9j/4AAQSkZJRgABAQAAAQABAAD/2wCEAAkGBxQSEhUUEhQVFhQXGBYYFxgXGBocHBgdFxccGBUXHBgYHCggHBwlHRcXITEhJSkrLi4uHB8zODMsNygtLisBCgoKDg0OGxAQGywkHyQvLCwsLCwsLCwsLCwsLCwsLCwsLCwsLCwsLCwsLCwsLCwsLCwsLCwsLCwsLCwsLCwsLP/AABEIAMUBAAMBIgACEQEDEQH/xAAbAAABBQEBAAAAAAAAAAAAAAACAQMEBQYAB//EAEAQAAEDAgQDBQYDBwIGAwAAAAEAAhEDIQQSMUEFUWETInGBkQYyobHB8ELR4RQjM1JicvEkknOCorLS4lNUwv/EABkBAAMBAQEAAAAAAAAAAAAAAAABAgMEBf/EACQRAAICAgMAAQQDAAAAAAAAAAABAhEDIRIxQVEiMmHwBBNx/9oADAMBAAIRAxEAPwA3NXZU5CQhdhzjZCHKnYSEIAayocqdhJlQA3CTKnC1JCBjeVcWoiEhCABypIRFJCABISQjhcWoAAtQtRVTAJiYHryUXB15JadRcdQb/VTzXKiuLqyTlXZUqWFZIMdUsJYXQgBIXZeqKF0IATKuypUsIACF0IoSpiAS5UQCVAAZEOTonl1kANZOgS5OgTq6EAS4SI0hCQgSkRQkISAApCnCEJCBgEIYRkISEACUhRFIQgASkRkJIQAKRFCEfL/P1QMbBqEEt7MNuJqHXLEwBeO8Lqpq1DRqnOBY3LDa9tDdFxqXANkTyAP4pgZpgmANhqmaLC6rLjmDomeQn/x+IXEr52dOuNF2DyShIbA9AT6BEDNwu6zmEXJYSwmIFcEsJQEAClASwlhAArksJYQISEoCWEsJgDC6EULoQAMIoSwlAQImkJITkJCFADSSE5lSQgY2hcnCEhCAGyEMJwpCEDAhCQnISIACEkIyEkIAZrGAYibATpJMD5qJhS51Z4HeBgzBB6ECTbX0UzEkBsmNW69HAkW6TZK6uWnJSbLzEugwbWjcjeAuXNk4yVG+KFxKritfK4FuWZgi57zTEH525qIzE98OiLzaYg62KncUwTqbGh85i+q46TILW7W/Cqh9Bw/VZQd/UaSVaL3Ev7oN4NoBjUi5Ouma3Xou4YD2Ykz9BytqqOlXcLX23tyWhwdLKxo5D53+q6cb5SbMZqo0PLkqVdBkBC4BHC4BAgSEsIoXAIAGEsJQF0IA6F0IoSwmICF0I4S5UABlRAJQEYCBEyEMJwhJCgY3CQhGQkhAAEICE6QhIQMbypITkJIQA3lSEIyFxQA3CTKnE/Qc0NdJgm1hJiI8B72/JZ5cnCPI0xx5SopeKPbl94kbQBqR4T/nZWnslxZuQ04HbWyuOpaCzKB1Hf0jQHmqfi2LB/CRcu0bYzHPSAFUUcQWuDmOLXCC08iN+XluuFx5rfZ1XxejTe19Uns+QNYeYqCTPgR6LOl3ePIvb6RdWnHMEwsovBeXVDWJcSS6A5uUEnlJPiTzKqafcElxg2Gh06a7p4vtFLsKJE7y4eht8lftCzYqyQC2Wk6t38tZWoaF14fTDIDCWEUJKenW49DC3MhISwjhcAmICEsI4XAIACF0JyF0IECAuhGAuhAAAIsqKFyYgYRwuCIBAEyEhCMhdCzKGoSQnYSQmA1lSEJwhCQkABCbqOgT4fEwnlD4nVyMNpOyUpUrHFWx+EkIcPWD2hw0I8Y5jxCchUIbISPxzaTQRJc46gwGx/VqSeltdUzxLGdkzNlLvDQcpO3oqtuBx1Vgqd1jCe6XAD0JBMWXJ/KkqUWdGCPo7xHibHscSxskG+e85Z5LPvex3MfH9VZYrhuMDXTVaQGkkB20XtConNqDVs/fMLLHVaNZGkx3EGmlh2Nc0hgq2mTd4iTzhoOiqMWMzQPHS/8AL+S7heLDx2b9ASWg/wBUZo690JeIOpscBcEwTAEJxjQm7JeCAzNv+IfPqtEAs3Rwrg5uVwIkESOohaV9gV04emYZOxt2Ia03k+ChOxeR8fhJvOonUpluHbU7Qvf7t4/u0iY+wq1lJrg4h5ECw6z8lj/Y+dmnBcaNSlAUfA4gPbIMwT+llKAXanZzNUJCVFCKlTkgc0N0rYJXoaCKEFXuEZ7SBJPME/mnkoTUlaHKLi6YASwhmHxuWg+hP0I9U7CakmS00DlShqKEoCokENShqPKlAQBLISIykhYlgQhKcyoSEAAQkLU4QhITASnTkx981neOPPXYidrXHkSR5BX2IrMaDnPlEkzbQbdSs5xetQLZAeHWO0XN+vNceaTeRLw6sS+mxrg+PLagY73XGPBxsPy/wtLCxWFLe0YQ6BmadD/NPmVrjVzAZH5SSYMA+6e9Y2nxmOS3hKlsznG3oKo4ReCD3fGbQh4zxYFtam4nuFjWjUEMGYgcoHyWRxT6gogFry3O4tflyibEwYkmeURK0NeiA3E5gDFWmJOzXX127pXLmmptfvwb4ocUyp4PxPtBXzACKbtCfxOAAVRhqs1MukH63WqqcLpsdUcxrQHUKhIAtLXU4IG1nnTko/F/ZxmH7BzMx7Wk9zyTu3K6wGlii1GTQ+0mZ+nTaO+WmcxAI07sbc779F2Kex5l2vP5aeassLRLWQSCMx8iQ0m/hHxQ4m0WFyBp4qkyWhzh1YSwC92geohTOLY4ZhSAJi7o0FrAqBhsG0vZEi40PVS+M0RSBe3eCSdzJJ8bGFrb4OiGlyRDbXfoxuUSZ2mfInlui4lh3Uw3O0NLmyIDXZoPkBrN077WP7NtPJYuGYka2c7f0R+0VacPReNSyQfEiLHRYJ7Rr4yJwDFhtTK4RIgchutK5129Z+UrGYv+G133t+aWhxR4IJqOJGkknXWxK6YZKVGEoW7NuAipYvsz7uYnujxMRHXUKq4NxYVSGPIa46H8Ji/r0ScY4ux0Cm6GMN4ghxG5dM7fFGbInHivRYoNO34N8dqvLjLY8Hn0g7q14LTc5oa4EFoE/wC4tGngsq/FB7s2ZwPX9QJ9VL4FjCzEZS8ND5BmDsS3exmNdFgnKEHxNWlJ7LbiLi2HQRERc8swBve1oUrB4gVG5h4EcjuFA4o0uaSKjCLmLTtt5LvZycr5/m+mq1/jSfRGeK7LeEoCUBLC7DloQIlwCUIESiEkJyEkLGzQAhdCNDCAAISEIp+C5FjKLGcOxVUvcX0qdNsRo6YvoRMgXNgqbiHDqnZuP7Qx4bEtDI1I5haXiuIc0ta0CCyqXTuAGAweYErNU6NZuFfUe4ObUggXlok+V7W8VxSvm2dcWuKK/heCqOqAMyuLe972UDLcEmZ1jTVXPs2+jTLqla9SXZWB3u296XfiOg6C+qh8OwtSiCXkZiwOEbd5hv6i3UdYcr4H/SucB35bUneM7qWXw1PpyUz26ZUerJHH6wdTY0OJBLi2Rf8AiG3IHK5phW3E6oNKplYYc5pz91okWBJe4EyBaBsomFxLKtKjTcTLWOBkGZdlJLbf0xaZ5p+tVeQTRYHEOLszxPu5oMTEiTrJ6Lnb2kbKOmQjxAtZVaWOJyFrpLbXkn3p2VJS4kbAueQAQASSADAMATb9Ewca++YA2I3kg6+KjUKgB0Ig6W28V1RjRg5WWfauc0OGUyTN4Ojfv1Qdqd2utyM6W+irMTlsWzPUa9Z5pA9zdMwCpIlst8Pj4IM6Ee8ORVpxaoKuGzAHNmyxt7hNlmBjTufUR8oU2hxjuFmUkF2aG76bm+3VNt1SBJXZa+1eEe/s8oLoboBoC531CHj9E/smGbBkU2yPRdU4u90F2GzQIBNTaSdA0cyofFeLueGh1HKGiAA6bf7VnG7RbqiLjh+5aOg+iq6dMuUrF4wOaGwR4/mPyT2Apwyec35ALVGRCewt5hWPDQ1wuNOnJEwSDNwTB6ctLJrAMyVCOhjw1+iBknh+I7Rz2kCIMeVk3ToOqFwY2XAkt6xc/IouEUcrh1YZ8Tsr/Ava19AwTFJ8gXPvVjEeYUSlS0UlZW1G1w0k4dwEG5eOWseSY4HjxSq98PAIy6bkiOSl4LFu7SpLCKeWqGug3IbEeN58k97OUu+4VGw4CQCJI0v0s4eqvFfInJVGkaiXBBVrZcsiczg23UE+ll22cY5CUBLCIhMCVCSERKRc9mlApCq+vxJjcS2mXC7Y/wCYkED0+MIOO1wO4HRUFwAYOxA8TEeaiWRJFqDbGsJxRjsRUp5gZylt7GG3At57q1IXl5eWuBBAcNCDfwmV6bhqudjXfzNB9RKIysJxoicXLQ27gHZamXrIaIVVQxTDQZTfAa00RrJhp7021hS8bxFpzdmwuJBBnuggEEgnXpeNVlRjnuBa4HvkB0Wm/LRcsrcnR0xVRVlq0Pd2jGZXZWNdfMXZWtiwAk6CToIHNarD4VlNjWvMmNLHVstd2bb6zd0TOt5VLwHBNDagdmDsrbgkS18ZmEAwRMHyVy2q1ozOOry0kCT72RtvL4Lmyyvo2jEjfsZOIL33puIAadm5hBy6NF3GNvK+j4lSYaTqdJoB96dLN1mbn0TGCeC58d4dk65ixBHXW505FU3s3xIPr4hmzabyDECIAN/7gYWdOWwejFNYWTmGseCEuadh8Poj4nVAbPT5QqbDYjM6Otl6RzkjHMAJjSPvVRzTjVjx6q5xH8N33uo1HFNc6BMjWYPinYiqc7+o+YVxwPD2OVrXHNvoBGqh47ENIIBk/JWfC2ANMDUtOw+SGCNWM3dFJ1NojvA6k3uOkQoHtVTJFPQuymeWqDGVLjnI3POdPj5BLx9pDKeYz3eZt0B3WKjUkzRu4mXxeElokAG+mi6p3WxoII/NTajbC8CHEqvxFRuWZtpZbmQFKs0CMxHl+ik1Kby7OwSGtk+Zy/VQ24US3q0OE7gytZTof6J/fglrnBgAlwDw0uJ5zAjWAVMpUNKygLqjI/dQYB1uAbj4QUXD+MdnUD3MMCxgjkR05qTXc7tiSSbAumJ7zeg+/gm2gNJc4tcBsWz0gjdHaDpltwMh2HeY/wDlcCf7S311UvhWIZUquc0EWvOv4B8wVnsTimtIbA9wSYaZzCZge7Ei3RSOBVDTbUq5gQ0NaBJuSQdDsE4SadsU42qRsQ1UvEeIHMQywpmSbXi2+2qtMLixUp52CZBgExcbE+KyjMa/M4ljZLjIJNpMxI8Fvlm0tGOOKb2arhuLFVmYWOhHI/4IPmpsKh9k3OyPkANzTIO8CREWgAeqvwFcZWiJKmRMdxRrGB7cr7SWhwmOYHQ6qIz2molpMuBgTYkBztG5o11v0Kw1B5qXLgCAYsZJAI1jle58FOw1ctYxo74zHOMoI5DUWMF153XM5G6gRsW+XEzNyQbne3ejlCveG1qeIfVdWIhtBxuT7zWAC5MmXCVW9s1xMNOZxJHnonuFVRTZiWnvlzTGRpeGDve8RYTI9Flk6/JrAaDWZTcTy2Wz4RhG06YDJykBwvMS0TB5EgnzKwH7SPtpV5geOOyMY0us1rcjG5nd206TBAHVWpcdslx5aLTGVjmfSNs5JnW0Aj/tWUpuLKoaDIJGqu2PLqgJDg4Uye/rfQk89fiqKT2zfLT76KF8lF/w3iJJFgA6mwugknVmW+wEnZGyu0jIZcXOzQdL1gDbxn0VRww993/CYP8AaWSmziCHPuB3Dl5iKgPrJJWUsavRrGXyb72dxWei9/ugU6hgRcBxgXmLAKh9jKT3VsRULWmn2dVpPd94d5vd1GroMc7rqOJNGi+kXAMLHNJIu4OJcQJMC1tDbqqfgGMc3utc0AuJPP8Ahuad4yw4qYwdOhSeyBxoQIAidYCqMIYeLTNvWwPrBWhxFJppVHOMkAAXAuXNNhubKkbTDXBzXAwQb9LiV1J2jF9lpUB7InMdJjb5SqTBOh0+KsG1SRlJkchvtH1UPBtvflAjcyP1TAYomTffVX1CplplxFgRby1+KoqIhxnYH5q4bVD6ZY3UkeG2/khgi141iuycDlDrfIzPrCc9ocSDQpPjUG3/ADEFRuMNz0xUOjjlAm/OZ2/zyUXH43tKTGAe7OpF5cfzULbTK6JOCEkHmD5AtM/5VLiqRIaBck/Z6Kfh6wiDMhjvg0yrWg1jabGO8SBrf+Yn4C6blTFVlXU4ec1MtFgAybeR1+5WpwVBzaIlpzNEXcI/i5+pm6gCi2DbLpOkERzNwT3vUKTTwtUUc2Y9mO6YbaQ/IYfoRPWyxySbSNIpJ7MvVxDyCfxEATbaB8hC6jWzMdmt10nz8k1VaSNe6Y2+qZxALoAb4But9JA8F0oxY9TqAukkHbWdrLQYNw/ZKuVovnBMGxHZ5RO05neIWQLI3b4CT6ECPinKWIItJg6j4+egSlGxp0XDsS+i8tpudlB/C8QeuXS+qPChr21M2oaXiTBzBwIPxKrKVUTA3vf9VJp4YXudR+I7+CaYqNd7Kj90/wD4r/k1XgWd9lMKGte4FxOctjMSNG/h0nqtCCtovRhLs8hpERcfP6FT2OIYcm8WM3v4/mq7bS2v36J2k42vb9FgbFnwagw1WmtLm5m5mzAOYwJjqtwMRTOHrNp02tAlgDLR+6c4zs74fBYLB1g14JNgWH0dJWk4NVnDV42fmOtg6gQCehK580baZtB6ooqrxniDtv05aLUcMxpwuGou7MguqV80tIMXDNbTprtKzDzJNvn84WnwHCGYnAUWuqsplr65zOdf3nZRBMkSfRGSmly6CN+FFT4q41XC0kZdRYZpyxGoBjylV1Z/eL5ALREayTymOadq8LLahpuyGCQHNOoGh8woFSnDsojpOvqtlXhDsnUobOUPIM30seZOUbDeE3XxkQ1oDfe7wIm5abls/wAoTdKj7094ncyAPS51QhpdTMgd3pcxqSUAGyq5xgDNF+ZE2v0h0ctFacN4KaozFgaA1xNw2YYSevIRB1RcEw2UVLQ4Ux8YP5J7gGLl1WT7tN4O2o/RRJutFKvSsruDKD6bWNLqjgS8wS0NvDbWJO/2KY0XWt481d8QIyTyn6KpZXnQlaJUS9gsoOuYjlrZONwrpsbjofyVlk7sfeqilwJdBNgdHFNMVFW9t4UrB5/wj1QsvU39VbNbGW8W2ICbYJHYhlY0xJ7oIgZREwb6KvcXjUD0/JbHEUCcO10HLmaCdpLSYnfRZvidM2ykDxUxY2iHhazgdBB8fUXWv4JQosp9viHb5WjeQCYk6DruZ5LL4Kk4kXuD4+AhWntTiiTTaLBlNgt/bckcydVGRcnxKjpWX9F1DGUi2iSK7GyJ/Eb9wjSTBAjoj4TVL8IW54aHM7saB9RrgZOneDjKxvB8U6nWY+WhzSItJg/S+/RbVjKbWuIcwZnECGn/AOwHCCSAIaYtNhHVYzhx0UnezIYqmIFiYAjyTX7OGgiZc4S7wMENHkfPyT9We74D4AHdR61Q5iZHe0PSNvOQuhGZHp4UOk6CY8+SHsBBDpzDTqFOECQAdxy1AvZN5paI1ED7JKdhoi0qRzZtgG+dwD9T5Kyw1RhFSSPdlv8AcHNIjrZQqrTaIHO35SodMuBseeg/RUSzcezOKphjxnaP3jyAXCYMQb7LQMcCJF15hw/D1arsrGy7ebACYJJJ5kL0DhFJ1Okxr4zAXjQSZ+qtMzkjyslG19oTRSwoLJeHa42H36LQ8Fo2qU3Oce0bAyucIIEjcT5rP4LXzb81fcIcZnkZ/wChZZOjSHZX4nC1GPc2LAke/wAiRMz0W+9iqjWYehmgOJryCAZhxIl231XnuPqE1QL6k6/1GSt17N4WadAG4muLuIBh7pMTFwYlY5/sV/vZpj7ZnsdVzYoukmzrugE911zGngqZzv3gsFZupntdhDR8nDT0VYW/vm+H5rePRmx3D++7xH/cFN7WXPtAvIjcCT/1FRMOz95p+H/9ypWJpEF5NwDr1gTr5IEWWHbesXWIYD4WCh+zNP8AjOIsWPF+gnfxUzso7Wb9zXwtKa4TRApnNBmm8wRpLABrvb4qfBlPxl4DYA1VThh3grfiNEOLQIEXNvBRqOFy3kGAdjyI+q1JJlUfu828Sqrh7C4kDUgq0qsBpnnl+iicJpZX3I02QgZDwoJf1n/KtMS7Ll185Omqr+Hu/eeqscbRzBrW6nNqSfHVDBGyxtMfsFMxrUG/9DljeK2jbVa/FsAwFPn2jdz/ACO6rI8UbOWOqyx+/wClyH+CtufG/ofrCa47imGsTl7rQ0CN7A25fon+HVQA46ETbSe6bKs9oKoNS0gBrAR1DQCVdfUTehMDixmEiGghwE6QZI81vcRh6fYZwKeZwa5vvBzhnbBDQYiDEFeZ4dwBkgHoZ+i9HfTYcK14d3gwMDZb3v3oyuLdQQ0anooyraKg9GWqvI2t4ddlAfUE6b3H3opdVwDJlswLb+ig0zN72N9zoY+AK0RLH31oYSNRpp05KfUpjuZBZwkHZ0b9OSrcQZa6PO2t/wBVcUWf6ahAu1tV2aDF3mQT5aJS1Q16VGL/AIoHRuiOmRe252K6q5pJcQc3dg9AO8NeZHNDQeCRHMqiS69kbVHa+4df7mrVh6xnBcY2lLjJEEWifenTTb5LTUcaxwBDhB6jfbxVIhnmSWSrhlcG0D0StdyYPRRyKoqGvKcoPeXABxHWbBWfaDk30CfYSATDQPAfRJyGkQcXTPaFzTmF4PmV6H7McVpU8LTD67GOh5LSRIJcTeTr0WIFfllPkETKrjtbwWOSHNUzSMuI/iMRneXuqHM67j3Jvc9Nyo7KLJkuMi093TolLzy+X1XdsRt5ED7K0TJHhSaLh7gSNRl/JBiILTFRxJN5i9vDwQ9rGw9Al/aP6R6BOwoewVRxzTUeZEaa/BS6payk7948d0gbbWFgoIr290el0RxBP4fgkBFcBrmcfvwQSL953p+ilCqB+Af7Vwd/QPROwItVwy+8fT9FGLWtkh5B8P0VoHD+Qei4vaPwD0T5BRmyQDYq64ZDgJJkTFtJ1U0Vo0Z8EbsY7dvwQ5NiosuKu/0tMZnAZxtAPddpblCzTm3Hed6forIY02sfvzSHHHqojaG3Yxw9jS8A3Ei0G97/ACUbjtJpquDRszbTuNn4qeMa7ku/bTy+Cq3di1RWcEwgNekCA4Oe0EESIJhxjoJPkvTq+BpAEXiHGBPIkfmsMzGnkiOLO7fmsskZTdlxaRU9kNyfT9ETKTYtNyJt43Vr28/hPofvdBUqe73dwY6evVa8iKKtsZjGgIPOYuduYUyviXuBDjAcOUaXAUtuKjRvp/lOOxdri1tvSe8ly/A6KCpRJ/FJjTS0i3xTdNwHxWmGI/p+H/skNXmwX6frqj+z8C4lDRdMifhz0Uyjhjma7I4ltxYx0dbcqzbUMWYJ/tBWh4bWc5ujJ6iP0UTy0hqNswfbSQIG/wAE4Lm/yXLlTEKHSSNhtb8kTzY+vquXJej8I9OsZyiw6WRlhIMuO/yXLk2CCdRygXMfpP0R06MSQeXP8+q5cgqgBTmSdjy5aapzJ9nXVIuQSOtcduiOky9oHgL7LlyllAhve305oyIOvL4mPquXIAOgwkm52RuBAsdly5T6AgpdTff/ACup07TN/wDHVKuTYwqTepQSS4iYi3quXIQCOZvfSVzXEwOdv1+C5cmIcps6n1n5ojRJ1cYHRIuUtjoHs7am3XmmM8uI08Fy5UhMlU6fXf6gfVOVnZRzMfMgfVcuUeleEOnWJsJGnxT9TEFoM3uRy2XLlTWybHGkkAyRPI9Vf8CcQCJkDn6apVyzl0yvg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371600"/>
            <a:ext cx="8763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Monitor, guide, coach,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direct, and evaluate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work of 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Influenced by values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beliefs about how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people grow, change,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develop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48" y="3470299"/>
            <a:ext cx="1800225" cy="222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1551" y="5867400"/>
            <a:ext cx="409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          General Patton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"/>
            <a:ext cx="3357752" cy="234582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57877" y="292542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Dean Smith</a:t>
            </a:r>
          </a:p>
        </p:txBody>
      </p:sp>
    </p:spTree>
    <p:extLst>
      <p:ext uri="{BB962C8B-B14F-4D97-AF65-F5344CB8AC3E}">
        <p14:creationId xmlns:p14="http://schemas.microsoft.com/office/powerpoint/2010/main" val="4266211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441747"/>
            <a:ext cx="7924800" cy="4648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itchFamily="34" charset="0"/>
              </a:rPr>
              <a:t>Observe the types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itchFamily="34" charset="0"/>
              </a:rPr>
              <a:t>leadership practiced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itchFamily="34" charset="0"/>
              </a:rPr>
              <a:t>by Sister Mary Clarence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itchFamily="34" charset="0"/>
              </a:rPr>
              <a:t>(Whoopi Goldberg)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Char char="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Char char="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AutoShape 4" descr="data:image/jpeg;base64,/9j/4AAQSkZJRgABAQAAAQABAAD/2wCEAAkGBwgHBgkIBwgKCgkLDRYPDQwMDRsUFRAWIB0iIiAdHx8kKDQsJCYxJx8fLT0tMTU3Ojo6Iys/RD84QzQ5OjcBCgoKDQwNGg8PGjclHyU3Nzc3Nzc3Nzc3Nzc3Nzc3Nzc3Nzc3Nzc3Nzc3Nzc3Nzc3Nzc3Nzc3Nzc3Nzc3Nzc3N//AABEIAKAAoAMBIgACEQEDEQH/xAAcAAACAwEBAQEAAAAAAAAAAAAFBgMEBwIBAAj/xAA7EAACAQMDAgQDBgUEAQUBAAABAgMABBEFEiExQQYTUWEicYEHFDJCkdEjUqGx8BUzYsFykqLC4fEW/8QAFAEBAAAAAAAAAAAAAAAAAAAAAP/EABQRAQAAAAAAAAAAAAAAAAAAAAD/2gAMAwEAAhEDEQA/ALlu4Tng8V60i7icUvxX8jJkE/QV2J5JBnLUB+NkJHT9aN2DR4XpSSk+z+bIq1DqUseCoY0GiwSr6gVZV0PcGs4HiCdMkoePeqdx47treE5d0kxwCo/f+9BqwkjwT2HelfX/ABpZaXK8UVpdXUqHBEKjGfT51m1x4wTUNyz39yP5dpjQE9jgnmoJ/MuocPqMkZcA8vtVyO+RwD04oHXU/Gd6qg/dxboVyrKwcsf3oHJ44uA2TMye06mMfryKUJxeWKEmedmGTuDkhs9/8/rVVNVfGLyIXEWOWR9kg+o4PyIoNLtvE0rlFnleLd+EMuNw9mBwf60Vj1CUfE7M8RyBg7sn0x1/zoax2K/msYj91cS2jnDIUwB/5L0B9xiidjrzREF5GeCT35U/P1z0PY4oND1d2a2+8w5kgK7t68jHqMf/ALSNqMuWEi8g8jHpRXTvESQByreZHOw85OABJ/MB0G7of+Qz3oJfsBcSNbAFTlyo6EZ5wOx9qC5p+p+URnrRtfEDBABik2LZLhkbIPcUZsbYMOhoDY12U9GP0rx9amP5nP1qvHZj0JqdbHP5aDg6vMe7/rXo1Sc/zfrUwsOOldizA/LQRWVmPL7VcS3A4AH6Vas4OCMVOIcE8UA37uDJjAq191SKJpHHwoNzcdBUqwEy4xQXxxqjWxi0y2kw0g3zncPwegGee9AuaxdtqMpxIbeA/hiGQzD3I/6oR/p0HV5YuBnaxIPy6VNdJDsKRy+YO8vmFMjuCOP61BFPbW7FkupWZfiAjXIz8/2oLUdlECBEpbqGCRDGf8+ddRwtC6gQzuXz8Cybf/jx+lVLrV4Z8vI+oNJj4WLrt+XPIH1qi9zEcOJHU9AN2T/QjFASn1JYWKFpklU8LIQ2f/aMULuZYJydyKjn88YI/UVxJf3DqYzcPIn8srb8fLPIquXVuR8J6HNB8hMLlHJ2t2HevgfLZkydprplbocELnkc4+VclGLdO2TQTJcsOueRz71ZW8kJDqzAqc8HvQ7PQkZA6ivklwjDuaAlbXnkXR3AeWxyQDx9P2p50lRIispDKRkEcg1mbsGbPPvTr4DvTJ5ltJ+Qbl+vagc44enFWkg6V7GoyKtqgxQQeRxXDRY7VdCjFeSR8ZoJbO3+HJFSmAZ6VYtU4Jr1xhqCqluomHwjrWS+OrmaTxdeLAGKRkLx/wCIP06itjBAf14rFvEF+smrXcywRgvO7+bz8eT1xntQBmjnYhuTjkqeBioHX4shhn1x1qSS4dicO3yjGP1NeQwGSZfyqRjJoPorSSYZRGYnoSOtEbLwvfXh5UIKevD2lRKiho/yjBI/FTZaWSLg7e1Bn1j9nitsM0jMT1BXIFW7n7NxgNazbmH4o2HBFafZxKQOKI+Sp9OlBgt34SubG5SMj4e3GeP2/erNh4QkYfxY2UEYXcOvNbTLaxyc+WpA9ef1qtc2iMDlV5GMjrigyK48IIEdR1Pf0pUv9DuLaVhtyAxAx3rbNUjjT8XGO9KWqRRMMgAnuaDL5YGiOGU0V8J3v3DUGduUZPiGM8ZopqNqjsw7baCWzlYZTgHcMEehHPH6UGs2V3HcQxzRNuRxlTRGKTNInga/MkMto35DvQg9AetOUDmgIjkV8z8YNVhKa+MmTQHbUHBGK8lU56VYtADkd6kmQAZ4oFnxXJPaeHNSubcHzUgYqB/f6Vg0rkk7xlvn0r9E6nbLfWlxZu21Z42jJHYEYr873MBtrmW3YqzRSNGWXoxUkZH6UHtnF50yjO0E4JFNWj6ZFdXyuVK2sJABJJ3H5/8AXzpWtjtfdj4F647+1POgsdkcsylR+RR39P8APSgebdduxgMDGKLWjcEHOR0NB7KXzkXdkf8AEetFrYSNxggH0oCcC4Aweauo5AIxniqlshGA+CfnV3YuRgD36UEcbg7l7DtUVw6BMqDkV0uBuAU4J645qFkUqTgD6UC7qsqsxB4XB5NK98gxnrjPfrTjqdt5g+EfPIpV1aGRAxJGPagWLnB3t7cilJn8qR1OVAfOKbr8hYmI6Ec0n3rh0R85Lfi49OP+qAl4Pumh1uFAfhkyp961GJ8LWSeGATr1rjsxb9BWpRSDaOaC75nFciaq5k44NQyS4oHy1cB25qS4lBGKEW9ztkYE1JJc5oK2rXRtYJrgDIiQtjPXAzWF6lY3cMgubm38tJv4g2sGwG5GcH3rcrxI7pHhfO2RSp+tZfd2UrXV7bGSWaHzACTzhvagVbRPOmWLnG7n/P8AOtOuixO12XLHCDaPSlzTbKSLVZIlX/Z3Mc+wzT7oNg6WCv8AnfkmgJ6fdQWu97iTG08DHWq8/jORJsRxIsQ5yXANCZ4Jru4eJBtQnk1M8nh3Rsm7CzzooLIsZkYfPHT60F5PtGtlbbtcEd/ejWneNoLsKVOGzyGIpIfV9I1WbyrLw9I7mIynYUBKg8nGc/TrUaSWEo3WaPGcZKNx/Sg1OPVt8KyZAXrQnUvE0UQCFsdOTxVXSkMunB1k/KSBilDVTHdXcnnS4RDyewoGK58a2KxsDKpGP60IuPEsFxkxgN60rtF4ea5KSXF1I+c/w1LDpz0HpVpdO0i4UnTLzcAOm7n+vNBJqskcsAeI9eSPSk68z5rD0JozNFNaTeS+Sp/CfUUK1GEpIW7NyKC34VB/1uAjsGJ/StBjlI4pQ8HwhFnuWAG74UNMPnkHoKAj5p9a5eTPeqiz5rxpKBytd5duKnYEv0r6G3uUY5Wu5UmRc7aCncM8TBh0oLrdlKNKvryE7SrhsAew/wDuruoTyq3KnGPSpNIuFvVl0+YZWboQPwnHegT/AA5bz6gPOmi2lg0Rf1HBzT0sAitlWMHPbHPahkltLply1jKI8xcqydCDnFFbadGRSefSgBXmkXt5IY4XSNG/GwJJ/XFR2HhKLT4548eas67ZC2SHB6g07WrwkbSRk+9fTBbZS20vntg0CvoGg2eivJNYRz/eJAVLNyQvoDjiprzSba0sbmaQ7pJFLOP+XPIPqaKNeyXjGKyiK9tzDAqDU4Ga3jh3liDlvXNB5o1qY9AJmByFxzStY6Smp3N9bSsFPmK3PXb7U+xKH0Nxg9/7UlRCVLwSqMHlX/WgHa54atboIrSSQS26eWqqgAb0+ff35oXq+mNLaWNvbKiGzUrG6cs2eSSaeZNR8oAXcLSA9GHauGjju4SIYSnHJI7UGeos8m1bkbnQ/KoJ9LlvrmKGNTvcYOO1Nl9ZpBnC/F3qnpV4bPUZJVTdmLbuxnbyP2oKdjB9zi+7fyHH1qZ25rgz+fdyv/MxNeyUHqvg8V15nFVj1r0H3oNquCgJyQKGz3AHRunvQOXxJayPgPXsOpW8x4agnvG80E4obZPLa6kWhwrOuOaMN5RXGeaCaz8CF4jh15U0FnXJZfvIkn2bmjHAPuearRXLIiovHpmli28RTatqMkdwNrRR4/Rj+9HbYrIF6LQGrWdjgbsgd6PQBZYwWIJxQFLWSKUDg5AINGLXCL/EOcDvQXdiQx7jhVAOSO3FAWM15dtJbri3343Ej4vrVu8ma8DwRnaig7mFJdz4pv8ARUS1ezLLH8LY4I98dxQaZ93EWnsgyc8GkfUontbs7BujP4h6e9XtF8cW1zagyhSCvdsUC1PxHFLO/wB3hkdAcbhwB+9Aeit2eCKZJMqRnPFSyOixrIOcLg47VT0e4ligWG44WZdy+x9K41cmGMpGQAeTtoBerzeazEHOT1xihWlXEEAvGlAOcBQewHNX58G1DE5xnNK9xKPuzKD/ABWc5x6YoO7eUF2K9CxI/WrLyVRtIygFWHoOg+a+3VEAa95zQP8AqPhZ0nYwxHk81csNCkjZSyfPNadJZoxztqvJZIBnaM0CZcWiqvxL2pV8QjZESvFaVqFqhU/D2pH8QWgZ9oTPPGKDOUiS11lbgceaGU+hP+CmHT7hNy5OQCDSr4j1WOG9a3tkVzEx3Seh7gf53qxbXMkL7ZVZHHVWGCPpQaPb3YkIZWwAcNnnFfTXZdvLDEMT1HpQDR7sTOVOS2Qw5q/qBFvC8yjleg9aAta6hHCgiUBcHnjk1W1KMXXPlblbK8ikl9Q1qJmmhtE2Ocjk5H0xVpdZ8Rum5IJtoH5EGf70Fu70SySU4tdhIyQhIBPyBqvBGI5AGAAU4Wp//wCg1g25eXRmaXb/ALhBAwe+31oSdfuxG0c9mHzwW2YOfSgaUvY2VYlPxRj9DXctx98hZTwVFJ8GpN94T+BJGrcDOCAaPxHykcknJwR6c0A+afZYSAkE80C25RT3PWrt7IR5sY5LselVIwxkCgUFywtmmfaAT8qJtpDFN2DRrw1p22IO6DL0Zu7MJFhQMUGezWrQvg1x5ZFGNU2mVwoxihLvxQfpo4qvMwANetcL6igPiPXbbSbN57h/i6IgPLH0oO9UuY4Y2aRgAPes78SamWjcxtjg/WlzW/FmoXmopNIxWFWOIgeMfOor/UPvke6PATbjBoKH2W6BH4g8dRpdJ5lrahrmVT0Yg4UH6n+lXftCikTxbqUrKQPOA+mBimH7B4li1XWXwC7Ii/IZP70W+17QQpTVYo/glxHMR2b8p/uM/KgzqxuWgWOYcj83t70ypcLcQRgtkdS2etJ9hMEYwOAUPWitjOsI8s4PbPtQM7ywyRZIXjgg96hhvFtWYg7SBwCarodxYKqkcd6tHT0mX+L7duKCtceIkmXyGRRkdd/ahV0vnoFgjAYsCX9u9F5NDtcgDIz2NeJYLbjGcBT3IoKcgtYrfBjUuAMNVGW+CWiw556DNR6nKqyEZBz+lCr4XMOntfx27vCJAjSY+FSegzQFLKyluYzO4wM/CD6UX0rQ5HuY3ZDsPXimPwRYW3iDSYr2Hbt/A6D8rDqKdYNGS1iIC8nvQAYIVgjAUDjiqGrzSJAdnOeBR+aAtMIh1Jrm40xZTgp8K9KDMbsPyGzmhYRtx3DinnXNNijVm27TnigH3NW6AZ9MdaDS7nxLYQ3P3USSSTg4KxoWC/NhwKT9cu47+Z5ZBuA4Xcc4+XpQT/V9SuBLJPOGiHwrCg2RqfXaP3qs92xwjJgZ6r3oKHiCEeSGRQOaH2kwMJVs5HFF9SYS25XtS5DIEd1PbpQPn2N3iw+I7+3fhpoty++Dz/cVsl9a2+qafNaXSb4ZQVZf29K/Mug6i2leJrK+BIVJgGx1Kng/3r9I2N2G28jHv3oMH8VeG7nQtUe3c55JifoJV9fn60GEkineuQy9VNfo7xFoVrr9g1teR/CBmOUD4ozg8g+tYL4n0O80TUDb3YxKBmORBhZU9R/2O1BDa6nyNzHGegPNHbbXAIhvYbjxnvSPMksrbo8bu46VD5V+Bj4//VQaEdZQj8WPcdqG6jrOEwXUenYmlAQagfxuVHu1WI7cqdzsXY/mNBLcTvcy8Dj3rV9I0CG/+zM6fN1uLdptx6hz8S/UYFZZAiiQAnljit902NLfSo4x/txxKCCOvFBlH2I+JP8ATNcfSLtwttf/AIS3RZgOP1Ax9BW+y7SnHavyHe/Bqd2qfCFuHxjjHxGm7RfGd/DhUnuFZRzsmPP0ORQbmIGMryHkn8PtVgr8GCOaVvCXju11MJb37ok+Mbzxu+dMl/eQrAZFZSD0ZT1oFDxO6yXWxD8K9fnS0JWhkYsPlRPWpwd7HrSy98pfDc4oP//Z"/>
          <p:cNvSpPr>
            <a:spLocks noChangeAspect="1" noChangeArrowheads="1"/>
          </p:cNvSpPr>
          <p:nvPr/>
        </p:nvSpPr>
        <p:spPr bwMode="auto">
          <a:xfrm>
            <a:off x="155575" y="-731838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 descr="data:image/jpeg;base64,/9j/4AAQSkZJRgABAQAAAQABAAD/2wCEAAkGBwgHBgkIBwgKCgkLDRYPDQwMDRsUFRAWIB0iIiAdHx8kKDQsJCYxJx8fLT0tMTU3Ojo6Iys/RD84QzQ5OjcBCgoKDQwNGg8PGjclHyU3Nzc3Nzc3Nzc3Nzc3Nzc3Nzc3Nzc3Nzc3Nzc3Nzc3Nzc3Nzc3Nzc3Nzc3Nzc3Nzc3N//AABEIAJcAlwMBIgACEQEDEQH/xAAcAAABBAMBAAAAAAAAAAAAAAAFAAIEBgEDBwj/xAA/EAACAQMBBQUGBAUDAgcAAAABAgMABBEFBhIhMUETIlFhcQcUMoGRsUKhwdEVI1Lh8GJy8TOiFiRTY2SCkv/EABoBAAIDAQEAAAAAAAAAAAAAAAMEAAECBQb/xAAnEQADAAIBAwMEAwEAAAAAAAAAAQIDESEEEjEiQVEFEzJCUmGxFP/aAAwDAQACEQMRAD8A7jTWbArDNTB3jmoQdxanAAVj4Rx50wtvHAqENuaWabWCwUEk4AGeNQg4msZAGSeFVvV9r7Oz34rQC5nA6HuD59flQYW20O0Xenk93tmPNu6pHkvX50acL1uuECrKt6nllm1DaTTLLIa5Ejj8EQ3j+XCgF3trNL/L06ybePwl+8foKnWmyel2a9peM85UcWd9xB8v71i52m0DSE7OB0O7+C3TP51uZj9Vsw3f7PQIa52zv8GGOWFfEKkY/PjWs6NtfNntNR3Af/kcfyFa7z2kBju2Fhvk8i75P0H71Cba/ay4ObXSiE8Vt2P5mi6v4SB6n5bCK6PtdCQYtUVvEGYnP1FOGr7YaWS1/p4vIV5tHuk/9v7UHbaHbccTpznjy93HKm/+O9bsSP4rpZCDn/KZPz5Vl93ukza7V4bQb16bT9vNlL2yg7t4q76RuO8ki8R9sfOvNs2ckEEHwPSvQdvf6dtC41HRm931aLvGNu6ZR1BxwPrXHPaHbRwbT3EsC7sN2q3CLjG6W+If/oGgUkgvkqrU2ntTMUM2jNKkKVQs9sZ3q28FGetMUBVDGtUkmeVQhl3LHAp64QZ61H7QIPOq1tJtUlhm2swJrrOCc5WP18T5VqIdPSM1albYf1bWrTSot+6k75+CJfib5frVOlvtZ2rkMNophtSe8BwUD/U3U+Qp+jbMXOqTnUdceTdkO8I2Pef18B5faiet7U6Zs9CLOzRJJl4JDDjdT1/zNMJKHqeWApuluuEbtO0HS9Ag96vpUklUZaaY90egP/NCtY28AdoNHgaWQnCuwzk+S8zUGDRdb2qkW81eZre2PFVKkH/6r+pqwxW+g7Lwb7dnHIRgO53pX9Ov0qPt36uWRb16fSitx6BtFrzdtqt01ujcd2Q5b5KOVG7TYrRbFBLdA3DLxL3D936cqE6tt5M+U0uBYk/9SbvMfRc4+9VO91C9vyz3txLJk8N98/QdKNOLLfnhAay4o/tnRZdd2b0pCkMtuN3mtrGD9qD3ftI0qPIjtbyXpyVR96pO7kZCcCPxVGe3GCWwBzycURdJHuZ/669lot8ntNt8jd0q5Of/AHV/amj2iaXM27d2V1Cp5k7rgeuDVFkjRiDwHPjnAqNKhHTeznGMGs10sG56q2X+50fT9UC6rsrcRRXkJ3h2Rwp8mXpXPvaowmu9LvBF2RngfeT+lg3EfIk1nTru70q7W4sZykqkdeDeRHUVI9rF1HqNnomoQKEWYS76j8L93I/KlMuNyMxarwc5asVkmsUFhEYpUjSqiz2m8hPE1GmmC9aZeXUdvC8krhEUZJY4xXO9R1u/2mvf4XoSuIWOHlHDeHmei0SIdszdqEFNd2mlu7j+G6JvySMd0yxc/Rf3ons7sxBpKe+6mUe5A3jvHuxef+7z/wCafpem6bslp/bTShp2GHmYZJP9KioYe+2lkZsm309Dz/zm35Cj8NanhfIu99265fwN2h2ku7xzpmgRyNPIdzeHA+BOfwipOgbL6ds9D7/rc0U96e80srZSM+C55+vOpNze6dsvZPKIwZW+CMcWc+LVzPW9Tvtdnd7idsk8AvwoPAVqMbtanhGbyKH6uWWzab2gyNIbbQoWKZw1269weS+fr9KqTTzXk3aXErSSsTlmYk/nS0yB9P3kt5pEd+8+G+I+nI1PKCZe0ZEjOO8UQLnzIHCm8eJY+NCuXK8hCSBiCN0Ag8DzPnitqwlTwUux6+dMm1K0t1YxujEDo2APn1+VB5dfmV94FVHpgfvVZepx4vyZvD0mTL+KD7whTmXgTyVRk/SoptJZiQI2x5qaDNq97c8BOV8k6VGczTO5kmkYDhxc1zsn1X+MnUx/R/5UHJtMkCHETKx6BT98VBksZVcLJZykf1B+H2oed6NA6O49GNRW2luLGQot5KcD4S28PoaEvqWWvZBL+l4o/YMy2cFxGRBKDOg4o3MUA2pllbQILeQEG3uSTnoGX+1FLHaa21DCahaZfGO2g4MPl+1a9pbf3jR7iRZFlIUSLKMfzFU+HiOOaIup+6nNLTF66b7TVS9o5+Sc1ikTxrFD2bM0qVKqLO43+q6lt5q/8P0xGTT1PeJ4Ar/U/wBOAq6b+kbC6MqJhpX6/jnb9B9qHi70zYfQljhUNM/wLnvSt1ZvL/BQ/ZjQrvae+Ou7QFjbE/y4zw7THQeC/emUk18L/RZtp/Nf4TNE06+2ouP4trbmOyB/lRjqPBfLxPWi2t7QW+nIttZohkTCiMcFjHn5+VDtqtq91jpmkNxUbryxjgvTdXz8+n2pck2MKWyTzPMk0xGJ5Oa4Xshe8qx8Ty/dm7V72fUJnkmdnweLMefpUSEMgGG7x5Y/SnW6mZiirkEePAeZqFql00WY7belnbIDqPsOvrTNVOOdvhC8xWStLySbjVLbTcduS0h4iNeLH1qDd6vPcwsiKAGHX4V/etOn6EY7Zry7O8Txdi2GHrmg97eC5dobUiKH+rPeb5Vx831C7fbHCO1g+n449V8sh6hfMjboYu686hxyy3TgyueHEAUpZIIS8fZMWXqxA/KnQNkAoME9DSrfG2PSk3oOaa+7gufnRKFe4cjIJyaB6axEhWTO56cjVmitB2YK7zZ/1UpfkahgfUiy24RX3d5j06DzquyW0aqXJGM8WerFtArjso+6u7vDx8KEy2sW4vabzt4g0TG9IxkXcR7S5tYW7oxnh13asHb9lHHLkm1lxv5HBehJ9QT9BQwaUjBVVGYHkSeVFrCykNr7qSGibIOVOVB+9adpNNAvtty0yiXMLW9xJC4IaNipB8q11M1Qt79IsilXTEbZ6lRgn8qiU4c4xSrNKoQ7psrotztZqJ1fWyfdd7ux8R2nl/tH50X2z2qIJ0jRm3FUbk0qdP8ASP1PyqJtHtNHY250fR2COF3ZZE5RjHwg+P2qqWqAdTkcc+H966WLF3+qvBzsuTt9M+SVCpgj/CXdSpPlTFjM5CJwA+JzWGYbrBm3Yx8T/oB1PlTrZZtQmW2tA8S577DB3PLP9Xn06UbNmnFPcwWHBWWtIkWcc93N7jpceWH/AFJCu8E6ZPifLpR+PSV02Duqs10xBd3Vg7EfX8qMaJpkGn2q29rEFOMlnbJ9a2Xm6A0cbBsfH2a7oH+486891PVXlfPg9F03SxiWkUXV7XV9XciRbe1tVO6zvxJHoONRm2bisEDAdqDxLAZBq6Sb5VCsIRRwj4cXP+kdPU0N1GwHZusDPHcNxd4+WfTlS3cxzsTKBqFjH2p3FUHw3QcUNW3JmEcab5zw4VZ59D1KWXdkuWZc8ccPtRqz0GPTbcNwLkZYkca0rZblLwVOGwlSWJn68AF8fCrvY2jGBQ26BgZx+1Zs40RsrGH5Ny/MUat0eT+Y6Y+VZ3swU7X9FWdHIj+AggAYGarEmnqrHGVxwI8K6veIjBhu+pqi6wiWd+iMDuyglT0OOdVvRtIACBsr2btjxaj9hF3VJYEAcT4edM93UjugAdK32yFDniRjB8aw3sI+Ec72vjWPaG8CcMlWYeBKgmgtE9pLj3rXLyUHI7TdBHXHD9KGCurH4o4l/kxUqzSrRku9tfwz3VwsfAiZ/iPmaLQTKylU7uRneJ4ADqa55LM9vfyshO8sjdfOrZadpf2g90G92nFyPwjoP7U/PUqYe/YSrpu6+PcKtK1zIqQZWAcsc/WrHoYe3I3eFRdnrASWvfXDqcEEUet7XBwBiuJmzVlrbOzhwzinSDdvcF4WVHKj8TYyT6VrlkWBAGUthsJEpzlvPxP2qOu/AMpzH36Uy8mWytRK57ypjj1PM/Wl2MQbHuGikwzq904O83SNfKmySDAUDC8OLcyfGgsFywYs5HaSHOT/AJyFbri6ynd3go8TxNZDz5JUckYkZic46mhWv6zHDASD3m4Ko5mol3f9kh7w5cTVWlka+uWlkY7o+DHTzqTybpaOg7L2Nw1skty5Ytx3cYC/vVgjmWN2jkUhehxzobpGsxPp8LKY/wDpgMPA441LN/alSWZQQeHGi8C2mzdNBG4k48Dx4+NVTazTVvbRY1YrJGd5GxyPh6UWvNctkBCsPlQC61cTb2fhGTWGwiT0AtNujLEA/BhwIPSpmqX403S57s43kXCg9WPAUGsXZbyRD8RckD1qP7RUuLeHTY3JEEqu4HiRjnWsePusx1GTtx7KQxJJLHJJyTWKRrFdI5A4UqbSqEJ2qR9nqt4h/DO/3NXbZnQdU0jTv4jcB7c3ab0MbDmv9RHnW7Z7ZuHW/ar7lcJm2Fw80q4+JVGcfM4rtG3OmJcWSXCLjsARgf0+FXXgkvk5voN+/vYScKO1HA9CatcAFU3sFGRGR3TkGrJpt2ZrdWYjfHBvWufc6Y/FbQVIUYzx40D2slGIEHHekHPwzRCWbC5z8IyKCbSPvQW8h/C65PzFCYePJFjfevioPwjjx61m/uQqbqnh04VHslZppf63XeH1xUPXT7jGxJy55DNU0EnzsF6lctIeyQ8Tz8hT9Pt1ZgAKhqrZAbixOSfGjGnbkC77MBg5Ga0uC6psU9rPAP8Ay8jRkj8PKhV1d6kpKvcy8DjgBRe61SHjvSLx486GzXltcKRGCR1YCr5Mr+zXDqjOAswff6kY41IWdpXAAxGPqag7sSp2wBIGPnTLPUHuGZI7YKATlmar17kb9kS4xnUoXUY3hg+tGfbLZ7mk6NOB8GYzw8qgaRH293AAvEScqtHtlVRsla8O92y4NG6fyxTq36UjhrCsU9himU2ImKVKlUIdm2UuvcPa9jhiaV4T5ZT9wK7LrqCewnhH442HzxXne3vFl29S5Ru62oDBz03wK9B6nIAoA8K3S4RlPlnENAndzLbznLxsV4+RxRq3mNtLvgd3kRQ7W7FtI2olkVcQ3R7VccuPP8/vRDgy55iufl4Y/i8BFp+0jyOtDtdO9YKOZBJFZjPZnCnK+GadfKZoAAucGhPlB54YrOMC6tph8Lw49eGf0oHrK++XM4Yd2NhvGrC4aHSLaQDvwt9Rnl9KCCJmnnljJaKVc8Onp9awGnxsDXNvMZtyHgRwyBWxNnlm70s84bxV+vpU+2ijGWVnOTxcZOKJZKRjs14gchwrSpopgddnRGN4XAbhjBj/AL1CbTprdXRZgFLHklG57l0TiCW5knxoXdXJf4jj0q+5mpSfkGyWT43ZH3hyA5VJtoBb25wBvMccqYHXPCtwcsAAOo61Wy2kvAd2YtV9/DgYKdc+NEPbOHOzloF+ESjNY2ZjxhurPXSbaxtNSt5be9hSaJxulWGRimsC0c3qHs8muvCtRFde9oHssl04yX+gq01oOLQc2T08RXLZLdlzkYPhTWhTZBIpVIaIjpSqiy07KWzXe0enxAE/z1Zj4AHJr0FdTmfGM865D7NdPxJLqUq8FG5EfE9TXVYieyVs+YolvnRSRB1zRo9ZsTEx3J4+9C/gfP1qlRmezke2vUKSxnBU9a6PbjvbwPGteraTaapEq3EeJB8Mo5g/50pXLHcMYsnb5KAJ1z3QfTnU1ZEhiHaYwRyNNv8AQrzSpe0Kh7dePaDp6jpVW1PVTPKUgbKClGnL0x2dVyi5GWOWyk3XVkHEUItitvdGNt7s3J3QPPjj9aA2epSWpJDcTzHjU0XAuSrxggAghT0NZaNp6WgvKyb6oqgK3AACmPCWXCnlxzjgaidszzBjkELw/et7XG6BunB+9VoiZoktpnbuIzcPkPnUSXR7qTLOYo18ckn6UdinUqDvAH8XHrWm/u1RMBhUNorUunLG/GVmGPDFPggCsAuPP0rZcXQdsAZobrGoizthFEcXE/BQPwjqa1MunpFZKUTtl12akDmMr8JbhXS9Gkwp9a4LoO18VneW1qYWKkhS2eRrtel3AFuDnGaelaZzG+5bLJvhgQwyK497WNj4beX+MafHuxucTIBwB8a6el1wJzUbVbdNT06e1mGVkQiibBOTzM9px5UqseoaY1rdy27qcoxHGlVaYPZ1PSdNitbZERAkMQCqo/WiayAkrjC9PKsUqy2Ma4NgkaI4wPKt8dz3sOuaVKoRG9yrJgcQfGqnruxum3zSTQR+7S8y0WACfMcqVKstJ+S5prwc/wBY2Z1LTpt9jHNADgOjYP0NE7G3ijtkd8nIrFKlLWnwPS9ohXmr2VvKyb7b298IU1ts5v4g27AG8RvYBFKlU0T2Jc1ldxR7zMhHkaHzQTNks3AedKlRYxzS5A1mufAy2ihWT+cxPgAKpW0M5k1eVuW6SBjpSpUzEKZ4FLy1depkGxm7O9hlIzuuDjx413nZ7XYtS09pYd4PEO8hFKlRVKc7YPuaYc0/UFuAChPzFEfed1CTngKVKgBvY5ZrcovNUnlAwC+PpSpUq0hZn//Z"/>
          <p:cNvSpPr>
            <a:spLocks noChangeAspect="1" noChangeArrowheads="1"/>
          </p:cNvSpPr>
          <p:nvPr/>
        </p:nvSpPr>
        <p:spPr bwMode="auto">
          <a:xfrm>
            <a:off x="155575" y="-685800"/>
            <a:ext cx="14382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287338"/>
            <a:ext cx="8816975" cy="81438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What can leadership look like?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90800"/>
            <a:ext cx="2362200" cy="349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20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886550" y="2311142"/>
            <a:ext cx="7748588" cy="2103438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4400" dirty="0">
                <a:latin typeface="Calibri" panose="020F0502020204030204" pitchFamily="34" charset="0"/>
              </a:rPr>
              <a:t>. . . the words “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</a:rPr>
              <a:t>leading from the middle</a:t>
            </a:r>
            <a:r>
              <a:rPr lang="en-US" sz="4400" dirty="0">
                <a:latin typeface="Calibri" panose="020F0502020204030204" pitchFamily="34" charset="0"/>
              </a:rPr>
              <a:t>” and you’ll get over 37 million results	</a:t>
            </a:r>
            <a:endParaRPr lang="en-US" sz="8000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399" y="304800"/>
            <a:ext cx="477916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7571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altLang="en-US" sz="40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Leading from the Middle</a:t>
            </a:r>
            <a:endParaRPr lang="en-US" altLang="en-US" sz="4000" b="1" dirty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05000"/>
            <a:ext cx="8458200" cy="42211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b="1" dirty="0">
                <a:solidFill>
                  <a:schemeClr val="hlink"/>
                </a:solidFill>
              </a:rPr>
              <a:t>	</a:t>
            </a:r>
            <a:endParaRPr lang="en-US" altLang="en-US" dirty="0"/>
          </a:p>
        </p:txBody>
      </p:sp>
      <p:sp>
        <p:nvSpPr>
          <p:cNvPr id="2" name="AutoShape 2" descr="data:image/jpeg;base64,/9j/4AAQSkZJRgABAQAAAQABAAD/2wCEAAkGBhISEBQUEhQVFBQUGBUXFBYVFhQVFxUVFRYYFRUXFxUXGyYeFxkjGhQUHy8gIycpLCwsFR4xNTAqNSYrLCkBCQoKDgwOGg8PGikkHSQsLCwsKiksKSwsLCkpKSkpLCwpKSwtLCksLCwsLCwsLCwsLCksLCwpLCksLCksLCwsLP/AABEIAMIBAwMBIgACEQEDEQH/xAAcAAABBQEBAQAAAAAAAAAAAAAAAQIEBQYDBwj/xABGEAABAwIDBAYGBwYFAwUAAAABAAIRAyEEEjEFBkFREyJhcYGRMqGxwdHwByNCUpLh8RQVM2KC0haissLDJHLiQ1Nzk9P/xAAZAQADAQEBAAAAAAAAAAAAAAAAAQIDBAX/xAAkEQACAgICAwACAwEAAAAAAAAAAQIRAyESMRNBUSKBBGFxMv/aAAwDAQACEQMRAD8A1aEiVWZipUiVACoSJQUCFQhCAFlKkCEAKEqRKgKBCEIChUqRCBCoRKEACEIQAIQhAAlSIQAIQhFjBCEJBQiEIQFCIQhAUCEIQFEdCRKgoVKmpUAKlSShADkqaiUAOQkSoEKlTUqAFlKmpZQAqEIQAqVIhACoSJZQAIRKJQAIQhIAlCRCABCJSIGCE1zwBJsAq7EbbaPQ63qCLCiyXOrXa30nAd5AWaxe03u9IkdgsPDmqqtWTSsT0a1236IMZvIFCxeZCriZ82byUqalUmw5CalSAdKVNlLKBCylTQlQAspQmyiUAPlCaFyxOMZTE1HBo0k8TyQBIQq0bwYeP4rfCT28lLw+LZUEscHDsM/opUk+hkiUJqVUIchIkJQA6ULkMUyYztnlmHx7E8OCVoByVNa4HREoAVCEiAFRKRQ8VtRjJEy4cO3vQMlueAJNgoWJ2xTbMHMeQ58pVPitqvfYkAHgOPYogYQJymOcFIdHTFY6o83dInTgPBOfQIAd58vE81GL4dMd4KWvjDljyHLmh2GkR8Q/mZ5KMbrqKbnXjx4ea70MK0XeZF7NufWtLSRlTkzi3C24+YSqW7Esn+GT/UR7ELPmzThE08pZSUmZjAie8W71NxOy3i7QXCBMXjnok5xTpsri2rIaWVzqVA0EnQAk9wErKV9tVKlRrgCAOAmAfeYhNukCVs3LcE/o3OyOJbfKBLnAC8AG5nQcV53tPfWr0haPqgJEEQ4cIdmEhy9S2LXPRscWuhzQeOhusz9L2y2GlSxHRjOH5Hvi7muaS0G8mCLaxJXEszk6ZrPHxVoxdPbdZxA6R7hqOtPd2zc8Vodl7xEHLW0mA6wAgcZuViaVMtu3L/23Ht4qZTxBjrDjcm4b339YRycXaMl/ZrNu71iiB0Qa8n7RJyjy1PZZUbd6sQ5xIdFtNR3i3V007O1VGOo3zzzzdYjiIgG0fkoTBc3iLxpwv3rRT5oT0aehvhXZYnMLXeLjnpCo9o7cdXrF75F4a28NA4D195Kh493VAJkmdDwn1KAyoR38DyVxi2tktl0yrBkW1JuCOYvCuNk7YNIyHRMW0zDkZ14rPUauUgTJd2kjvPMfBSaREkWvcGRM8LERMlYSiUmeibO3mpVYnqE8zbzVtTqhwBaQQdCLg9xXktXFuBAac2awA1lbvcY1K3UdYUwLHtJgd+ui1jkklbKSTdGnp4RztB7FmN5t3MfWrBopn9nmAWOa4xrmcwGfC69Fw2Bjs77rrReHTkc1waS13Y5tiFk88maeNHz86uWWcCHN1BF2mYIcIkXPHSV2o4xxYYc4CZIBMSOOWI/Vew707t0sXSqSwMr5DlfAkwQ4Aui4OWJ1ErxzEYfonZHtLHcc0sItYG2mlkKSl12ZyjROwW8lSi2GOADuwQDz74HrTBtyvmtWqGOBceVpA4KhGKIfHASAbTHgpdKoJLhaYBi/u7PUrkmkRZqsBvdWGYVMr7HKYi8WkiPKJVx/iqk2iaj5BGrRe5NongfcVhKVQZrdlyDE8Z5H4pu0qgfTN4ym15aTpHtUxySTV9DLDa+9VSqSCctPg1hIPKSeJvzXPB4x33i7scRwt48FR4cgD0rnXkJ4qRh7HQXjQRrrpormn3YI12Fx1N9uIiR8+Cmuqy0gW07oGmtgslRxvWBHYY439uivKNWQeRE34fMpwk32VZIq0GQMxvazesSTzOgTqODDmVHgWp5OFgHEi/qUR9bKR2+ErebsVKT6ZAYwA2cIBm155qsmTgtlRjyMK8EdvigCRyPJave7dunSY2rSEAuyuZMgEgkFs6aEQsoG3iPXdVGakrQmqGTH2kIuhWKix2fhKzsbIs17tSdG6TE3Fl6Fg8zbZmH+oD3ryTBbLY/FsLw0g1Yc0xdsExC71KzMNh8SW0muJdR6N3R035M13DrtPVOU27Vy5sPJ2awyVGiVvniqjcRTpgFrWuc53AObOWb6iCYVcNoVGSKb2hoMfw6LjPGTkkmVkK20KlSpme6OsDlAAAidANAJiFe4GrUFIRTDpdNyNDP5LocXxoxi1dnoNHeipTOGpOqkmrTpucRSogUw+QO+Ik6WTfpC20W4aox2WsKdWmwtrMaWmRUBc3IQQ4OYRqoDtza9VlJ7Wuh1CkDdkZg3USVP3l3Mr1sNUptaQDiX4gOOUyKgdmBGbgSFxOKUu/Z0NNo8uGLaS0wOPVGgAuBJJIEEqTSGSDdzTA4T+kK5pfRriGmQXdvVFxxHpLqdw8QDo+Jm7QfXm+ZVScH0yPDP4Z7aNJsAtcYJu2YBOgMclXVsO8GY7u22aVsX7kYlxEtd1TI6nH8Sk19z67/Sa4NHANAvwvOk8Ne1VDJGKq0DwzfoxQYTEgkxrx7/AJ7EzFUCTPYNPYtxj9znvu1lRrpaAY6oa0RFvOe1Sdrbszhm08PRqU3yC98E5rXGthcpvLFNUwWCXtHnDnOvIE8LeHknUKsgi4PZFweHmtVS3QxDDJDskFrhlIzN+6b6TC4s3Irvc4sIi1ocYHhPJaeSH0nwz+GaoPuXEmRp8+C9C3SxebF0y2mHv1bL8oDspJkZTPHiq3/BGJg8zr1Xj3aK+3S3dq4fFse/0Q4yYeIlrhxHaonlTi6ZcMUk9o0mK30dTxAw7qTBUOUWJLQXAEAujiCPNJiN9nMxHQOpMzg5ZznLmOjZy9oVDtrZNU451QBzhnaWuAcbWi4HALhjdhVv259SCQ6q52aHcahI6wGgbC410b0amrvi5uJGHNJnSTHpnLmIkDNETp5rI/SJVHTtLqeWtka1+Vwc3KS7JYiSYka9in7Q2VUO0HVACR0+YOh2mYEdaI0jyRvpsapWxedkPZkYCIJhwmTYRN0RdSRM4trR5ztKhlAyg363FvZcHj8EmFMcYynuvBPuWxpbt1QMrm5hexByibk6ak38VVYrcyqMtwO/NJPO4+ZXapxaqzn8UvhXU3EOMGxAI5HRcK9MwejgT6TYkmeQGuhv2SrIbq4zLEC3o2fedb5VN2Nuo8VaZr0yWB7ekAFS7ARI0E2CjS3Y/HJ+jPDAl1HMBoTwFpgAyLkd8C3FOwgIiTF9YkaC3YbjsW72ju0xxqZTUFEzlpZDIIohtIk8QHlwjgDIUzDYKicC6lUpu6XNVcDkJmXS0ExexjwUvMmivCzFYvZFSji3UqjfRIJgnLlIzAg8dRorkVRa9uSk1aFV2XMHHK0NbLXEhoNhOtpPhA4KJVYW1Aw5pdcdU8JkreMorVkcJL0I51PN1mOfYxlcGjxlhutPu1tdlGlUd0BDQ5kl1VurgYAGUTYHTksb+86WYgFxyh32SLjgJOqvNm4npKDzSzGHtB6pkzTeA7KOAzG6jIrLibHb2Ma/CFtSmWhwY4ZHsc4Au6rgDYgkR4rz/oSHEgyBzifGCYK0uNDzhWSSSKVIHWw6R7nSOEDo9dIWfcwcJjuTx6VCkvowNnj7EJr6QJ1jzSrUky+E2oWVmVTLnNvcnW/Ed8rhj8eal3XaY6oJAtMWB4X81Bq1bWPC6lbQaxtRzWOzMGSCL6taTfjckK6V2Rbor3NANhEePnK1uzaoFJnaB7FkK/z7FoC8DD0xxJHqVS6Jj2e67GxIbhKE6dHTvw9EceCtg/qd4MeC8t3kp1T+7iwuyCkzpA15aNW6ib2WsqmocTUkkNOE6vWtnh+bqjQ31XnS7f7OpLouarVxcy/lxKz/ANHrarcEG1iTUD3SXOLjwi5WgJv4/IXDKPF0dKA2lI52qqNibLdhabxUrOqy9z875GUH7MlxsI7Fwxe8cnLQaajjYGDEzwGrvZ2p026Q6+k6ntii5py1qZDB1oew5e+NFV194XVSaeGaXGfSiw7Q2PWVXbB3AFMuNUwXOJe2b3kmSLN42HmtrgsCykyGNDRfT2zx8VclGL7sV/TO0tgEu6XFPLifsNHVAH3sov6gtFs+m0NBaAG/ZgCIPERwhZD6RKuJa3DHDuqN61TP0b8siGZZuJvK1eyT9VbQOqgdwqPhJptcm/0K/RNMcR6lxxeJbSaXETGgAkk8gsTsHE4o7VrMqPqdDnqZGueSzKJLYE6cl6BCcouNEWVn+JsNMF9+WWpPllSnebDZoNTrcstSfLKsdtzBvGLdULwSH5mwbNh0AXvIywVT4h1Y7UxD3yMlf6udIa7K2L8gPNaxx2Tf+npn+JsOXhmeXnRuWpJ7hlU14Xle8FKqNoVKrQSW1jB7GOyjjyAXqtMyAeYBUTjSQ0co+YTMVQDhBAItYj5hZPbWMxDdq0Wio9tAtpZmhxDC4vcDI8lsAeoO4exQ4NJP6Oyno5qbopEPAuabjJF9QfH9VPp7TpusYa7i1wgj1rI7g1azng13Pe8OgF7i4gGm4kAkni0eQWxx+ymVRDmg27j4JyTjplWn2cK2OLXgBrXNInNwN4MGVOpVARMQqU4SpRAa0Go1swBGZombAajVcsVmq0HijUNN7h1Xj0mGWknLPIEa8UlYNF8YnQLBb748moWQAKekSCcwE3nRXwLrBznOgNEniQLnx1Xne/dR7XVC1xnO3jwgLTDG50TPUbIuFAv3rf8A0fPApVjMddv+krzbB1OpUM6MB9t1r93Ma9mBfUpuI+tw4JBueqekHiQV1ZMdxZlGWz0Dajh+yVz/ACP7Ps815k/EEC4iSYnl3haqhiqvRUg9x6P9nruqExd4yAEnsDnaLK7TxzHG3uHeVH8eNWgya2RnU3Tp7UJP214sDCF17MdGMr2cdD3BRg2SYjw/JNqZszu48VL2qIxD8oEdSwsP4bJ08VsjJ9HCpgy3SCLfoVp8HakywvYG3v1WazOyG3Hn3Lq/aFTo2gFwgnS3HnxTl0CPednVqraFAEUwHMYGTlBccgIAk3MAlaOkyWAPABLTItodV4tvNt/FMbgGsrVGsqUWFzQA0GeqbTe1uC0eO25iRVrjpKsNwPSMAAaG1C15zQHWPauB46bf+nTytUbo4Km3ibcZFvUs7tDatCm4tDzUeYBDXAAnS5A10sF5tsfezGVGNZVq1qgdUAJmSQS0RJIkdml1u8NsljCXsFRrgLSxsySLtl5jVTOHHtFRkn7O+F3cqV3Z6+ZjAQA3K4n7wyt8fSMrSYXCUaFJzqYDQBLnPMExrmc79F5hvnvVicLXpNoOLQ+m175F3dZwiQ7QR5yrP6Rqz/2Sl13kOqsBDrNjI8/eM3ATUXS0NyRt8EBiWNqMqNLXHMHNyPnSxIFj8Uu1to0qGUVKjWF8hoe6m0nuB1Xm/wBFxdlrAOeAejMN4k9ID9oXhoVN9IlZzsa+cxyljRmiYytMekeLijx74k8vZ7C5zW0hUcQ1onM57qYaBJGp7lI2fTZUph7DINwWuY4HiYIEea8g2/i6jtlYNpc4tIqWtHUORv2r2nhxXHdrG1W7Oxoa54AY0iNJfLHT1rW7EePTY3I9bwuIpVnHoHMqFhh8OpOLT2lslSTh6gmSOyI+HzC8L3BrPbj6YaS3MHtMcspcJAItIHFbfZm3cUdrVKLq1R1FulOBF6OaYnSROp1RLFToSkbisaAqNpuczpXiQ09FmPM5TeNU9/Q9I1jjT6R4zZXGkHntDYzOK8K27jajtq1qhJzNrGOYFN4azjaA0cU/b+LqHa9Z5NxiIHMBlRrW8bWA4q1huieZ7jWGH6QMeWdI4Zg0mlnd2gG5Ut1AdpnUyBHxXgW8+NqfvivUvmbX6vP6shrePJoW83t3hxNPHYRlOpUYx4aXsAaM01YNpPC2qTxVX9jUrNxjqtCkA6q5jQTALywSeQLtdVJJphhc5zWsFy5xaGxwM6R2ryH6Vq7nYikDMNYIkAek90/aPIJm1cdUOxKNMzl6ZzdBGVgc5onNwJ5cAhY7SYNnsGCFJ7c9NzHNOjmFpHmLJMLjMPVLhSqsqFtnBj2uy98aLx7dDGPZgMe1pMGmwyALF8scZzWseSjfRoXMxzC0kTmaQALtLXm8kcWBV41sVns2OxNOjlc+q2m24BqOY2XRYAnVcsXs6lUh4OV8WezjPqcF5f8AS7UccRRBJIFIxMCJqGePGB5K52TtqrR2GKtMHPTa8NLmhzf4sfe063Lgs3D8bQ1KmaoVzTP13ojSowCI/mGX57Vj98WMdWeQZHV+7Bho/l5q63H27XxWE6Std+dzSWsaAQA0iRmA+0RoqPe3ZP1BAquY4Ob14YBc3EB+hmwnklC4S2VJqS0Z7A02ZXWB1nRb7cFtI0KshsZmuvcAQb3svI2Yh7TVAzGARNuB9LX4rY7v4t9PC1nMJBJw4sGxDgMwMnQ8oXRNaMovZ6ljaTBhqwDWj6uplgD7hNvyXkBwdXh7CfdZanZ+1azsPhsznnpKWKNSzOsQyQSZ5uJ4LLuxHMetRBNdBKmcjgK3b6/ghPOLPL1oWtz+EVEyFVokph9In50XRzJITsTSufD2BaiGVKgiFaU8Ax1NluKoqi0FB/1TPnkh9CiekP3ew1ahhi5gLm02AHkMs28VpG7t4d3XyCX0jTd2tuIPmqNlZwo4WONNk+QWlbVMRwFMnxgrzZS27OytaKP/AAVhmNysYG3zCOfyAq2ts59OpM5m8QeR/RX+BqOLJdrPzomVad1m8i9mig0QKOysPXMvaC5sASNOJjxKk7a3ZpV6GV2res2+hAIHtXHD0Rc9qmCsQE1NBKDIG6e6tKhSv6bozGTw/VQt7tyGVqjajbExm1vAsde5W1DGE+fAFTqmIkefBDye/ZPAosZujRqYKnT0LAcp8TPnAXfYO5VCnhnU3CekEP1vaOC77QxRaxmXt5D2g81PwNeWa8T/AKjCPIDgZrd/cSlQrOebmSG9jSFfU9h4dtQ1Wsb0nF0XuMuvcuFHEPNcg+jJg2Vna90SyAombx+49F+M6aGw45nCDc2M+pdMbuPQqYsViLuOZ3a6xk+IUzFY1wqZRzj1pK2Nf0pAIgO7NJVKbJ4kPaG4lCpjOnIu4h7hNi4Rw8Fe4zYdGpUY97Guc2MpIEiDNuV1WYrHVBWLRpmjwlXheBqh5A4lDvPujTxJY4+k209maY9ZXfEbn0X4QUIhrTI5ze/rXfFYh4qtgjL1Z563U79pAaLo8lD4sqNi7m0aNGrT1FUQ6e4gLjsDcWjh6xqC5EhvZMj3qbsvabnHrWv2cj2qydiuSryk8GUW9W6FPFOpkmC0ETzFzCnYHY1Olh20rFgEQbzJldK2MIc3uK44isS2b+Hgo52qKUNjKTGtBZSaAByEBYzezCgF1I3AIPqke1bFtTKfkFYbfGq41Xm+rfYFWFpyDInRR4XAtIfbUQtvuRslr6FbNe7B4tFliMJUOV1+C3O5WIcMNUIuc7NI+72ldOR/izCK2aZ2xqbMO6APq2VcvYHNMxyXm2OpgGy9GxGLd+zVNb06k6fdIXnFcys8LsqaOBpITi9C6LM6RRU8A7pQ2Abx4kJ2I2bUAdbSJ0+KucPQ/wCpb/8AJw7lZHCDLVvHo6n4AqZz4lRjaPOcRQcD8PyV7QH1TVD2nhj0nj2/2hTsKOoJWjdozS2enUmh1DDTH8NnGOSv3FoBM/8ApkGPHhKz+BxLRQoCRPRM4xw5K3xeIApuJgxI17150+2da9EfB12tZEzc8APUE92JbP6KmbjxwnwTKuNM8R3x8Fy0zq0WlKuIMzqipimwbqmG0CJ+PuypXbSF/wAlSiybR3oYmyk/tgy8eOiqDiwBrw7fguVTHQD/AOXwVUBY4/GCGiDx1HcrfZ2MGTQ8de9Yx20ATc6TzHLsVnhNqkNgH/N8GocQvRdUa/1h7zyPvU4YmTEe5Zb97Q6SXHuk+5WOztqB9UC8nnPI/BKnRJ2xn8XhqPkJtR315GvW7Oa54mu0VyCSDmHPs5BJVrN6c9YTmOpi89oTTFR3xI+uJt6Xdx5K2r4iDFlRYivGJIlvpxzOumlvNdtsY9rauUkAwD83SYHXEVznBI5Rpz71IfieqLetUj8S0w7MPnzXLEbXDQOPifgnTGiRs+vfQantU8v5sYe781msHtNuawjXUkqwp7QaXNtxHJU0BLxJbI+rb6l2pgZPRb3CFW4nHCTpbtjhPBSm4hpYLA3PF3PsS9COtUHNGUfPiszt6p1yCPK3DtBV9iMQ0PPsCzu3Hhz7eyOAW+K7M8nRVtrC+viQfdZa3dcjoHxbrDlrHYsWxkErXbquAoPn74/0rbK/xZlBbNBtAkYZ3EFp8oPasI6rfT2Lb7Zr/wDSuP8AINf5g4e5YHMl/HfYZfR26UdnkPghcJQukyonYekP2mf5uZWroYckHS4HBUVJh6Se3tVy2uYueHP81hmg29GuOSSMbt3AHpJtqeJVdTbA8VptoUcxFgbniR71UuwcHT1/mt2vxMV2avBVWdHQBJno2cH+4QpW9OJazDuJcb1APEh1tFwwNAFlPWzWjuiVE36c00I1JeDcgRAOkhee9y/Z19Iyh2tewcf6m/FOG0jyI/q/NUuUA3A/ED7CpFMN5es/FW4Iy8jLGttA8AfE/mVHq41x+yPFwCi414EQ0ficfY5RP2gH7LfL81cIieQssRtGImNBzJ9Tkx207WMd4j/eq57pizfL81wfXIMQ0dwHtMq+CYvIyeMYcx6w0PzqpWE2o4WkeOT3uVRS1/QKTRkaZfNiTQc2W37xM3ePBvvBWl3YrF1cXMA8YjQ9t1im55+x4up+yVrd1WHpQeqYj0Q08+STh+LLjPZqcRs8mtmBdqLBrDpHZK5VsKOmLiavpE+izLrzImFZUqEum/mnmleZGp5D2rjo3sqMTiqYrmHOzZtOrEz3THiqTevaTRW6xd6LfRIj2rUYuvGaI0n5hecbzY7pKouTAi4I5/euqjG2ROVIdV2sIFnRfiPio/75abQdeJ/IqlruJgcpT6TLx2rrcVRhzZcU9pAaNnvLfgn09uHM3qACR9oqtp05Jv5gptekQwmYjsd7YUJbDmy3r7bMEgD8f8vOVKobcBpi95Nsw589VlDVJFyTPOeS7Yas6IkxOkn2JuGh+Q1uK2iOltBMDVx5clyxFTNe3mqDOXPzGZtqSfaVekdXyV40hOTZFLL+C0+7ocKLoAPXH+lZmobjitjuzSHRmRAkHlwhLNpFQ7JW3yRhdALN4drp9ywvFbne3EhuGDQTdwEB3AXuOKwhKMH/ACLJ2IShNhC6TM0wXU1Tz9ZXGUSroixxUKthrjgO5vvKmSiUNAmW2AeMosDHeqXe9pe1oaXNM3gmDbk4x6lJY+xsFEr0QeJHcBH+krm8KuzZ5NUZQbPvr6grDC4A9v4Z/wBqsxgv5WHvgf8AGpVKhH2Wju/QK1jRlZSbQ2eXR/8AkT/xFQGbLvx8Kbh/wrWVMO12oHq+C4fu9oP5N/tVcBWZx+ygR9r8B99JVWIwLWuPWIvoWOH+0LdNoMHP8Pwaq3H7Na50gOP9NT3NhDjoDN0sO2fSP4XKwwezQfvH+mPa5Shsgf8AtVPAH3qxwGzmt1pu/qZ+ay4OyrItDZBBsHDwb8Vd7NpFkTNucD2J1PDNH2R5ALsBGi2UNUJMuMPi44jxI+CTE7WynRh/rYPbCqw9Q8ZhsxmJPfHvWDwI18py23t97mOaGggjQOpu9krKfsxdfI4cLA/2rQu2UfuA9k0/e1J+64H8MDxo/wBiI4aIlOzNs2cdcr/L8kNwt/Rd6vgtRS2cYsAP/p91JA2a6Zg/jZ7qat4ybKKhgjezh5fFWbNmONKwaTycG/2lWlPCxwH4p/2Lu2naIjuP5Jxx0wswuMwxBgtaO4tH+0IwuEJOh82la6vs8nQ/5z/aUtLBka+0/wBiUoWFlVS2S4CYPmwp7mu0g+XwV70dv1UerhZ5f5/7loopBZREXutLs/aJbSdpNoM0zHg5wVNXwJF/cfeU3OQCIN+M8uxTOPJFxdC7Z2i98AuBH/ZSB/EyZ81W0393qCfWntUcnv8AWrjFJUQ3sl5h8lIo/SfN0JUPkalLKZKWVoQOSymSllAD5RKaCiUAOlKmgolAh0pU2USgY4D5kpHNB5+Z+KJRKAG9CPklPbTARKWUAKnSmSiUgHymvbPLxRKJQA0NPJvr+CeklCAFHzokydg8kSiUAOCJTZRKAFIQAklEoAVIW9p9SJRKAOT6PafNcH0QOJ83e5SikKQ7KeuGH7Xn0pUV9BvBw/DV+C0UrlUpA6z6vgmIzhw3b/kqfBCunYNn83l/4pEASEqEJgCVCEAKhCEACUIQgQqAhCBilCEIECVCEAAShCEACVIhACoQhIYFCEJiBCRCAFSIQkMEFCEAIEJUIAaUFCEANQhCB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5" descr="data:image/jpeg;base64,/9j/4AAQSkZJRgABAQAAAQABAAD/2wCEAAkGBxQSEhUUEhQVFhQXGBYYFxgXGBocHBgdFxccGBUXHBgYHCggHBwlHRcXITEhJSkrLi4uHB8zODMsNygtLisBCgoKDg0OGxAQGywkHyQvLCwsLCwsLCwsLCwsLCwsLCwsLCwsLCwsLCwsLCwsLCwsLCwsLCwsLCwsLCwsLCwsLP/AABEIAMUBAAMBIgACEQEDEQH/xAAbAAABBQEBAAAAAAAAAAAAAAACAQMEBQYAB//EAEAQAAEDAgQDBQYDBwIGAwAAAAEAAhEDIQQSMUEFUWETInGBkQYyobHB8ELR4RQjM1JicvEkknOCorLS4lNUwv/EABkBAAMBAQEAAAAAAAAAAAAAAAABAgMEBf/EACQRAAICAgMAAQQDAAAAAAAAAAABAhEDIRIxQVEiMmHwBBNx/9oADAMBAAIRAxEAPwA3NXZU5CQhdhzjZCHKnYSEIAayocqdhJlQA3CTKnC1JCBjeVcWoiEhCABypIRFJCABISQjhcWoAAtQtRVTAJiYHryUXB15JadRcdQb/VTzXKiuLqyTlXZUqWFZIMdUsJYXQgBIXZeqKF0IATKuypUsIACF0IoSpiAS5UQCVAAZEOTonl1kANZOgS5OgTq6EAS4SI0hCQgSkRQkISAApCnCEJCBgEIYRkISEACUhRFIQgASkRkJIQAKRFCEfL/P1QMbBqEEt7MNuJqHXLEwBeO8Lqpq1DRqnOBY3LDa9tDdFxqXANkTyAP4pgZpgmANhqmaLC6rLjmDomeQn/x+IXEr52dOuNF2DyShIbA9AT6BEDNwu6zmEXJYSwmIFcEsJQEAClASwlhAArksJYQISEoCWEsJgDC6EULoQAMIoSwlAQImkJITkJCFADSSE5lSQgY2hcnCEhCAGyEMJwpCEDAhCQnISIACEkIyEkIAZrGAYibATpJMD5qJhS51Z4HeBgzBB6ECTbX0UzEkBsmNW69HAkW6TZK6uWnJSbLzEugwbWjcjeAuXNk4yVG+KFxKritfK4FuWZgi57zTEH525qIzE98OiLzaYg62KncUwTqbGh85i+q46TILW7W/Cqh9Bw/VZQd/UaSVaL3Ev7oN4NoBjUi5Ouma3Xou4YD2Ykz9BytqqOlXcLX23tyWhwdLKxo5D53+q6cb5SbMZqo0PLkqVdBkBC4BHC4BAgSEsIoXAIAGEsJQF0IA6F0IoSwmICF0I4S5UABlRAJQEYCBEyEMJwhJCgY3CQhGQkhAAEICE6QhIQMbypITkJIQA3lSEIyFxQA3CTKnE/Qc0NdJgm1hJiI8B72/JZ5cnCPI0xx5SopeKPbl94kbQBqR4T/nZWnslxZuQ04HbWyuOpaCzKB1Hf0jQHmqfi2LB/CRcu0bYzHPSAFUUcQWuDmOLXCC08iN+XluuFx5rfZ1XxejTe19Uns+QNYeYqCTPgR6LOl3ePIvb6RdWnHMEwsovBeXVDWJcSS6A5uUEnlJPiTzKqafcElxg2Gh06a7p4vtFLsKJE7y4eht8lftCzYqyQC2Wk6t38tZWoaF14fTDIDCWEUJKenW49DC3MhISwjhcAmICEsI4XAIACF0JyF0IECAuhGAuhAAAIsqKFyYgYRwuCIBAEyEhCMhdCzKGoSQnYSQmA1lSEJwhCQkABCbqOgT4fEwnlD4nVyMNpOyUpUrHFWx+EkIcPWD2hw0I8Y5jxCchUIbISPxzaTQRJc46gwGx/VqSeltdUzxLGdkzNlLvDQcpO3oqtuBx1Vgqd1jCe6XAD0JBMWXJ/KkqUWdGCPo7xHibHscSxskG+e85Z5LPvex3MfH9VZYrhuMDXTVaQGkkB20XtConNqDVs/fMLLHVaNZGkx3EGmlh2Nc0hgq2mTd4iTzhoOiqMWMzQPHS/8AL+S7heLDx2b9ASWg/wBUZo690JeIOpscBcEwTAEJxjQm7JeCAzNv+IfPqtEAs3Rwrg5uVwIkESOohaV9gV04emYZOxt2Ia03k+ChOxeR8fhJvOonUpluHbU7Qvf7t4/u0iY+wq1lJrg4h5ECw6z8lj/Y+dmnBcaNSlAUfA4gPbIMwT+llKAXanZzNUJCVFCKlTkgc0N0rYJXoaCKEFXuEZ7SBJPME/mnkoTUlaHKLi6YASwhmHxuWg+hP0I9U7CakmS00DlShqKEoCokENShqPKlAQBLISIykhYlgQhKcyoSEAAQkLU4QhITASnTkx981neOPPXYidrXHkSR5BX2IrMaDnPlEkzbQbdSs5xetQLZAeHWO0XN+vNceaTeRLw6sS+mxrg+PLagY73XGPBxsPy/wtLCxWFLe0YQ6BmadD/NPmVrjVzAZH5SSYMA+6e9Y2nxmOS3hKlsznG3oKo4ReCD3fGbQh4zxYFtam4nuFjWjUEMGYgcoHyWRxT6gogFry3O4tflyibEwYkmeURK0NeiA3E5gDFWmJOzXX127pXLmmptfvwb4ocUyp4PxPtBXzACKbtCfxOAAVRhqs1MukH63WqqcLpsdUcxrQHUKhIAtLXU4IG1nnTko/F/ZxmH7BzMx7Wk9zyTu3K6wGlii1GTQ+0mZ+nTaO+WmcxAI07sbc779F2Kex5l2vP5aeassLRLWQSCMx8iQ0m/hHxQ4m0WFyBp4qkyWhzh1YSwC92geohTOLY4ZhSAJi7o0FrAqBhsG0vZEi40PVS+M0RSBe3eCSdzJJ8bGFrb4OiGlyRDbXfoxuUSZ2mfInlui4lh3Uw3O0NLmyIDXZoPkBrN077WP7NtPJYuGYka2c7f0R+0VacPReNSyQfEiLHRYJ7Rr4yJwDFhtTK4RIgchutK5129Z+UrGYv+G133t+aWhxR4IJqOJGkknXWxK6YZKVGEoW7NuAipYvsz7uYnujxMRHXUKq4NxYVSGPIa46H8Ji/r0ScY4ux0Cm6GMN4ghxG5dM7fFGbInHivRYoNO34N8dqvLjLY8Hn0g7q14LTc5oa4EFoE/wC4tGngsq/FB7s2ZwPX9QJ9VL4FjCzEZS8ND5BmDsS3exmNdFgnKEHxNWlJ7LbiLi2HQRERc8swBve1oUrB4gVG5h4EcjuFA4o0uaSKjCLmLTtt5LvZycr5/m+mq1/jSfRGeK7LeEoCUBLC7DloQIlwCUIESiEkJyEkLGzQAhdCNDCAAISEIp+C5FjKLGcOxVUvcX0qdNsRo6YvoRMgXNgqbiHDqnZuP7Qx4bEtDI1I5haXiuIc0ta0CCyqXTuAGAweYErNU6NZuFfUe4ObUggXlok+V7W8VxSvm2dcWuKK/heCqOqAMyuLe972UDLcEmZ1jTVXPs2+jTLqla9SXZWB3u296XfiOg6C+qh8OwtSiCXkZiwOEbd5hv6i3UdYcr4H/SucB35bUneM7qWXw1PpyUz26ZUerJHH6wdTY0OJBLi2Rf8AiG3IHK5phW3E6oNKplYYc5pz91okWBJe4EyBaBsomFxLKtKjTcTLWOBkGZdlJLbf0xaZ5p+tVeQTRYHEOLszxPu5oMTEiTrJ6Lnb2kbKOmQjxAtZVaWOJyFrpLbXkn3p2VJS4kbAueQAQASSADAMATb9Ewca++YA2I3kg6+KjUKgB0Ig6W28V1RjRg5WWfauc0OGUyTN4Ojfv1Qdqd2utyM6W+irMTlsWzPUa9Z5pA9zdMwCpIlst8Pj4IM6Ee8ORVpxaoKuGzAHNmyxt7hNlmBjTufUR8oU2hxjuFmUkF2aG76bm+3VNt1SBJXZa+1eEe/s8oLoboBoC531CHj9E/smGbBkU2yPRdU4u90F2GzQIBNTaSdA0cyofFeLueGh1HKGiAA6bf7VnG7RbqiLjh+5aOg+iq6dMuUrF4wOaGwR4/mPyT2Apwyec35ALVGRCewt5hWPDQ1wuNOnJEwSDNwTB6ctLJrAMyVCOhjw1+iBknh+I7Rz2kCIMeVk3ToOqFwY2XAkt6xc/IouEUcrh1YZ8Tsr/Ava19AwTFJ8gXPvVjEeYUSlS0UlZW1G1w0k4dwEG5eOWseSY4HjxSq98PAIy6bkiOSl4LFu7SpLCKeWqGug3IbEeN58k97OUu+4VGw4CQCJI0v0s4eqvFfInJVGkaiXBBVrZcsiczg23UE+ll22cY5CUBLCIhMCVCSERKRc9mlApCq+vxJjcS2mXC7Y/wCYkED0+MIOO1wO4HRUFwAYOxA8TEeaiWRJFqDbGsJxRjsRUp5gZylt7GG3At57q1IXl5eWuBBAcNCDfwmV6bhqudjXfzNB9RKIysJxoicXLQ27gHZamXrIaIVVQxTDQZTfAa00RrJhp7021hS8bxFpzdmwuJBBnuggEEgnXpeNVlRjnuBa4HvkB0Wm/LRcsrcnR0xVRVlq0Pd2jGZXZWNdfMXZWtiwAk6CToIHNarD4VlNjWvMmNLHVstd2bb6zd0TOt5VLwHBNDagdmDsrbgkS18ZmEAwRMHyVy2q1ozOOry0kCT72RtvL4Lmyyvo2jEjfsZOIL33puIAadm5hBy6NF3GNvK+j4lSYaTqdJoB96dLN1mbn0TGCeC58d4dk65ixBHXW505FU3s3xIPr4hmzabyDECIAN/7gYWdOWwejFNYWTmGseCEuadh8Poj4nVAbPT5QqbDYjM6Otl6RzkjHMAJjSPvVRzTjVjx6q5xH8N33uo1HFNc6BMjWYPinYiqc7+o+YVxwPD2OVrXHNvoBGqh47ENIIBk/JWfC2ANMDUtOw+SGCNWM3dFJ1NojvA6k3uOkQoHtVTJFPQuymeWqDGVLjnI3POdPj5BLx9pDKeYz3eZt0B3WKjUkzRu4mXxeElokAG+mi6p3WxoII/NTajbC8CHEqvxFRuWZtpZbmQFKs0CMxHl+ik1Kby7OwSGtk+Zy/VQ24US3q0OE7gytZTof6J/fglrnBgAlwDw0uJ5zAjWAVMpUNKygLqjI/dQYB1uAbj4QUXD+MdnUD3MMCxgjkR05qTXc7tiSSbAumJ7zeg+/gm2gNJc4tcBsWz0gjdHaDpltwMh2HeY/wDlcCf7S311UvhWIZUquc0EWvOv4B8wVnsTimtIbA9wSYaZzCZge7Ei3RSOBVDTbUq5gQ0NaBJuSQdDsE4SadsU42qRsQ1UvEeIHMQywpmSbXi2+2qtMLixUp52CZBgExcbE+KyjMa/M4ljZLjIJNpMxI8Fvlm0tGOOKb2arhuLFVmYWOhHI/4IPmpsKh9k3OyPkANzTIO8CREWgAeqvwFcZWiJKmRMdxRrGB7cr7SWhwmOYHQ6qIz2molpMuBgTYkBztG5o11v0Kw1B5qXLgCAYsZJAI1jle58FOw1ctYxo74zHOMoI5DUWMF153XM5G6gRsW+XEzNyQbne3ejlCveG1qeIfVdWIhtBxuT7zWAC5MmXCVW9s1xMNOZxJHnonuFVRTZiWnvlzTGRpeGDve8RYTI9Flk6/JrAaDWZTcTy2Wz4RhG06YDJykBwvMS0TB5EgnzKwH7SPtpV5geOOyMY0us1rcjG5nd206TBAHVWpcdslx5aLTGVjmfSNs5JnW0Aj/tWUpuLKoaDIJGqu2PLqgJDg4Uye/rfQk89fiqKT2zfLT76KF8lF/w3iJJFgA6mwugknVmW+wEnZGyu0jIZcXOzQdL1gDbxn0VRww993/CYP8AaWSmziCHPuB3Dl5iKgPrJJWUsavRrGXyb72dxWei9/ugU6hgRcBxgXmLAKh9jKT3VsRULWmn2dVpPd94d5vd1GroMc7rqOJNGi+kXAMLHNJIu4OJcQJMC1tDbqqfgGMc3utc0AuJPP8Ahuad4yw4qYwdOhSeyBxoQIAidYCqMIYeLTNvWwPrBWhxFJppVHOMkAAXAuXNNhubKkbTDXBzXAwQb9LiV1J2jF9lpUB7InMdJjb5SqTBOh0+KsG1SRlJkchvtH1UPBtvflAjcyP1TAYomTffVX1CplplxFgRby1+KoqIhxnYH5q4bVD6ZY3UkeG2/khgi141iuycDlDrfIzPrCc9ocSDQpPjUG3/ADEFRuMNz0xUOjjlAm/OZ2/zyUXH43tKTGAe7OpF5cfzULbTK6JOCEkHmD5AtM/5VLiqRIaBck/Z6Kfh6wiDMhjvg0yrWg1jabGO8SBrf+Yn4C6blTFVlXU4ec1MtFgAybeR1+5WpwVBzaIlpzNEXcI/i5+pm6gCi2DbLpOkERzNwT3vUKTTwtUUc2Y9mO6YbaQ/IYfoRPWyxySbSNIpJ7MvVxDyCfxEATbaB8hC6jWzMdmt10nz8k1VaSNe6Y2+qZxALoAb4But9JA8F0oxY9TqAukkHbWdrLQYNw/ZKuVovnBMGxHZ5RO05neIWQLI3b4CT6ECPinKWIItJg6j4+egSlGxp0XDsS+i8tpudlB/C8QeuXS+qPChr21M2oaXiTBzBwIPxKrKVUTA3vf9VJp4YXudR+I7+CaYqNd7Kj90/wD4r/k1XgWd9lMKGte4FxOctjMSNG/h0nqtCCtovRhLs8hpERcfP6FT2OIYcm8WM3v4/mq7bS2v36J2k42vb9FgbFnwagw1WmtLm5m5mzAOYwJjqtwMRTOHrNp02tAlgDLR+6c4zs74fBYLB1g14JNgWH0dJWk4NVnDV42fmOtg6gQCehK580baZtB6ooqrxniDtv05aLUcMxpwuGou7MguqV80tIMXDNbTprtKzDzJNvn84WnwHCGYnAUWuqsplr65zOdf3nZRBMkSfRGSmly6CN+FFT4q41XC0kZdRYZpyxGoBjylV1Z/eL5ALREayTymOadq8LLahpuyGCQHNOoGh8woFSnDsojpOvqtlXhDsnUobOUPIM30seZOUbDeE3XxkQ1oDfe7wIm5abls/wAoTdKj7094ncyAPS51QhpdTMgd3pcxqSUAGyq5xgDNF+ZE2v0h0ctFacN4KaozFgaA1xNw2YYSevIRB1RcEw2UVLQ4Ux8YP5J7gGLl1WT7tN4O2o/RRJutFKvSsruDKD6bWNLqjgS8wS0NvDbWJO/2KY0XWt481d8QIyTyn6KpZXnQlaJUS9gsoOuYjlrZONwrpsbjofyVlk7sfeqilwJdBNgdHFNMVFW9t4UrB5/wj1QsvU39VbNbGW8W2ICbYJHYhlY0xJ7oIgZREwb6KvcXjUD0/JbHEUCcO10HLmaCdpLSYnfRZvidM2ykDxUxY2iHhazgdBB8fUXWv4JQosp9viHb5WjeQCYk6DruZ5LL4Kk4kXuD4+AhWntTiiTTaLBlNgt/bckcydVGRcnxKjpWX9F1DGUi2iSK7GyJ/Eb9wjSTBAjoj4TVL8IW54aHM7saB9RrgZOneDjKxvB8U6nWY+WhzSItJg/S+/RbVjKbWuIcwZnECGn/AOwHCCSAIaYtNhHVYzhx0UnezIYqmIFiYAjyTX7OGgiZc4S7wMENHkfPyT9We74D4AHdR61Q5iZHe0PSNvOQuhGZHp4UOk6CY8+SHsBBDpzDTqFOECQAdxy1AvZN5paI1ED7JKdhoi0qRzZtgG+dwD9T5Kyw1RhFSSPdlv8AcHNIjrZQqrTaIHO35SodMuBseeg/RUSzcezOKphjxnaP3jyAXCYMQb7LQMcCJF15hw/D1arsrGy7ebACYJJJ5kL0DhFJ1Okxr4zAXjQSZ+qtMzkjyslG19oTRSwoLJeHa42H36LQ8Fo2qU3Oce0bAyucIIEjcT5rP4LXzb81fcIcZnkZ/wChZZOjSHZX4nC1GPc2LAke/wAiRMz0W+9iqjWYehmgOJryCAZhxIl231XnuPqE1QL6k6/1GSt17N4WadAG4muLuIBh7pMTFwYlY5/sV/vZpj7ZnsdVzYoukmzrugE911zGngqZzv3gsFZupntdhDR8nDT0VYW/vm+H5rePRmx3D++7xH/cFN7WXPtAvIjcCT/1FRMOz95p+H/9ypWJpEF5NwDr1gTr5IEWWHbesXWIYD4WCh+zNP8AjOIsWPF+gnfxUzso7Wb9zXwtKa4TRApnNBmm8wRpLABrvb4qfBlPxl4DYA1VThh3grfiNEOLQIEXNvBRqOFy3kGAdjyI+q1JJlUfu828Sqrh7C4kDUgq0qsBpnnl+iicJpZX3I02QgZDwoJf1n/KtMS7Ll185Omqr+Hu/eeqscbRzBrW6nNqSfHVDBGyxtMfsFMxrUG/9DljeK2jbVa/FsAwFPn2jdz/ACO6rI8UbOWOqyx+/wClyH+CtufG/ofrCa47imGsTl7rQ0CN7A25fon+HVQA46ETbSe6bKs9oKoNS0gBrAR1DQCVdfUTehMDixmEiGghwE6QZI81vcRh6fYZwKeZwa5vvBzhnbBDQYiDEFeZ4dwBkgHoZ+i9HfTYcK14d3gwMDZb3v3oyuLdQQ0anooyraKg9GWqvI2t4ddlAfUE6b3H3opdVwDJlswLb+ig0zN72N9zoY+AK0RLH31oYSNRpp05KfUpjuZBZwkHZ0b9OSrcQZa6PO2t/wBVcUWf6ahAu1tV2aDF3mQT5aJS1Q16VGL/AIoHRuiOmRe252K6q5pJcQc3dg9AO8NeZHNDQeCRHMqiS69kbVHa+4df7mrVh6xnBcY2lLjJEEWifenTTb5LTUcaxwBDhB6jfbxVIhnmSWSrhlcG0D0StdyYPRRyKoqGvKcoPeXABxHWbBWfaDk30CfYSATDQPAfRJyGkQcXTPaFzTmF4PmV6H7McVpU8LTD67GOh5LSRIJcTeTr0WIFfllPkETKrjtbwWOSHNUzSMuI/iMRneXuqHM67j3Jvc9Nyo7KLJkuMi093TolLzy+X1XdsRt5ED7K0TJHhSaLh7gSNRl/JBiILTFRxJN5i9vDwQ9rGw9Al/aP6R6BOwoewVRxzTUeZEaa/BS6payk7948d0gbbWFgoIr290el0RxBP4fgkBFcBrmcfvwQSL953p+ilCqB+Af7Vwd/QPROwItVwy+8fT9FGLWtkh5B8P0VoHD+Qei4vaPwD0T5BRmyQDYq64ZDgJJkTFtJ1U0Vo0Z8EbsY7dvwQ5NiosuKu/0tMZnAZxtAPddpblCzTm3Hed6forIY02sfvzSHHHqojaG3Yxw9jS8A3Ei0G97/ACUbjtJpquDRszbTuNn4qeMa7ku/bTy+Cq3di1RWcEwgNekCA4Oe0EESIJhxjoJPkvTq+BpAEXiHGBPIkfmsMzGnkiOLO7fmsskZTdlxaRU9kNyfT9ETKTYtNyJt43Vr28/hPofvdBUqe73dwY6evVa8iKKtsZjGgIPOYuduYUyviXuBDjAcOUaXAUtuKjRvp/lOOxdri1tvSe8ly/A6KCpRJ/FJjTS0i3xTdNwHxWmGI/p+H/skNXmwX6frqj+z8C4lDRdMifhz0Uyjhjma7I4ltxYx0dbcqzbUMWYJ/tBWh4bWc5ujJ6iP0UTy0hqNswfbSQIG/wAE4Lm/yXLlTEKHSSNhtb8kTzY+vquXJej8I9OsZyiw6WRlhIMuO/yXLk2CCdRygXMfpP0R06MSQeXP8+q5cgqgBTmSdjy5aapzJ9nXVIuQSOtcduiOky9oHgL7LlyllAhve305oyIOvL4mPquXIAOgwkm52RuBAsdly5T6AgpdTff/ACup07TN/wDHVKuTYwqTepQSS4iYi3quXIQCOZvfSVzXEwOdv1+C5cmIcps6n1n5ojRJ1cYHRIuUtjoHs7am3XmmM8uI08Fy5UhMlU6fXf6gfVOVnZRzMfMgfVcuUeleEOnWJsJGnxT9TEFoM3uRy2XLlTWybHGkkAyRPI9Vf8CcQCJkDn6apVyzl0yvg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975" y="1391478"/>
            <a:ext cx="868362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different way of thinking about leadership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Leading as a peer, not a superior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Modeling behaviors you want others to display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Exercising influence to reach shared goals</a:t>
            </a:r>
          </a:p>
        </p:txBody>
      </p:sp>
    </p:spTree>
    <p:extLst>
      <p:ext uri="{BB962C8B-B14F-4D97-AF65-F5344CB8AC3E}">
        <p14:creationId xmlns:p14="http://schemas.microsoft.com/office/powerpoint/2010/main" val="3774024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2" y="928687"/>
            <a:ext cx="741997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79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:\Images\Photos\woman at messy des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90" b="13959"/>
          <a:stretch/>
        </p:blipFill>
        <p:spPr bwMode="auto">
          <a:xfrm>
            <a:off x="-24" y="10"/>
            <a:ext cx="9144023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20773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3F0F9D-5722-4678-95E4-3A90BCC68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47" y="1159330"/>
            <a:ext cx="8467725" cy="4914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9279" y="457200"/>
            <a:ext cx="303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 for Creative Leadership</a:t>
            </a:r>
          </a:p>
        </p:txBody>
      </p:sp>
    </p:spTree>
    <p:extLst>
      <p:ext uri="{BB962C8B-B14F-4D97-AF65-F5344CB8AC3E}">
        <p14:creationId xmlns:p14="http://schemas.microsoft.com/office/powerpoint/2010/main" val="73359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23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379" y="4015146"/>
            <a:ext cx="6247719" cy="268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20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4" y="211589"/>
            <a:ext cx="901065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88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3" y="40714"/>
            <a:ext cx="9106867" cy="611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04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450"/>
            <a:ext cx="9144000" cy="59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16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177"/>
            <a:ext cx="9144000" cy="610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75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833163-BD36-48C6-8B06-576B28096B7B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08B155-CD69-4230-878A-98E990DD53F5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003353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+mn-lt"/>
              </a:rPr>
              <a:t>MCH Leadership Competencies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928" y="1947862"/>
            <a:ext cx="3934505" cy="4252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55" y="1947862"/>
            <a:ext cx="3987814" cy="415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40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21" y="270101"/>
            <a:ext cx="4057649" cy="568331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832" y="820993"/>
            <a:ext cx="4864554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12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9900" y="287338"/>
            <a:ext cx="8674100" cy="70326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Five Elements of Collective Leadership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75867108"/>
              </p:ext>
            </p:extLst>
          </p:nvPr>
        </p:nvGraphicFramePr>
        <p:xfrm>
          <a:off x="427029" y="1098550"/>
          <a:ext cx="8405982" cy="50166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1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2098"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Element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55" marR="62455" marT="0" marB="0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Belief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55" marR="6245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298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</a:rPr>
                        <a:t>1. Shared Vision and Re-envisioning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55" marR="62455" marT="0" marB="0"/>
                </a:tc>
                <a:tc>
                  <a:txBody>
                    <a:bodyPr/>
                    <a:lstStyle/>
                    <a:p>
                      <a:pPr marL="0" marR="0" lv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 achieve our fullest potential, we must co-create the condition we are working together to achieve.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55" marR="6245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5472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</a:rPr>
                        <a:t>2.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Wholeness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55" marR="62455" marT="0" marB="0"/>
                </a:tc>
                <a:tc>
                  <a:txBody>
                    <a:bodyPr/>
                    <a:lstStyle/>
                    <a:p>
                      <a:pPr marL="0" marR="0" lv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When people are connected to mind, body, and spirit, the workplace, organization, and whole system benefit.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55" marR="6245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9121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</a:rPr>
                        <a:t>3.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Collective Wisdom/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</a:rPr>
                        <a:t>Intelligence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55" marR="62455" marT="0" marB="0"/>
                </a:tc>
                <a:tc>
                  <a:txBody>
                    <a:bodyPr/>
                    <a:lstStyle/>
                    <a:p>
                      <a:pPr marL="0" marR="0" lv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The whole is greater than the sum of its parts; collective wisdom and intelligence exists that is deeper than individual intelligence; one person cannot hold all the knowledge.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55" marR="6245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5472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</a:rPr>
                        <a:t>4. Coaction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55" marR="62455" marT="0" marB="0"/>
                </a:tc>
                <a:tc>
                  <a:txBody>
                    <a:bodyPr/>
                    <a:lstStyle/>
                    <a:p>
                      <a:pPr marL="0" marR="0" lv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Things are better when people are acting together instead of someone imposing on another.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55" marR="6245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7152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</a:rPr>
                        <a:t>5. Evolution/ Emergence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55" marR="62455" marT="0" marB="0"/>
                </a:tc>
                <a:tc>
                  <a:txBody>
                    <a:bodyPr/>
                    <a:lstStyle/>
                    <a:p>
                      <a:pPr marL="0" marR="0" lv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When complexity exists, the process of emergence, evolution, and adaptability are beneficial, and practices can help focus attention on growth and development.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55" marR="6245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2325" y="2292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020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99246"/>
          </a:xfrm>
        </p:spPr>
        <p:txBody>
          <a:bodyPr/>
          <a:lstStyle/>
          <a:p>
            <a:r>
              <a:rPr lang="en-US" dirty="0"/>
              <a:t>Kouzes and Posner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6608"/>
            <a:ext cx="9144000" cy="32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67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altLang="en-US" sz="4000" b="1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My Goal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05000"/>
            <a:ext cx="8458200" cy="42211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b="1" dirty="0">
                <a:solidFill>
                  <a:schemeClr val="hlink"/>
                </a:solidFill>
              </a:rPr>
              <a:t>	</a:t>
            </a:r>
            <a:endParaRPr lang="en-US" altLang="en-US" dirty="0"/>
          </a:p>
        </p:txBody>
      </p:sp>
      <p:sp>
        <p:nvSpPr>
          <p:cNvPr id="2" name="AutoShape 2" descr="data:image/jpeg;base64,/9j/4AAQSkZJRgABAQAAAQABAAD/2wCEAAkGBhISEBQUEhQVFBQUGBUXFBYVFhQVFxUVFRYYFRUXFxUXGyYeFxkjGhQUHy8gIycpLCwsFR4xNTAqNSYrLCkBCQoKDgwOGg8PGikkHSQsLCwsKiksKSwsLCkpKSkpLCwpKSwtLCksLCwsLCwsLCwsLCksLCwpLCksLCksLCwsLP/AABEIAMIBAwMBIgACEQEDEQH/xAAcAAABBQEBAQAAAAAAAAAAAAAAAQIEBQYDBwj/xABGEAABAwIDBAYGBwYFAwUAAAABAAIRAyEEEjEFBkFREyJhcYGRMqGxwdHwByNCUpLh8RQVM2KC0haissLDJHLiQ1Nzk9P/xAAZAQADAQEBAAAAAAAAAAAAAAAAAQIDBAX/xAAkEQACAgICAwACAwEAAAAAAAAAAQIRAyESMRNBUSKBBGFxMv/aAAwDAQACEQMRAD8A1aEiVWZipUiVACoSJQUCFQhCAFlKkCEAKEqRKgKBCEIChUqRCBCoRKEACEIQAIQhAAlSIQAIQhFjBCEJBQiEIQFCIQhAUCEIQFEdCRKgoVKmpUAKlSShADkqaiUAOQkSoEKlTUqAFlKmpZQAqEIQAqVIhACoSJZQAIRKJQAIQhIAlCRCABCJSIGCE1zwBJsAq7EbbaPQ63qCLCiyXOrXa30nAd5AWaxe03u9IkdgsPDmqqtWTSsT0a1236IMZvIFCxeZCriZ82byUqalUmw5CalSAdKVNlLKBCylTQlQAspQmyiUAPlCaFyxOMZTE1HBo0k8TyQBIQq0bwYeP4rfCT28lLw+LZUEscHDsM/opUk+hkiUJqVUIchIkJQA6ULkMUyYztnlmHx7E8OCVoByVNa4HREoAVCEiAFRKRQ8VtRjJEy4cO3vQMlueAJNgoWJ2xTbMHMeQ58pVPitqvfYkAHgOPYogYQJymOcFIdHTFY6o83dInTgPBOfQIAd58vE81GL4dMd4KWvjDljyHLmh2GkR8Q/mZ5KMbrqKbnXjx4ea70MK0XeZF7NufWtLSRlTkzi3C24+YSqW7Esn+GT/UR7ELPmzThE08pZSUmZjAie8W71NxOy3i7QXCBMXjnok5xTpsri2rIaWVzqVA0EnQAk9wErKV9tVKlRrgCAOAmAfeYhNukCVs3LcE/o3OyOJbfKBLnAC8AG5nQcV53tPfWr0haPqgJEEQ4cIdmEhy9S2LXPRscWuhzQeOhusz9L2y2GlSxHRjOH5Hvi7muaS0G8mCLaxJXEszk6ZrPHxVoxdPbdZxA6R7hqOtPd2zc8Vodl7xEHLW0mA6wAgcZuViaVMtu3L/23Ht4qZTxBjrDjcm4b339YRycXaMl/ZrNu71iiB0Qa8n7RJyjy1PZZUbd6sQ5xIdFtNR3i3V007O1VGOo3zzzzdYjiIgG0fkoTBc3iLxpwv3rRT5oT0aehvhXZYnMLXeLjnpCo9o7cdXrF75F4a28NA4D195Kh493VAJkmdDwn1KAyoR38DyVxi2tktl0yrBkW1JuCOYvCuNk7YNIyHRMW0zDkZ14rPUauUgTJd2kjvPMfBSaREkWvcGRM8LERMlYSiUmeibO3mpVYnqE8zbzVtTqhwBaQQdCLg9xXktXFuBAac2awA1lbvcY1K3UdYUwLHtJgd+ui1jkklbKSTdGnp4RztB7FmN5t3MfWrBopn9nmAWOa4xrmcwGfC69Fw2Bjs77rrReHTkc1waS13Y5tiFk88maeNHz86uWWcCHN1BF2mYIcIkXPHSV2o4xxYYc4CZIBMSOOWI/Vew707t0sXSqSwMr5DlfAkwQ4Aui4OWJ1ErxzEYfonZHtLHcc0sItYG2mlkKSl12ZyjROwW8lSi2GOADuwQDz74HrTBtyvmtWqGOBceVpA4KhGKIfHASAbTHgpdKoJLhaYBi/u7PUrkmkRZqsBvdWGYVMr7HKYi8WkiPKJVx/iqk2iaj5BGrRe5NongfcVhKVQZrdlyDE8Z5H4pu0qgfTN4ym15aTpHtUxySTV9DLDa+9VSqSCctPg1hIPKSeJvzXPB4x33i7scRwt48FR4cgD0rnXkJ4qRh7HQXjQRrrpormn3YI12Fx1N9uIiR8+Cmuqy0gW07oGmtgslRxvWBHYY439uivKNWQeRE34fMpwk32VZIq0GQMxvazesSTzOgTqODDmVHgWp5OFgHEi/qUR9bKR2+ErebsVKT6ZAYwA2cIBm155qsmTgtlRjyMK8EdvigCRyPJave7dunSY2rSEAuyuZMgEgkFs6aEQsoG3iPXdVGakrQmqGTH2kIuhWKix2fhKzsbIs17tSdG6TE3Fl6Fg8zbZmH+oD3ryTBbLY/FsLw0g1Yc0xdsExC71KzMNh8SW0muJdR6N3R035M13DrtPVOU27Vy5sPJ2awyVGiVvniqjcRTpgFrWuc53AObOWb6iCYVcNoVGSKb2hoMfw6LjPGTkkmVkK20KlSpme6OsDlAAAidANAJiFe4GrUFIRTDpdNyNDP5LocXxoxi1dnoNHeipTOGpOqkmrTpucRSogUw+QO+Ik6WTfpC20W4aox2WsKdWmwtrMaWmRUBc3IQQ4OYRqoDtza9VlJ7Wuh1CkDdkZg3USVP3l3Mr1sNUptaQDiX4gOOUyKgdmBGbgSFxOKUu/Z0NNo8uGLaS0wOPVGgAuBJJIEEqTSGSDdzTA4T+kK5pfRriGmQXdvVFxxHpLqdw8QDo+Jm7QfXm+ZVScH0yPDP4Z7aNJsAtcYJu2YBOgMclXVsO8GY7u22aVsX7kYlxEtd1TI6nH8Sk19z67/Sa4NHANAvwvOk8Ne1VDJGKq0DwzfoxQYTEgkxrx7/AJ7EzFUCTPYNPYtxj9znvu1lRrpaAY6oa0RFvOe1Sdrbszhm08PRqU3yC98E5rXGthcpvLFNUwWCXtHnDnOvIE8LeHknUKsgi4PZFweHmtVS3QxDDJDskFrhlIzN+6b6TC4s3Irvc4sIi1ocYHhPJaeSH0nwz+GaoPuXEmRp8+C9C3SxebF0y2mHv1bL8oDspJkZTPHiq3/BGJg8zr1Xj3aK+3S3dq4fFse/0Q4yYeIlrhxHaonlTi6ZcMUk9o0mK30dTxAw7qTBUOUWJLQXAEAujiCPNJiN9nMxHQOpMzg5ZznLmOjZy9oVDtrZNU451QBzhnaWuAcbWi4HALhjdhVv259SCQ6q52aHcahI6wGgbC410b0amrvi5uJGHNJnSTHpnLmIkDNETp5rI/SJVHTtLqeWtka1+Vwc3KS7JYiSYka9in7Q2VUO0HVACR0+YOh2mYEdaI0jyRvpsapWxedkPZkYCIJhwmTYRN0RdSRM4trR5ztKhlAyg363FvZcHj8EmFMcYynuvBPuWxpbt1QMrm5hexByibk6ak38VVYrcyqMtwO/NJPO4+ZXapxaqzn8UvhXU3EOMGxAI5HRcK9MwejgT6TYkmeQGuhv2SrIbq4zLEC3o2fedb5VN2Nuo8VaZr0yWB7ekAFS7ARI0E2CjS3Y/HJ+jPDAl1HMBoTwFpgAyLkd8C3FOwgIiTF9YkaC3YbjsW72ju0xxqZTUFEzlpZDIIohtIk8QHlwjgDIUzDYKicC6lUpu6XNVcDkJmXS0ExexjwUvMmivCzFYvZFSji3UqjfRIJgnLlIzAg8dRorkVRa9uSk1aFV2XMHHK0NbLXEhoNhOtpPhA4KJVYW1Aw5pdcdU8JkreMorVkcJL0I51PN1mOfYxlcGjxlhutPu1tdlGlUd0BDQ5kl1VurgYAGUTYHTksb+86WYgFxyh32SLjgJOqvNm4npKDzSzGHtB6pkzTeA7KOAzG6jIrLibHb2Ma/CFtSmWhwY4ZHsc4Au6rgDYgkR4rz/oSHEgyBzifGCYK0uNDzhWSSSKVIHWw6R7nSOEDo9dIWfcwcJjuTx6VCkvowNnj7EJr6QJ1jzSrUky+E2oWVmVTLnNvcnW/Ed8rhj8eal3XaY6oJAtMWB4X81Bq1bWPC6lbQaxtRzWOzMGSCL6taTfjckK6V2Rbor3NANhEePnK1uzaoFJnaB7FkK/z7FoC8DD0xxJHqVS6Jj2e67GxIbhKE6dHTvw9EceCtg/qd4MeC8t3kp1T+7iwuyCkzpA15aNW6ib2WsqmocTUkkNOE6vWtnh+bqjQ31XnS7f7OpLouarVxcy/lxKz/ANHrarcEG1iTUD3SXOLjwi5WgJv4/IXDKPF0dKA2lI52qqNibLdhabxUrOqy9z875GUH7MlxsI7Fwxe8cnLQaajjYGDEzwGrvZ2p026Q6+k6ntii5py1qZDB1oew5e+NFV194XVSaeGaXGfSiw7Q2PWVXbB3AFMuNUwXOJe2b3kmSLN42HmtrgsCykyGNDRfT2zx8VclGL7sV/TO0tgEu6XFPLifsNHVAH3sov6gtFs+m0NBaAG/ZgCIPERwhZD6RKuJa3DHDuqN61TP0b8siGZZuJvK1eyT9VbQOqgdwqPhJptcm/0K/RNMcR6lxxeJbSaXETGgAkk8gsTsHE4o7VrMqPqdDnqZGueSzKJLYE6cl6BCcouNEWVn+JsNMF9+WWpPllSnebDZoNTrcstSfLKsdtzBvGLdULwSH5mwbNh0AXvIywVT4h1Y7UxD3yMlf6udIa7K2L8gPNaxx2Tf+npn+JsOXhmeXnRuWpJ7hlU14Xle8FKqNoVKrQSW1jB7GOyjjyAXqtMyAeYBUTjSQ0co+YTMVQDhBAItYj5hZPbWMxDdq0Wio9tAtpZmhxDC4vcDI8lsAeoO4exQ4NJP6Oyno5qbopEPAuabjJF9QfH9VPp7TpusYa7i1wgj1rI7g1azng13Pe8OgF7i4gGm4kAkni0eQWxx+ymVRDmg27j4JyTjplWn2cK2OLXgBrXNInNwN4MGVOpVARMQqU4SpRAa0Go1swBGZombAajVcsVmq0HijUNN7h1Xj0mGWknLPIEa8UlYNF8YnQLBb748moWQAKekSCcwE3nRXwLrBznOgNEniQLnx1Xne/dR7XVC1xnO3jwgLTDG50TPUbIuFAv3rf8A0fPApVjMddv+krzbB1OpUM6MB9t1r93Ma9mBfUpuI+tw4JBueqekHiQV1ZMdxZlGWz0Dajh+yVz/ACP7Ps815k/EEC4iSYnl3haqhiqvRUg9x6P9nruqExd4yAEnsDnaLK7TxzHG3uHeVH8eNWgya2RnU3Tp7UJP214sDCF17MdGMr2cdD3BRg2SYjw/JNqZszu48VL2qIxD8oEdSwsP4bJ08VsjJ9HCpgy3SCLfoVp8HakywvYG3v1WazOyG3Hn3Lq/aFTo2gFwgnS3HnxTl0CPednVqraFAEUwHMYGTlBccgIAk3MAlaOkyWAPABLTItodV4tvNt/FMbgGsrVGsqUWFzQA0GeqbTe1uC0eO25iRVrjpKsNwPSMAAaG1C15zQHWPauB46bf+nTytUbo4Km3ibcZFvUs7tDatCm4tDzUeYBDXAAnS5A10sF5tsfezGVGNZVq1qgdUAJmSQS0RJIkdml1u8NsljCXsFRrgLSxsySLtl5jVTOHHtFRkn7O+F3cqV3Z6+ZjAQA3K4n7wyt8fSMrSYXCUaFJzqYDQBLnPMExrmc79F5hvnvVicLXpNoOLQ+m175F3dZwiQ7QR5yrP6Rqz/2Sl13kOqsBDrNjI8/eM3ATUXS0NyRt8EBiWNqMqNLXHMHNyPnSxIFj8Uu1to0qGUVKjWF8hoe6m0nuB1Xm/wBFxdlrAOeAejMN4k9ID9oXhoVN9IlZzsa+cxyljRmiYytMekeLijx74k8vZ7C5zW0hUcQ1onM57qYaBJGp7lI2fTZUph7DINwWuY4HiYIEea8g2/i6jtlYNpc4tIqWtHUORv2r2nhxXHdrG1W7Oxoa54AY0iNJfLHT1rW7EePTY3I9bwuIpVnHoHMqFhh8OpOLT2lslSTh6gmSOyI+HzC8L3BrPbj6YaS3MHtMcspcJAItIHFbfZm3cUdrVKLq1R1FulOBF6OaYnSROp1RLFToSkbisaAqNpuczpXiQ09FmPM5TeNU9/Q9I1jjT6R4zZXGkHntDYzOK8K27jajtq1qhJzNrGOYFN4azjaA0cU/b+LqHa9Z5NxiIHMBlRrW8bWA4q1huieZ7jWGH6QMeWdI4Zg0mlnd2gG5Ut1AdpnUyBHxXgW8+NqfvivUvmbX6vP6shrePJoW83t3hxNPHYRlOpUYx4aXsAaM01YNpPC2qTxVX9jUrNxjqtCkA6q5jQTALywSeQLtdVJJphhc5zWsFy5xaGxwM6R2ryH6Vq7nYikDMNYIkAek90/aPIJm1cdUOxKNMzl6ZzdBGVgc5onNwJ5cAhY7SYNnsGCFJ7c9NzHNOjmFpHmLJMLjMPVLhSqsqFtnBj2uy98aLx7dDGPZgMe1pMGmwyALF8scZzWseSjfRoXMxzC0kTmaQALtLXm8kcWBV41sVns2OxNOjlc+q2m24BqOY2XRYAnVcsXs6lUh4OV8WezjPqcF5f8AS7UccRRBJIFIxMCJqGePGB5K52TtqrR2GKtMHPTa8NLmhzf4sfe063Lgs3D8bQ1KmaoVzTP13ojSowCI/mGX57Vj98WMdWeQZHV+7Bho/l5q63H27XxWE6Std+dzSWsaAQA0iRmA+0RoqPe3ZP1BAquY4Ob14YBc3EB+hmwnklC4S2VJqS0Z7A02ZXWB1nRb7cFtI0KshsZmuvcAQb3svI2Yh7TVAzGARNuB9LX4rY7v4t9PC1nMJBJw4sGxDgMwMnQ8oXRNaMovZ6ljaTBhqwDWj6uplgD7hNvyXkBwdXh7CfdZanZ+1azsPhsznnpKWKNSzOsQyQSZ5uJ4LLuxHMetRBNdBKmcjgK3b6/ghPOLPL1oWtz+EVEyFVokph9In50XRzJITsTSufD2BaiGVKgiFaU8Ax1NluKoqi0FB/1TPnkh9CiekP3ew1ahhi5gLm02AHkMs28VpG7t4d3XyCX0jTd2tuIPmqNlZwo4WONNk+QWlbVMRwFMnxgrzZS27OytaKP/AAVhmNysYG3zCOfyAq2ts59OpM5m8QeR/RX+BqOLJdrPzomVad1m8i9mig0QKOysPXMvaC5sASNOJjxKk7a3ZpV6GV2res2+hAIHtXHD0Rc9qmCsQE1NBKDIG6e6tKhSv6bozGTw/VQt7tyGVqjajbExm1vAsde5W1DGE+fAFTqmIkefBDye/ZPAosZujRqYKnT0LAcp8TPnAXfYO5VCnhnU3CekEP1vaOC77QxRaxmXt5D2g81PwNeWa8T/AKjCPIDgZrd/cSlQrOebmSG9jSFfU9h4dtQ1Wsb0nF0XuMuvcuFHEPNcg+jJg2Vna90SyAombx+49F+M6aGw45nCDc2M+pdMbuPQqYsViLuOZ3a6xk+IUzFY1wqZRzj1pK2Nf0pAIgO7NJVKbJ4kPaG4lCpjOnIu4h7hNi4Rw8Fe4zYdGpUY97Guc2MpIEiDNuV1WYrHVBWLRpmjwlXheBqh5A4lDvPujTxJY4+k209maY9ZXfEbn0X4QUIhrTI5ze/rXfFYh4qtgjL1Z563U79pAaLo8lD4sqNi7m0aNGrT1FUQ6e4gLjsDcWjh6xqC5EhvZMj3qbsvabnHrWv2cj2qydiuSryk8GUW9W6FPFOpkmC0ETzFzCnYHY1Olh20rFgEQbzJldK2MIc3uK44isS2b+Hgo52qKUNjKTGtBZSaAByEBYzezCgF1I3AIPqke1bFtTKfkFYbfGq41Xm+rfYFWFpyDInRR4XAtIfbUQtvuRslr6FbNe7B4tFliMJUOV1+C3O5WIcMNUIuc7NI+72ldOR/izCK2aZ2xqbMO6APq2VcvYHNMxyXm2OpgGy9GxGLd+zVNb06k6fdIXnFcys8LsqaOBpITi9C6LM6RRU8A7pQ2Abx4kJ2I2bUAdbSJ0+KucPQ/wCpb/8AJw7lZHCDLVvHo6n4AqZz4lRjaPOcRQcD8PyV7QH1TVD2nhj0nj2/2hTsKOoJWjdozS2enUmh1DDTH8NnGOSv3FoBM/8ApkGPHhKz+BxLRQoCRPRM4xw5K3xeIApuJgxI17150+2da9EfB12tZEzc8APUE92JbP6KmbjxwnwTKuNM8R3x8Fy0zq0WlKuIMzqipimwbqmG0CJ+PuypXbSF/wAlSiybR3oYmyk/tgy8eOiqDiwBrw7fguVTHQD/AOXwVUBY4/GCGiDx1HcrfZ2MGTQ8de9Yx20ATc6TzHLsVnhNqkNgH/N8GocQvRdUa/1h7zyPvU4YmTEe5Zb97Q6SXHuk+5WOztqB9UC8nnPI/BKnRJ2xn8XhqPkJtR315GvW7Oa54mu0VyCSDmHPs5BJVrN6c9YTmOpi89oTTFR3xI+uJt6Xdx5K2r4iDFlRYivGJIlvpxzOumlvNdtsY9rauUkAwD83SYHXEVznBI5Rpz71IfieqLetUj8S0w7MPnzXLEbXDQOPifgnTGiRs+vfQantU8v5sYe781msHtNuawjXUkqwp7QaXNtxHJU0BLxJbI+rb6l2pgZPRb3CFW4nHCTpbtjhPBSm4hpYLA3PF3PsS9COtUHNGUfPiszt6p1yCPK3DtBV9iMQ0PPsCzu3Hhz7eyOAW+K7M8nRVtrC+viQfdZa3dcjoHxbrDlrHYsWxkErXbquAoPn74/0rbK/xZlBbNBtAkYZ3EFp8oPasI6rfT2Lb7Zr/wDSuP8AINf5g4e5YHMl/HfYZfR26UdnkPghcJQukyonYekP2mf5uZWroYckHS4HBUVJh6Se3tVy2uYueHP81hmg29GuOSSMbt3AHpJtqeJVdTbA8VptoUcxFgbniR71UuwcHT1/mt2vxMV2avBVWdHQBJno2cH+4QpW9OJazDuJcb1APEh1tFwwNAFlPWzWjuiVE36c00I1JeDcgRAOkhee9y/Z19Iyh2tewcf6m/FOG0jyI/q/NUuUA3A/ED7CpFMN5es/FW4Iy8jLGttA8AfE/mVHq41x+yPFwCi414EQ0ficfY5RP2gH7LfL81cIieQssRtGImNBzJ9Tkx207WMd4j/eq57pizfL81wfXIMQ0dwHtMq+CYvIyeMYcx6w0PzqpWE2o4WkeOT3uVRS1/QKTRkaZfNiTQc2W37xM3ePBvvBWl3YrF1cXMA8YjQ9t1im55+x4up+yVrd1WHpQeqYj0Q08+STh+LLjPZqcRs8mtmBdqLBrDpHZK5VsKOmLiavpE+izLrzImFZUqEum/mnmleZGp5D2rjo3sqMTiqYrmHOzZtOrEz3THiqTevaTRW6xd6LfRIj2rUYuvGaI0n5hecbzY7pKouTAi4I5/euqjG2ROVIdV2sIFnRfiPio/75abQdeJ/IqlruJgcpT6TLx2rrcVRhzZcU9pAaNnvLfgn09uHM3qACR9oqtp05Jv5gptekQwmYjsd7YUJbDmy3r7bMEgD8f8vOVKobcBpi95Nsw589VlDVJFyTPOeS7Yas6IkxOkn2JuGh+Q1uK2iOltBMDVx5clyxFTNe3mqDOXPzGZtqSfaVekdXyV40hOTZFLL+C0+7ocKLoAPXH+lZmobjitjuzSHRmRAkHlwhLNpFQ7JW3yRhdALN4drp9ywvFbne3EhuGDQTdwEB3AXuOKwhKMH/ACLJ2IShNhC6TM0wXU1Tz9ZXGUSroixxUKthrjgO5vvKmSiUNAmW2AeMosDHeqXe9pe1oaXNM3gmDbk4x6lJY+xsFEr0QeJHcBH+krm8KuzZ5NUZQbPvr6grDC4A9v4Z/wBqsxgv5WHvgf8AGpVKhH2Wju/QK1jRlZSbQ2eXR/8AkT/xFQGbLvx8Kbh/wrWVMO12oHq+C4fu9oP5N/tVcBWZx+ygR9r8B99JVWIwLWuPWIvoWOH+0LdNoMHP8Pwaq3H7Na50gOP9NT3NhDjoDN0sO2fSP4XKwwezQfvH+mPa5Shsgf8AtVPAH3qxwGzmt1pu/qZ+ay4OyrItDZBBsHDwb8Vd7NpFkTNucD2J1PDNH2R5ALsBGi2UNUJMuMPi44jxI+CTE7WynRh/rYPbCqw9Q8ZhsxmJPfHvWDwI18py23t97mOaGggjQOpu9krKfsxdfI4cLA/2rQu2UfuA9k0/e1J+64H8MDxo/wBiI4aIlOzNs2cdcr/L8kNwt/Rd6vgtRS2cYsAP/p91JA2a6Zg/jZ7qat4ybKKhgjezh5fFWbNmONKwaTycG/2lWlPCxwH4p/2Lu2naIjuP5Jxx0wswuMwxBgtaO4tH+0IwuEJOh82la6vs8nQ/5z/aUtLBka+0/wBiUoWFlVS2S4CYPmwp7mu0g+XwV70dv1UerhZ5f5/7loopBZREXutLs/aJbSdpNoM0zHg5wVNXwJF/cfeU3OQCIN+M8uxTOPJFxdC7Z2i98AuBH/ZSB/EyZ81W0393qCfWntUcnv8AWrjFJUQ3sl5h8lIo/SfN0JUPkalLKZKWVoQOSymSllAD5RKaCiUAOlKmgolAh0pU2USgY4D5kpHNB5+Z+KJRKAG9CPklPbTARKWUAKnSmSiUgHymvbPLxRKJQA0NPJvr+CeklCAFHzokydg8kSiUAOCJTZRKAFIQAklEoAVIW9p9SJRKAOT6PafNcH0QOJ83e5SikKQ7KeuGH7Xn0pUV9BvBw/DV+C0UrlUpA6z6vgmIzhw3b/kqfBCunYNn83l/4pEASEqEJgCVCEAKhCEACUIQgQqAhCBilCEIECVCEAAShCEACVIhACoQhIYFCEJiBCRCAFSIQkMEFCEAIEJUIAaUFCEANQhCB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5" descr="data:image/jpeg;base64,/9j/4AAQSkZJRgABAQAAAQABAAD/2wCEAAkGBxQSEhUUEhQVFhQXGBYYFxgXGBocHBgdFxccGBUXHBgYHCggHBwlHRcXITEhJSkrLi4uHB8zODMsNygtLisBCgoKDg0OGxAQGywkHyQvLCwsLCwsLCwsLCwsLCwsLCwsLCwsLCwsLCwsLCwsLCwsLCwsLCwsLCwsLCwsLCwsLP/AABEIAMUBAAMBIgACEQEDEQH/xAAbAAABBQEBAAAAAAAAAAAAAAACAQMEBQYAB//EAEAQAAEDAgQDBQYDBwIGAwAAAAEAAhEDIQQSMUEFUWETInGBkQYyobHB8ELR4RQjM1JicvEkknOCorLS4lNUwv/EABkBAAMBAQEAAAAAAAAAAAAAAAABAgMEBf/EACQRAAICAgMAAQQDAAAAAAAAAAABAhEDIRIxQVEiMmHwBBNx/9oADAMBAAIRAxEAPwA3NXZU5CQhdhzjZCHKnYSEIAayocqdhJlQA3CTKnC1JCBjeVcWoiEhCABypIRFJCABISQjhcWoAAtQtRVTAJiYHryUXB15JadRcdQb/VTzXKiuLqyTlXZUqWFZIMdUsJYXQgBIXZeqKF0IATKuypUsIACF0IoSpiAS5UQCVAAZEOTonl1kANZOgS5OgTq6EAS4SI0hCQgSkRQkISAApCnCEJCBgEIYRkISEACUhRFIQgASkRkJIQAKRFCEfL/P1QMbBqEEt7MNuJqHXLEwBeO8Lqpq1DRqnOBY3LDa9tDdFxqXANkTyAP4pgZpgmANhqmaLC6rLjmDomeQn/x+IXEr52dOuNF2DyShIbA9AT6BEDNwu6zmEXJYSwmIFcEsJQEAClASwlhAArksJYQISEoCWEsJgDC6EULoQAMIoSwlAQImkJITkJCFADSSE5lSQgY2hcnCEhCAGyEMJwpCEDAhCQnISIACEkIyEkIAZrGAYibATpJMD5qJhS51Z4HeBgzBB6ECTbX0UzEkBsmNW69HAkW6TZK6uWnJSbLzEugwbWjcjeAuXNk4yVG+KFxKritfK4FuWZgi57zTEH525qIzE98OiLzaYg62KncUwTqbGh85i+q46TILW7W/Cqh9Bw/VZQd/UaSVaL3Ev7oN4NoBjUi5Ouma3Xou4YD2Ykz9BytqqOlXcLX23tyWhwdLKxo5D53+q6cb5SbMZqo0PLkqVdBkBC4BHC4BAgSEsIoXAIAGEsJQF0IA6F0IoSwmICF0I4S5UABlRAJQEYCBEyEMJwhJCgY3CQhGQkhAAEICE6QhIQMbypITkJIQA3lSEIyFxQA3CTKnE/Qc0NdJgm1hJiI8B72/JZ5cnCPI0xx5SopeKPbl94kbQBqR4T/nZWnslxZuQ04HbWyuOpaCzKB1Hf0jQHmqfi2LB/CRcu0bYzHPSAFUUcQWuDmOLXCC08iN+XluuFx5rfZ1XxejTe19Uns+QNYeYqCTPgR6LOl3ePIvb6RdWnHMEwsovBeXVDWJcSS6A5uUEnlJPiTzKqafcElxg2Gh06a7p4vtFLsKJE7y4eht8lftCzYqyQC2Wk6t38tZWoaF14fTDIDCWEUJKenW49DC3MhISwjhcAmICEsI4XAIACF0JyF0IECAuhGAuhAAAIsqKFyYgYRwuCIBAEyEhCMhdCzKGoSQnYSQmA1lSEJwhCQkABCbqOgT4fEwnlD4nVyMNpOyUpUrHFWx+EkIcPWD2hw0I8Y5jxCchUIbISPxzaTQRJc46gwGx/VqSeltdUzxLGdkzNlLvDQcpO3oqtuBx1Vgqd1jCe6XAD0JBMWXJ/KkqUWdGCPo7xHibHscSxskG+e85Z5LPvex3MfH9VZYrhuMDXTVaQGkkB20XtConNqDVs/fMLLHVaNZGkx3EGmlh2Nc0hgq2mTd4iTzhoOiqMWMzQPHS/8AL+S7heLDx2b9ASWg/wBUZo690JeIOpscBcEwTAEJxjQm7JeCAzNv+IfPqtEAs3Rwrg5uVwIkESOohaV9gV04emYZOxt2Ia03k+ChOxeR8fhJvOonUpluHbU7Qvf7t4/u0iY+wq1lJrg4h5ECw6z8lj/Y+dmnBcaNSlAUfA4gPbIMwT+llKAXanZzNUJCVFCKlTkgc0N0rYJXoaCKEFXuEZ7SBJPME/mnkoTUlaHKLi6YASwhmHxuWg+hP0I9U7CakmS00DlShqKEoCokENShqPKlAQBLISIykhYlgQhKcyoSEAAQkLU4QhITASnTkx981neOPPXYidrXHkSR5BX2IrMaDnPlEkzbQbdSs5xetQLZAeHWO0XN+vNceaTeRLw6sS+mxrg+PLagY73XGPBxsPy/wtLCxWFLe0YQ6BmadD/NPmVrjVzAZH5SSYMA+6e9Y2nxmOS3hKlsznG3oKo4ReCD3fGbQh4zxYFtam4nuFjWjUEMGYgcoHyWRxT6gogFry3O4tflyibEwYkmeURK0NeiA3E5gDFWmJOzXX127pXLmmptfvwb4ocUyp4PxPtBXzACKbtCfxOAAVRhqs1MukH63WqqcLpsdUcxrQHUKhIAtLXU4IG1nnTko/F/ZxmH7BzMx7Wk9zyTu3K6wGlii1GTQ+0mZ+nTaO+WmcxAI07sbc779F2Kex5l2vP5aeassLRLWQSCMx8iQ0m/hHxQ4m0WFyBp4qkyWhzh1YSwC92geohTOLY4ZhSAJi7o0FrAqBhsG0vZEi40PVS+M0RSBe3eCSdzJJ8bGFrb4OiGlyRDbXfoxuUSZ2mfInlui4lh3Uw3O0NLmyIDXZoPkBrN077WP7NtPJYuGYka2c7f0R+0VacPReNSyQfEiLHRYJ7Rr4yJwDFhtTK4RIgchutK5129Z+UrGYv+G133t+aWhxR4IJqOJGkknXWxK6YZKVGEoW7NuAipYvsz7uYnujxMRHXUKq4NxYVSGPIa46H8Ji/r0ScY4ux0Cm6GMN4ghxG5dM7fFGbInHivRYoNO34N8dqvLjLY8Hn0g7q14LTc5oa4EFoE/wC4tGngsq/FB7s2ZwPX9QJ9VL4FjCzEZS8ND5BmDsS3exmNdFgnKEHxNWlJ7LbiLi2HQRERc8swBve1oUrB4gVG5h4EcjuFA4o0uaSKjCLmLTtt5LvZycr5/m+mq1/jSfRGeK7LeEoCUBLC7DloQIlwCUIESiEkJyEkLGzQAhdCNDCAAISEIp+C5FjKLGcOxVUvcX0qdNsRo6YvoRMgXNgqbiHDqnZuP7Qx4bEtDI1I5haXiuIc0ta0CCyqXTuAGAweYErNU6NZuFfUe4ObUggXlok+V7W8VxSvm2dcWuKK/heCqOqAMyuLe972UDLcEmZ1jTVXPs2+jTLqla9SXZWB3u296XfiOg6C+qh8OwtSiCXkZiwOEbd5hv6i3UdYcr4H/SucB35bUneM7qWXw1PpyUz26ZUerJHH6wdTY0OJBLi2Rf8AiG3IHK5phW3E6oNKplYYc5pz91okWBJe4EyBaBsomFxLKtKjTcTLWOBkGZdlJLbf0xaZ5p+tVeQTRYHEOLszxPu5oMTEiTrJ6Lnb2kbKOmQjxAtZVaWOJyFrpLbXkn3p2VJS4kbAueQAQASSADAMATb9Ewca++YA2I3kg6+KjUKgB0Ig6W28V1RjRg5WWfauc0OGUyTN4Ojfv1Qdqd2utyM6W+irMTlsWzPUa9Z5pA9zdMwCpIlst8Pj4IM6Ee8ORVpxaoKuGzAHNmyxt7hNlmBjTufUR8oU2hxjuFmUkF2aG76bm+3VNt1SBJXZa+1eEe/s8oLoboBoC531CHj9E/smGbBkU2yPRdU4u90F2GzQIBNTaSdA0cyofFeLueGh1HKGiAA6bf7VnG7RbqiLjh+5aOg+iq6dMuUrF4wOaGwR4/mPyT2Apwyec35ALVGRCewt5hWPDQ1wuNOnJEwSDNwTB6ctLJrAMyVCOhjw1+iBknh+I7Rz2kCIMeVk3ToOqFwY2XAkt6xc/IouEUcrh1YZ8Tsr/Ava19AwTFJ8gXPvVjEeYUSlS0UlZW1G1w0k4dwEG5eOWseSY4HjxSq98PAIy6bkiOSl4LFu7SpLCKeWqGug3IbEeN58k97OUu+4VGw4CQCJI0v0s4eqvFfInJVGkaiXBBVrZcsiczg23UE+ll22cY5CUBLCIhMCVCSERKRc9mlApCq+vxJjcS2mXC7Y/wCYkED0+MIOO1wO4HRUFwAYOxA8TEeaiWRJFqDbGsJxRjsRUp5gZylt7GG3At57q1IXl5eWuBBAcNCDfwmV6bhqudjXfzNB9RKIysJxoicXLQ27gHZamXrIaIVVQxTDQZTfAa00RrJhp7021hS8bxFpzdmwuJBBnuggEEgnXpeNVlRjnuBa4HvkB0Wm/LRcsrcnR0xVRVlq0Pd2jGZXZWNdfMXZWtiwAk6CToIHNarD4VlNjWvMmNLHVstd2bb6zd0TOt5VLwHBNDagdmDsrbgkS18ZmEAwRMHyVy2q1ozOOry0kCT72RtvL4Lmyyvo2jEjfsZOIL33puIAadm5hBy6NF3GNvK+j4lSYaTqdJoB96dLN1mbn0TGCeC58d4dk65ixBHXW505FU3s3xIPr4hmzabyDECIAN/7gYWdOWwejFNYWTmGseCEuadh8Poj4nVAbPT5QqbDYjM6Otl6RzkjHMAJjSPvVRzTjVjx6q5xH8N33uo1HFNc6BMjWYPinYiqc7+o+YVxwPD2OVrXHNvoBGqh47ENIIBk/JWfC2ANMDUtOw+SGCNWM3dFJ1NojvA6k3uOkQoHtVTJFPQuymeWqDGVLjnI3POdPj5BLx9pDKeYz3eZt0B3WKjUkzRu4mXxeElokAG+mi6p3WxoII/NTajbC8CHEqvxFRuWZtpZbmQFKs0CMxHl+ik1Kby7OwSGtk+Zy/VQ24US3q0OE7gytZTof6J/fglrnBgAlwDw0uJ5zAjWAVMpUNKygLqjI/dQYB1uAbj4QUXD+MdnUD3MMCxgjkR05qTXc7tiSSbAumJ7zeg+/gm2gNJc4tcBsWz0gjdHaDpltwMh2HeY/wDlcCf7S311UvhWIZUquc0EWvOv4B8wVnsTimtIbA9wSYaZzCZge7Ei3RSOBVDTbUq5gQ0NaBJuSQdDsE4SadsU42qRsQ1UvEeIHMQywpmSbXi2+2qtMLixUp52CZBgExcbE+KyjMa/M4ljZLjIJNpMxI8Fvlm0tGOOKb2arhuLFVmYWOhHI/4IPmpsKh9k3OyPkANzTIO8CREWgAeqvwFcZWiJKmRMdxRrGB7cr7SWhwmOYHQ6qIz2molpMuBgTYkBztG5o11v0Kw1B5qXLgCAYsZJAI1jle58FOw1ctYxo74zHOMoI5DUWMF153XM5G6gRsW+XEzNyQbne3ejlCveG1qeIfVdWIhtBxuT7zWAC5MmXCVW9s1xMNOZxJHnonuFVRTZiWnvlzTGRpeGDve8RYTI9Flk6/JrAaDWZTcTy2Wz4RhG06YDJykBwvMS0TB5EgnzKwH7SPtpV5geOOyMY0us1rcjG5nd206TBAHVWpcdslx5aLTGVjmfSNs5JnW0Aj/tWUpuLKoaDIJGqu2PLqgJDg4Uye/rfQk89fiqKT2zfLT76KF8lF/w3iJJFgA6mwugknVmW+wEnZGyu0jIZcXOzQdL1gDbxn0VRww993/CYP8AaWSmziCHPuB3Dl5iKgPrJJWUsavRrGXyb72dxWei9/ugU6hgRcBxgXmLAKh9jKT3VsRULWmn2dVpPd94d5vd1GroMc7rqOJNGi+kXAMLHNJIu4OJcQJMC1tDbqqfgGMc3utc0AuJPP8Ahuad4yw4qYwdOhSeyBxoQIAidYCqMIYeLTNvWwPrBWhxFJppVHOMkAAXAuXNNhubKkbTDXBzXAwQb9LiV1J2jF9lpUB7InMdJjb5SqTBOh0+KsG1SRlJkchvtH1UPBtvflAjcyP1TAYomTffVX1CplplxFgRby1+KoqIhxnYH5q4bVD6ZY3UkeG2/khgi141iuycDlDrfIzPrCc9ocSDQpPjUG3/ADEFRuMNz0xUOjjlAm/OZ2/zyUXH43tKTGAe7OpF5cfzULbTK6JOCEkHmD5AtM/5VLiqRIaBck/Z6Kfh6wiDMhjvg0yrWg1jabGO8SBrf+Yn4C6blTFVlXU4ec1MtFgAybeR1+5WpwVBzaIlpzNEXcI/i5+pm6gCi2DbLpOkERzNwT3vUKTTwtUUc2Y9mO6YbaQ/IYfoRPWyxySbSNIpJ7MvVxDyCfxEATbaB8hC6jWzMdmt10nz8k1VaSNe6Y2+qZxALoAb4But9JA8F0oxY9TqAukkHbWdrLQYNw/ZKuVovnBMGxHZ5RO05neIWQLI3b4CT6ECPinKWIItJg6j4+egSlGxp0XDsS+i8tpudlB/C8QeuXS+qPChr21M2oaXiTBzBwIPxKrKVUTA3vf9VJp4YXudR+I7+CaYqNd7Kj90/wD4r/k1XgWd9lMKGte4FxOctjMSNG/h0nqtCCtovRhLs8hpERcfP6FT2OIYcm8WM3v4/mq7bS2v36J2k42vb9FgbFnwagw1WmtLm5m5mzAOYwJjqtwMRTOHrNp02tAlgDLR+6c4zs74fBYLB1g14JNgWH0dJWk4NVnDV42fmOtg6gQCehK580baZtB6ooqrxniDtv05aLUcMxpwuGou7MguqV80tIMXDNbTprtKzDzJNvn84WnwHCGYnAUWuqsplr65zOdf3nZRBMkSfRGSmly6CN+FFT4q41XC0kZdRYZpyxGoBjylV1Z/eL5ALREayTymOadq8LLahpuyGCQHNOoGh8woFSnDsojpOvqtlXhDsnUobOUPIM30seZOUbDeE3XxkQ1oDfe7wIm5abls/wAoTdKj7094ncyAPS51QhpdTMgd3pcxqSUAGyq5xgDNF+ZE2v0h0ctFacN4KaozFgaA1xNw2YYSevIRB1RcEw2UVLQ4Ux8YP5J7gGLl1WT7tN4O2o/RRJutFKvSsruDKD6bWNLqjgS8wS0NvDbWJO/2KY0XWt481d8QIyTyn6KpZXnQlaJUS9gsoOuYjlrZONwrpsbjofyVlk7sfeqilwJdBNgdHFNMVFW9t4UrB5/wj1QsvU39VbNbGW8W2ICbYJHYhlY0xJ7oIgZREwb6KvcXjUD0/JbHEUCcO10HLmaCdpLSYnfRZvidM2ykDxUxY2iHhazgdBB8fUXWv4JQosp9viHb5WjeQCYk6DruZ5LL4Kk4kXuD4+AhWntTiiTTaLBlNgt/bckcydVGRcnxKjpWX9F1DGUi2iSK7GyJ/Eb9wjSTBAjoj4TVL8IW54aHM7saB9RrgZOneDjKxvB8U6nWY+WhzSItJg/S+/RbVjKbWuIcwZnECGn/AOwHCCSAIaYtNhHVYzhx0UnezIYqmIFiYAjyTX7OGgiZc4S7wMENHkfPyT9We74D4AHdR61Q5iZHe0PSNvOQuhGZHp4UOk6CY8+SHsBBDpzDTqFOECQAdxy1AvZN5paI1ED7JKdhoi0qRzZtgG+dwD9T5Kyw1RhFSSPdlv8AcHNIjrZQqrTaIHO35SodMuBseeg/RUSzcezOKphjxnaP3jyAXCYMQb7LQMcCJF15hw/D1arsrGy7ebACYJJJ5kL0DhFJ1Okxr4zAXjQSZ+qtMzkjyslG19oTRSwoLJeHa42H36LQ8Fo2qU3Oce0bAyucIIEjcT5rP4LXzb81fcIcZnkZ/wChZZOjSHZX4nC1GPc2LAke/wAiRMz0W+9iqjWYehmgOJryCAZhxIl231XnuPqE1QL6k6/1GSt17N4WadAG4muLuIBh7pMTFwYlY5/sV/vZpj7ZnsdVzYoukmzrugE911zGngqZzv3gsFZupntdhDR8nDT0VYW/vm+H5rePRmx3D++7xH/cFN7WXPtAvIjcCT/1FRMOz95p+H/9ypWJpEF5NwDr1gTr5IEWWHbesXWIYD4WCh+zNP8AjOIsWPF+gnfxUzso7Wb9zXwtKa4TRApnNBmm8wRpLABrvb4qfBlPxl4DYA1VThh3grfiNEOLQIEXNvBRqOFy3kGAdjyI+q1JJlUfu828Sqrh7C4kDUgq0qsBpnnl+iicJpZX3I02QgZDwoJf1n/KtMS7Ll185Omqr+Hu/eeqscbRzBrW6nNqSfHVDBGyxtMfsFMxrUG/9DljeK2jbVa/FsAwFPn2jdz/ACO6rI8UbOWOqyx+/wClyH+CtufG/ofrCa47imGsTl7rQ0CN7A25fon+HVQA46ETbSe6bKs9oKoNS0gBrAR1DQCVdfUTehMDixmEiGghwE6QZI81vcRh6fYZwKeZwa5vvBzhnbBDQYiDEFeZ4dwBkgHoZ+i9HfTYcK14d3gwMDZb3v3oyuLdQQ0anooyraKg9GWqvI2t4ddlAfUE6b3H3opdVwDJlswLb+ig0zN72N9zoY+AK0RLH31oYSNRpp05KfUpjuZBZwkHZ0b9OSrcQZa6PO2t/wBVcUWf6ahAu1tV2aDF3mQT5aJS1Q16VGL/AIoHRuiOmRe252K6q5pJcQc3dg9AO8NeZHNDQeCRHMqiS69kbVHa+4df7mrVh6xnBcY2lLjJEEWifenTTb5LTUcaxwBDhB6jfbxVIhnmSWSrhlcG0D0StdyYPRRyKoqGvKcoPeXABxHWbBWfaDk30CfYSATDQPAfRJyGkQcXTPaFzTmF4PmV6H7McVpU8LTD67GOh5LSRIJcTeTr0WIFfllPkETKrjtbwWOSHNUzSMuI/iMRneXuqHM67j3Jvc9Nyo7KLJkuMi093TolLzy+X1XdsRt5ED7K0TJHhSaLh7gSNRl/JBiILTFRxJN5i9vDwQ9rGw9Al/aP6R6BOwoewVRxzTUeZEaa/BS6payk7948d0gbbWFgoIr290el0RxBP4fgkBFcBrmcfvwQSL953p+ilCqB+Af7Vwd/QPROwItVwy+8fT9FGLWtkh5B8P0VoHD+Qei4vaPwD0T5BRmyQDYq64ZDgJJkTFtJ1U0Vo0Z8EbsY7dvwQ5NiosuKu/0tMZnAZxtAPddpblCzTm3Hed6forIY02sfvzSHHHqojaG3Yxw9jS8A3Ei0G97/ACUbjtJpquDRszbTuNn4qeMa7ku/bTy+Cq3di1RWcEwgNekCA4Oe0EESIJhxjoJPkvTq+BpAEXiHGBPIkfmsMzGnkiOLO7fmsskZTdlxaRU9kNyfT9ETKTYtNyJt43Vr28/hPofvdBUqe73dwY6evVa8iKKtsZjGgIPOYuduYUyviXuBDjAcOUaXAUtuKjRvp/lOOxdri1tvSe8ly/A6KCpRJ/FJjTS0i3xTdNwHxWmGI/p+H/skNXmwX6frqj+z8C4lDRdMifhz0Uyjhjma7I4ltxYx0dbcqzbUMWYJ/tBWh4bWc5ujJ6iP0UTy0hqNswfbSQIG/wAE4Lm/yXLlTEKHSSNhtb8kTzY+vquXJej8I9OsZyiw6WRlhIMuO/yXLk2CCdRygXMfpP0R06MSQeXP8+q5cgqgBTmSdjy5aapzJ9nXVIuQSOtcduiOky9oHgL7LlyllAhve305oyIOvL4mPquXIAOgwkm52RuBAsdly5T6AgpdTff/ACup07TN/wDHVKuTYwqTepQSS4iYi3quXIQCOZvfSVzXEwOdv1+C5cmIcps6n1n5ojRJ1cYHRIuUtjoHs7am3XmmM8uI08Fy5UhMlU6fXf6gfVOVnZRzMfMgfVcuUeleEOnWJsJGnxT9TEFoM3uRy2XLlTWybHGkkAyRPI9Vf8CcQCJkDn6apVyzl0yvg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3716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56155"/>
            <a:ext cx="3786187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04999"/>
            <a:ext cx="2216150" cy="322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1593" y="5307701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6775" y="53340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Not this</a:t>
            </a:r>
          </a:p>
        </p:txBody>
      </p:sp>
    </p:spTree>
    <p:extLst>
      <p:ext uri="{BB962C8B-B14F-4D97-AF65-F5344CB8AC3E}">
        <p14:creationId xmlns:p14="http://schemas.microsoft.com/office/powerpoint/2010/main" val="3024547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99246"/>
          </a:xfrm>
        </p:spPr>
        <p:txBody>
          <a:bodyPr/>
          <a:lstStyle/>
          <a:p>
            <a:r>
              <a:rPr lang="en-US" dirty="0"/>
              <a:t>Kouzes and Posner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1809305"/>
            <a:ext cx="9144000" cy="2052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" y="3980432"/>
            <a:ext cx="9144000" cy="19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44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99246"/>
          </a:xfrm>
        </p:spPr>
        <p:txBody>
          <a:bodyPr/>
          <a:lstStyle/>
          <a:p>
            <a:r>
              <a:rPr lang="en-US" dirty="0"/>
              <a:t>Kouzes and Posner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2107388"/>
            <a:ext cx="9144000" cy="407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35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9538" y="527050"/>
            <a:ext cx="7764462" cy="725488"/>
          </a:xfrm>
        </p:spPr>
        <p:txBody>
          <a:bodyPr/>
          <a:lstStyle/>
          <a:p>
            <a:r>
              <a:rPr lang="en-US" b="1" dirty="0"/>
              <a:t>Fish Philosophy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747" y="156483"/>
            <a:ext cx="2085975" cy="1466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4246"/>
            <a:ext cx="9086850" cy="46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30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7" y="671512"/>
            <a:ext cx="385762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39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00200" y="1846263"/>
            <a:ext cx="7543800" cy="4022725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67022" y="63645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What 30 Years of Research Tells Us About the Effect of Leadership on Student Achievement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936" y="2081893"/>
            <a:ext cx="78458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 studies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2,894 schools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 1.1 million students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14,000 teachers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43" y="2381966"/>
            <a:ext cx="2678470" cy="288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60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277" y="605896"/>
            <a:ext cx="2313633" cy="5646208"/>
          </a:xfrm>
        </p:spPr>
        <p:txBody>
          <a:bodyPr anchor="ctr"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  <a:latin typeface="+mn-lt"/>
              </a:rPr>
              <a:t>What 30 Years of Research Tells Us About the Effect of Leadership on Student Achievement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512" y="605896"/>
            <a:ext cx="4810247" cy="5646208"/>
          </a:xfrm>
        </p:spPr>
        <p:txBody>
          <a:bodyPr anchor="ctr">
            <a:normAutofit/>
          </a:bodyPr>
          <a:lstStyle/>
          <a:p>
            <a:br>
              <a:rPr lang="en-US" dirty="0"/>
            </a:br>
            <a:r>
              <a:rPr lang="en-US" sz="3600" dirty="0"/>
              <a:t>There is, in fact, a substantial relationship between leadership and student achievement. [This study] found that the average effect size (expressed as a correlation) between leadership and student achievement is .25.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58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FC125-E846-471F-AF41-47ECB47F8092}"/>
              </a:ext>
            </a:extLst>
          </p:cNvPr>
          <p:cNvSpPr txBox="1"/>
          <p:nvPr/>
        </p:nvSpPr>
        <p:spPr>
          <a:xfrm>
            <a:off x="369277" y="516835"/>
            <a:ext cx="2313633" cy="2103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dimension of leadership made the biggest difference?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87826" y="2833310"/>
            <a:ext cx="8281967" cy="344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88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endon Condensed (PCL6)" pitchFamily="18" charset="0"/>
                <a:ea typeface="+mn-ea"/>
                <a:cs typeface="+mn-cs"/>
              </a:rPr>
              <a:t>Early Intervention Leadership Academy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endon Condensed (PCL6)" pitchFamily="18" charset="0"/>
                <a:ea typeface="+mn-ea"/>
                <a:cs typeface="+mn-cs"/>
              </a:rPr>
              <a:t>MSDE/CTE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Program Sequence</a:t>
            </a:r>
          </a:p>
        </p:txBody>
      </p:sp>
      <p:pic>
        <p:nvPicPr>
          <p:cNvPr id="6148" name="Picture 5" descr="untitled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8483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2009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Fellow Responses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359" y="1845734"/>
            <a:ext cx="7913402" cy="4023360"/>
          </a:xfrm>
        </p:spPr>
        <p:txBody>
          <a:bodyPr>
            <a:normAutofit/>
          </a:bodyPr>
          <a:lstStyle/>
          <a:p>
            <a:r>
              <a:rPr lang="en-US" sz="2400" i="1" dirty="0"/>
              <a:t>I am more aware of leadership tools and resources to enhance my practices. I can use this information to influence others.</a:t>
            </a:r>
          </a:p>
          <a:p>
            <a:r>
              <a:rPr lang="en-US" sz="2400" i="1" dirty="0"/>
              <a:t>It has already created a ripple; people want to do this. I see good things in the future for our county--increased performance, better support for families.</a:t>
            </a:r>
          </a:p>
          <a:p>
            <a:r>
              <a:rPr lang="en-US" sz="2400" i="1" dirty="0"/>
              <a:t>EILA increased my confidence and ability to inspire others in my county.</a:t>
            </a:r>
          </a:p>
          <a:p>
            <a:r>
              <a:rPr lang="en-US" sz="2400" i="1" dirty="0"/>
              <a:t>I have more knowledge and ways to access knowledge so I can be a resource to others.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1940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43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82B1CA-DC47-411D-A35F-DDA34B8FF766}"/>
              </a:ext>
            </a:extLst>
          </p:cNvPr>
          <p:cNvSpPr txBox="1"/>
          <p:nvPr/>
        </p:nvSpPr>
        <p:spPr>
          <a:xfrm>
            <a:off x="6451858" y="403821"/>
            <a:ext cx="26921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This urban design project is sneaking puzzles and hopscotch into abandoned lots</a:t>
            </a:r>
          </a:p>
        </p:txBody>
      </p:sp>
    </p:spTree>
    <p:extLst>
      <p:ext uri="{BB962C8B-B14F-4D97-AF65-F5344CB8AC3E}">
        <p14:creationId xmlns:p14="http://schemas.microsoft.com/office/powerpoint/2010/main" val="659704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09" y="0"/>
            <a:ext cx="9156163" cy="6792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D7DC29-D596-405C-8617-1A49410ED670}"/>
              </a:ext>
            </a:extLst>
          </p:cNvPr>
          <p:cNvSpPr txBox="1"/>
          <p:nvPr/>
        </p:nvSpPr>
        <p:spPr>
          <a:xfrm>
            <a:off x="6339328" y="5174140"/>
            <a:ext cx="2520363" cy="13388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Acknowledge one another as equals</a:t>
            </a:r>
          </a:p>
        </p:txBody>
      </p:sp>
    </p:spTree>
    <p:extLst>
      <p:ext uri="{BB962C8B-B14F-4D97-AF65-F5344CB8AC3E}">
        <p14:creationId xmlns:p14="http://schemas.microsoft.com/office/powerpoint/2010/main" val="3389095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832396-178A-4206-926B-57287E1DAB12}"/>
              </a:ext>
            </a:extLst>
          </p:cNvPr>
          <p:cNvSpPr/>
          <p:nvPr/>
        </p:nvSpPr>
        <p:spPr>
          <a:xfrm>
            <a:off x="5421854" y="666549"/>
            <a:ext cx="289918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games “increased adult-child interaction, increased language among adults and children, and the type of language used reflects greater use of spatial terms.”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59AF9-D6BD-4FAB-BC33-908F6E538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98" y="710004"/>
            <a:ext cx="4938126" cy="485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22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1B7388-E71F-460C-9542-29F126DD4BC5}"/>
              </a:ext>
            </a:extLst>
          </p:cNvPr>
          <p:cNvSpPr/>
          <p:nvPr/>
        </p:nvSpPr>
        <p:spPr>
          <a:xfrm>
            <a:off x="394538" y="292422"/>
            <a:ext cx="64634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Researchers turned supermarket aisles into games by putting up signs that encouraged conversations between parents and their children. </a:t>
            </a:r>
            <a:r>
              <a:rPr lang="en-US" sz="2800" dirty="0">
                <a:hlinkClick r:id="rId3"/>
              </a:rPr>
              <a:t>Initial findings</a:t>
            </a:r>
            <a:r>
              <a:rPr lang="en-US" sz="2800" dirty="0"/>
              <a:t> showed that in low-income neighborhoods, conversations between kids and parents grew by 33% when the signs were up.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EA7720-47AF-48E0-AB2E-C87535A65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215" y="3015347"/>
            <a:ext cx="3810280" cy="35502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456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22298" y="358775"/>
            <a:ext cx="2276191" cy="57150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4000" dirty="0"/>
              <a:t>	</a:t>
            </a:r>
            <a:r>
              <a:rPr lang="en-US" sz="3600" b="1" dirty="0">
                <a:solidFill>
                  <a:srgbClr val="663300"/>
                </a:solidFill>
                <a:latin typeface="Calibri" pitchFamily="34" charset="0"/>
              </a:rPr>
              <a:t>Colorado needs leaders who use evidence-based practices to support each and every child</a:t>
            </a:r>
            <a:endParaRPr lang="en-US" sz="3600" b="1" baseline="30000" dirty="0">
              <a:solidFill>
                <a:srgbClr val="663300"/>
              </a:solidFill>
              <a:latin typeface="Calibri" pitchFamily="34" charset="0"/>
            </a:endParaRPr>
          </a:p>
        </p:txBody>
      </p:sp>
      <p:pic>
        <p:nvPicPr>
          <p:cNvPr id="9" name="Picture 8" descr="books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57000" b="29333"/>
          <a:stretch>
            <a:fillRect/>
          </a:stretch>
        </p:blipFill>
        <p:spPr>
          <a:xfrm flipH="1">
            <a:off x="3590925" y="15375"/>
            <a:ext cx="5546413" cy="68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48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418506" y="691722"/>
            <a:ext cx="2553293" cy="525187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4000" dirty="0"/>
              <a:t>	</a:t>
            </a:r>
            <a:r>
              <a:rPr lang="en-US" sz="3600" b="1" dirty="0">
                <a:solidFill>
                  <a:srgbClr val="663300"/>
                </a:solidFill>
                <a:latin typeface="Calibri" pitchFamily="34" charset="0"/>
              </a:rPr>
              <a:t>Colorado needs leaders who are committed to the full participation of each and every child </a:t>
            </a:r>
          </a:p>
        </p:txBody>
      </p:sp>
      <p:pic>
        <p:nvPicPr>
          <p:cNvPr id="81922" name="Picture 4" descr="020_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6386" y="1202930"/>
            <a:ext cx="5181600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84813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8"/>
          <p:cNvPicPr>
            <a:picLocks noChangeAspect="1" noChangeArrowheads="1"/>
          </p:cNvPicPr>
          <p:nvPr/>
        </p:nvPicPr>
        <p:blipFill>
          <a:blip r:embed="rId2"/>
          <a:srcRect l="15715" t="572" r="24396" b="11188"/>
          <a:stretch>
            <a:fillRect/>
          </a:stretch>
        </p:blipFill>
        <p:spPr bwMode="auto">
          <a:xfrm>
            <a:off x="2448665" y="3088666"/>
            <a:ext cx="2840038" cy="2749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5538" name="Picture 9"/>
          <p:cNvPicPr>
            <a:picLocks noChangeAspect="1" noChangeArrowheads="1"/>
          </p:cNvPicPr>
          <p:nvPr/>
        </p:nvPicPr>
        <p:blipFill>
          <a:blip r:embed="rId3"/>
          <a:srcRect l="16182" r="16104"/>
          <a:stretch>
            <a:fillRect/>
          </a:stretch>
        </p:blipFill>
        <p:spPr bwMode="auto">
          <a:xfrm>
            <a:off x="5448892" y="3088666"/>
            <a:ext cx="2840038" cy="2749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5539" name="Text Box 6"/>
          <p:cNvSpPr txBox="1">
            <a:spLocks noChangeArrowheads="1"/>
          </p:cNvSpPr>
          <p:nvPr/>
        </p:nvSpPr>
        <p:spPr bwMode="auto">
          <a:xfrm>
            <a:off x="381000" y="457200"/>
            <a:ext cx="8305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Colorado needs leaders who understand the difference their knowledge of and responses to culture, language, equity, and diversity will make for children and families</a:t>
            </a:r>
          </a:p>
        </p:txBody>
      </p:sp>
    </p:spTree>
    <p:extLst>
      <p:ext uri="{BB962C8B-B14F-4D97-AF65-F5344CB8AC3E}">
        <p14:creationId xmlns:p14="http://schemas.microsoft.com/office/powerpoint/2010/main" val="47369800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520" y="330200"/>
            <a:ext cx="1979279" cy="5715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700" dirty="0"/>
              <a:t>	</a:t>
            </a:r>
            <a:r>
              <a:rPr lang="en-US" sz="2800" b="1" dirty="0">
                <a:solidFill>
                  <a:srgbClr val="663300"/>
                </a:solidFill>
              </a:rPr>
              <a:t>Colorado needs leaders who can support the shift from seeing children and families “at risk” to seeing them “at potential”</a:t>
            </a:r>
            <a:r>
              <a:rPr lang="en-US" sz="2400" b="1" dirty="0"/>
              <a:t> </a:t>
            </a:r>
          </a:p>
        </p:txBody>
      </p:sp>
      <p:pic>
        <p:nvPicPr>
          <p:cNvPr id="68610" name="Picture 3" descr="210_playground1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381000"/>
            <a:ext cx="31242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4" descr="200355476-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2743200"/>
            <a:ext cx="3243263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5" descr="57472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9225" y="2349500"/>
            <a:ext cx="2644775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43642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17776" y="571500"/>
            <a:ext cx="2681728" cy="5715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4000" dirty="0"/>
              <a:t>	</a:t>
            </a:r>
            <a:r>
              <a:rPr lang="en-US" sz="3600" b="1" dirty="0">
                <a:solidFill>
                  <a:srgbClr val="663300"/>
                </a:solidFill>
                <a:latin typeface="Calibri" pitchFamily="34" charset="0"/>
              </a:rPr>
              <a:t>Colorado needs leaders who pursue, provide, and promote effective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3600" b="1" dirty="0">
                <a:solidFill>
                  <a:srgbClr val="663300"/>
                </a:solidFill>
                <a:latin typeface="Calibri" pitchFamily="34" charset="0"/>
              </a:rPr>
              <a:t>	professional development </a:t>
            </a:r>
          </a:p>
        </p:txBody>
      </p:sp>
      <p:pic>
        <p:nvPicPr>
          <p:cNvPr id="5" name="Picture 3" descr="Scientis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6936" y="628650"/>
            <a:ext cx="4503738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0652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6205" y="1469522"/>
            <a:ext cx="3416170" cy="4860151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4000" dirty="0"/>
              <a:t>	</a:t>
            </a:r>
            <a:r>
              <a:rPr lang="en-US" sz="3600" b="1" dirty="0">
                <a:solidFill>
                  <a:srgbClr val="663300"/>
                </a:solidFill>
                <a:latin typeface="Calibri" pitchFamily="34" charset="0"/>
              </a:rPr>
              <a:t>Colorado needs leaders who understand the importance of effective communication </a:t>
            </a:r>
          </a:p>
        </p:txBody>
      </p:sp>
      <p:pic>
        <p:nvPicPr>
          <p:cNvPr id="103426" name="Picture 3" descr="Mango monkey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8197" y="228600"/>
            <a:ext cx="4762500" cy="621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42343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10974" y="427104"/>
            <a:ext cx="6522051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4000" dirty="0"/>
              <a:t>	</a:t>
            </a:r>
            <a:r>
              <a:rPr lang="en-US" sz="3600" b="1" dirty="0">
                <a:solidFill>
                  <a:srgbClr val="663300"/>
                </a:solidFill>
                <a:latin typeface="Calibri" pitchFamily="34" charset="0"/>
              </a:rPr>
              <a:t>Colorado needs leaders who are effective collaborators </a:t>
            </a:r>
          </a:p>
        </p:txBody>
      </p:sp>
      <p:pic>
        <p:nvPicPr>
          <p:cNvPr id="105474" name="Picture 4" descr="teamwork baby and puppi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010" y="1871745"/>
            <a:ext cx="63246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9211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791455" y="1459249"/>
            <a:ext cx="2851932" cy="4676451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700" dirty="0"/>
              <a:t>	</a:t>
            </a:r>
            <a:r>
              <a:rPr lang="en-US" sz="3300" b="1" dirty="0">
                <a:solidFill>
                  <a:srgbClr val="663300"/>
                </a:solidFill>
                <a:latin typeface="Calibri" pitchFamily="34" charset="0"/>
              </a:rPr>
              <a:t>Colorado needs leaders who accept that conflict and change are not always bad things</a:t>
            </a:r>
            <a:r>
              <a:rPr lang="en-US" sz="2800" b="1" dirty="0"/>
              <a:t> </a:t>
            </a:r>
          </a:p>
        </p:txBody>
      </p:sp>
      <p:pic>
        <p:nvPicPr>
          <p:cNvPr id="115714" name="Picture 4" descr="Negotiation childs pl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87265" y="272142"/>
            <a:ext cx="3849688" cy="57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6827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A79654B-48D6-4765-8028-D5A6270E7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401" b="913"/>
          <a:stretch/>
        </p:blipFill>
        <p:spPr>
          <a:xfrm>
            <a:off x="-1" y="0"/>
            <a:ext cx="91346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915CE-9F9C-4FB5-B913-B23DD6BC2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0" y="3640705"/>
            <a:ext cx="2181565" cy="2031956"/>
          </a:xfrm>
          <a:prstGeom prst="ellipse">
            <a:avLst/>
          </a:prstGeom>
          <a:solidFill>
            <a:srgbClr val="FFFF00"/>
          </a:solidFill>
          <a:ln w="174625" cmpd="thinThick">
            <a:solidFill>
              <a:srgbClr val="231815"/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2400" b="1" dirty="0">
                <a:latin typeface="+mn-lt"/>
              </a:rPr>
              <a:t>Share generously</a:t>
            </a:r>
          </a:p>
        </p:txBody>
      </p:sp>
    </p:spTree>
    <p:extLst>
      <p:ext uri="{BB962C8B-B14F-4D97-AF65-F5344CB8AC3E}">
        <p14:creationId xmlns:p14="http://schemas.microsoft.com/office/powerpoint/2010/main" val="41122468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931863"/>
            <a:ext cx="8401050" cy="5003800"/>
          </a:xfrm>
        </p:spPr>
        <p:txBody>
          <a:bodyPr>
            <a:normAutofit fontScale="90000"/>
          </a:bodyPr>
          <a:lstStyle/>
          <a:p>
            <a:pPr algn="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900" dirty="0">
                <a:latin typeface="+mn-lt"/>
              </a:rPr>
              <a:t>If your actions inspire others to dream more, learn more, do more and become more, </a:t>
            </a:r>
            <a:br>
              <a:rPr lang="en-US" sz="4900" dirty="0">
                <a:latin typeface="+mn-lt"/>
              </a:rPr>
            </a:br>
            <a:br>
              <a:rPr lang="en-US" dirty="0"/>
            </a:br>
            <a:br>
              <a:rPr lang="en-US" dirty="0"/>
            </a:br>
            <a:r>
              <a:rPr lang="en-US" dirty="0"/>
              <a:t>    </a:t>
            </a:r>
            <a:r>
              <a:rPr lang="en-US" sz="7300" dirty="0">
                <a:latin typeface="Cambria" panose="02040503050406030204" pitchFamily="18" charset="0"/>
              </a:rPr>
              <a:t>YOU ARE A LEADER.</a:t>
            </a:r>
            <a:br>
              <a:rPr lang="en-US" sz="7300" dirty="0">
                <a:latin typeface="Cambria" panose="02040503050406030204" pitchFamily="18" charset="0"/>
              </a:rPr>
            </a:br>
            <a:br>
              <a:rPr lang="en-US" sz="7300" dirty="0">
                <a:latin typeface="Cambria" panose="02040503050406030204" pitchFamily="18" charset="0"/>
              </a:rPr>
            </a:br>
            <a:r>
              <a:rPr lang="en-US" sz="4900" dirty="0">
                <a:latin typeface="+mn-lt"/>
              </a:rPr>
              <a:t>John Quincy Adams</a:t>
            </a:r>
          </a:p>
        </p:txBody>
      </p:sp>
    </p:spTree>
    <p:extLst>
      <p:ext uri="{BB962C8B-B14F-4D97-AF65-F5344CB8AC3E}">
        <p14:creationId xmlns:p14="http://schemas.microsoft.com/office/powerpoint/2010/main" val="56820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68A4B62-6CF8-4B22-B0B5-5F1EA0F8B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03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975B51-CB39-44FD-82B6-E9958D7C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089" y="5440297"/>
            <a:ext cx="2057972" cy="474982"/>
          </a:xfrm>
          <a:solidFill>
            <a:srgbClr val="FFFF00"/>
          </a:solidFill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2700" b="1" dirty="0">
                <a:latin typeface="+mn-lt"/>
              </a:rPr>
              <a:t>Stay curious</a:t>
            </a:r>
          </a:p>
        </p:txBody>
      </p:sp>
    </p:spTree>
    <p:extLst>
      <p:ext uri="{BB962C8B-B14F-4D97-AF65-F5344CB8AC3E}">
        <p14:creationId xmlns:p14="http://schemas.microsoft.com/office/powerpoint/2010/main" val="4249359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indoor, looking, animal, wall&#10;&#10;Description generated with high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4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608463" y="665150"/>
            <a:ext cx="2235859" cy="1624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b="1" dirty="0"/>
              <a:t>Slow down so we have time to think and reflect</a:t>
            </a:r>
          </a:p>
        </p:txBody>
      </p:sp>
    </p:spTree>
    <p:extLst>
      <p:ext uri="{BB962C8B-B14F-4D97-AF65-F5344CB8AC3E}">
        <p14:creationId xmlns:p14="http://schemas.microsoft.com/office/powerpoint/2010/main" val="3098113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1806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E3600E-AF88-4652-9AC2-BBA65B692D6A}"/>
              </a:ext>
            </a:extLst>
          </p:cNvPr>
          <p:cNvSpPr txBox="1"/>
          <p:nvPr/>
        </p:nvSpPr>
        <p:spPr>
          <a:xfrm>
            <a:off x="278520" y="840318"/>
            <a:ext cx="2408997" cy="9233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 it to be messy at times</a:t>
            </a:r>
          </a:p>
        </p:txBody>
      </p:sp>
    </p:spTree>
    <p:extLst>
      <p:ext uri="{BB962C8B-B14F-4D97-AF65-F5344CB8AC3E}">
        <p14:creationId xmlns:p14="http://schemas.microsoft.com/office/powerpoint/2010/main" val="2143992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E3F6AA-1672-4DCF-9307-A5C5B2AC3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30" y="296780"/>
            <a:ext cx="4495800" cy="5686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88F3A6-2F06-4FB0-A02D-60CE6FB77DE2}"/>
              </a:ext>
            </a:extLst>
          </p:cNvPr>
          <p:cNvSpPr txBox="1"/>
          <p:nvPr/>
        </p:nvSpPr>
        <p:spPr>
          <a:xfrm>
            <a:off x="5168966" y="563801"/>
            <a:ext cx="33401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is no power greater than a community discovering what it cares about.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Ask “what’s possible?” not “what’s wrong?” Keep asking.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Trust that meaningful conversations can change your world.</a:t>
            </a:r>
          </a:p>
        </p:txBody>
      </p:sp>
    </p:spTree>
    <p:extLst>
      <p:ext uri="{BB962C8B-B14F-4D97-AF65-F5344CB8AC3E}">
        <p14:creationId xmlns:p14="http://schemas.microsoft.com/office/powerpoint/2010/main" val="345547365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</TotalTime>
  <Words>1058</Words>
  <Application>Microsoft Office PowerPoint</Application>
  <PresentationFormat>On-screen Show (4:3)</PresentationFormat>
  <Paragraphs>187</Paragraphs>
  <Slides>50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Arial</vt:lpstr>
      <vt:lpstr>Arial Black</vt:lpstr>
      <vt:lpstr>Calibri</vt:lpstr>
      <vt:lpstr>Calibri Light</vt:lpstr>
      <vt:lpstr>Cambria</vt:lpstr>
      <vt:lpstr>Clarendon Condensed (PCL6)</vt:lpstr>
      <vt:lpstr>Merriweather</vt:lpstr>
      <vt:lpstr>Times New Roman</vt:lpstr>
      <vt:lpstr>Trebuchet MS</vt:lpstr>
      <vt:lpstr>Wingdings</vt:lpstr>
      <vt:lpstr>Wingdings 2</vt:lpstr>
      <vt:lpstr>Wingdings 3</vt:lpstr>
      <vt:lpstr>Retrospect</vt:lpstr>
      <vt:lpstr>1_Retrospect</vt:lpstr>
      <vt:lpstr>LEADING FROM THE MIDDLE Influencing Up, Down, and Sideways</vt:lpstr>
      <vt:lpstr>PowerPoint Presentation</vt:lpstr>
      <vt:lpstr>My Goal</vt:lpstr>
      <vt:lpstr>PowerPoint Presentation</vt:lpstr>
      <vt:lpstr>Share generously</vt:lpstr>
      <vt:lpstr>Stay curious</vt:lpstr>
      <vt:lpstr>PowerPoint Presentation</vt:lpstr>
      <vt:lpstr>PowerPoint Presentation</vt:lpstr>
      <vt:lpstr>PowerPoint Presentation</vt:lpstr>
      <vt:lpstr>A New Context of Leadership</vt:lpstr>
      <vt:lpstr>Types of Leadership</vt:lpstr>
      <vt:lpstr>Situational Leaders</vt:lpstr>
      <vt:lpstr>Transformational Leaders</vt:lpstr>
      <vt:lpstr>Servant Leaders</vt:lpstr>
      <vt:lpstr>Directive Leaders</vt:lpstr>
      <vt:lpstr>What can leadership look like?</vt:lpstr>
      <vt:lpstr>PowerPoint Presentation</vt:lpstr>
      <vt:lpstr>Leading from the Middle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MCH Leadership Competencies</vt:lpstr>
      <vt:lpstr>PowerPoint Presentation</vt:lpstr>
      <vt:lpstr>Five Elements of Collective Leadership</vt:lpstr>
      <vt:lpstr>Kouzes and Posner</vt:lpstr>
      <vt:lpstr>Kouzes and Posner</vt:lpstr>
      <vt:lpstr>Kouzes and Posner</vt:lpstr>
      <vt:lpstr>Fish Philosophy</vt:lpstr>
      <vt:lpstr>PowerPoint Presentation</vt:lpstr>
      <vt:lpstr>What 30 Years of Research Tells Us About the Effect of Leadership on Student Achievement</vt:lpstr>
      <vt:lpstr>What 30 Years of Research Tells Us About the Effect of Leadership on Student Achievement</vt:lpstr>
      <vt:lpstr>PowerPoint Presentation</vt:lpstr>
      <vt:lpstr>Program Sequence</vt:lpstr>
      <vt:lpstr>Fellow Responses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If your actions inspire others to dream more, learn more, do more and become more,        YOU ARE A LEADER.  John Quincy Adams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FROM THE MIDDLE Influencing Up, Down, and Sideways</dc:title>
  <dc:creator>Camille Catlett</dc:creator>
  <cp:lastModifiedBy>Camille Catlett</cp:lastModifiedBy>
  <cp:revision>17</cp:revision>
  <dcterms:created xsi:type="dcterms:W3CDTF">2018-06-19T02:21:20Z</dcterms:created>
  <dcterms:modified xsi:type="dcterms:W3CDTF">2018-06-21T23:29:19Z</dcterms:modified>
</cp:coreProperties>
</file>