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</p:sldMasterIdLst>
  <p:notesMasterIdLst>
    <p:notesMasterId r:id="rId45"/>
  </p:notesMasterIdLst>
  <p:handoutMasterIdLst>
    <p:handoutMasterId r:id="rId46"/>
  </p:handoutMasterIdLst>
  <p:sldIdLst>
    <p:sldId id="324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61" r:id="rId13"/>
    <p:sldId id="323" r:id="rId14"/>
    <p:sldId id="295" r:id="rId15"/>
    <p:sldId id="296" r:id="rId16"/>
    <p:sldId id="297" r:id="rId17"/>
    <p:sldId id="287" r:id="rId18"/>
    <p:sldId id="308" r:id="rId19"/>
    <p:sldId id="288" r:id="rId20"/>
    <p:sldId id="290" r:id="rId21"/>
    <p:sldId id="291" r:id="rId22"/>
    <p:sldId id="292" r:id="rId23"/>
    <p:sldId id="293" r:id="rId24"/>
    <p:sldId id="294" r:id="rId25"/>
    <p:sldId id="342" r:id="rId26"/>
    <p:sldId id="341" r:id="rId27"/>
    <p:sldId id="298" r:id="rId28"/>
    <p:sldId id="330" r:id="rId29"/>
    <p:sldId id="331" r:id="rId30"/>
    <p:sldId id="332" r:id="rId31"/>
    <p:sldId id="333" r:id="rId32"/>
    <p:sldId id="334" r:id="rId33"/>
    <p:sldId id="335" r:id="rId34"/>
    <p:sldId id="302" r:id="rId35"/>
    <p:sldId id="339" r:id="rId36"/>
    <p:sldId id="300" r:id="rId37"/>
    <p:sldId id="303" r:id="rId38"/>
    <p:sldId id="305" r:id="rId39"/>
    <p:sldId id="304" r:id="rId40"/>
    <p:sldId id="306" r:id="rId41"/>
    <p:sldId id="307" r:id="rId42"/>
    <p:sldId id="299" r:id="rId43"/>
    <p:sldId id="343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53F46-B829-4E45-B503-517E4E5ABE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81B95-C9DD-4671-993D-FDF527D54A12}">
      <dgm:prSet phldrT="[Text]"/>
      <dgm:spPr/>
      <dgm:t>
        <a:bodyPr/>
        <a:lstStyle/>
        <a:p>
          <a:r>
            <a:rPr lang="en-US" dirty="0" smtClean="0"/>
            <a:t>Know &amp;	</a:t>
          </a:r>
          <a:endParaRPr lang="en-US" dirty="0"/>
        </a:p>
      </dgm:t>
    </dgm:pt>
    <dgm:pt modelId="{4E1E941A-C8FA-4797-9D08-498D55413F65}" type="parTrans" cxnId="{FF398F90-5039-484D-9FB8-85FE773B6CB7}">
      <dgm:prSet/>
      <dgm:spPr/>
      <dgm:t>
        <a:bodyPr/>
        <a:lstStyle/>
        <a:p>
          <a:endParaRPr lang="en-US"/>
        </a:p>
      </dgm:t>
    </dgm:pt>
    <dgm:pt modelId="{88D48E97-912E-45B7-91B3-0D064245DF0A}" type="sibTrans" cxnId="{FF398F90-5039-484D-9FB8-85FE773B6CB7}">
      <dgm:prSet/>
      <dgm:spPr/>
      <dgm:t>
        <a:bodyPr/>
        <a:lstStyle/>
        <a:p>
          <a:endParaRPr lang="en-US"/>
        </a:p>
      </dgm:t>
    </dgm:pt>
    <dgm:pt modelId="{3CDB83D5-AF68-40C2-B2FD-7310635078B8}">
      <dgm:prSet phldrT="[Text]" custT="1"/>
      <dgm:spPr/>
      <dgm:t>
        <a:bodyPr/>
        <a:lstStyle/>
        <a:p>
          <a:r>
            <a:rPr lang="en-US" sz="5400" dirty="0" smtClean="0"/>
            <a:t>be able to do</a:t>
          </a:r>
          <a:endParaRPr lang="en-US" sz="5400" dirty="0"/>
        </a:p>
      </dgm:t>
    </dgm:pt>
    <dgm:pt modelId="{0798B553-26E1-4214-8872-3FE3D3475A1F}" type="parTrans" cxnId="{74ED4608-1E85-4107-9475-A484473A7A2C}">
      <dgm:prSet/>
      <dgm:spPr/>
      <dgm:t>
        <a:bodyPr/>
        <a:lstStyle/>
        <a:p>
          <a:endParaRPr lang="en-US"/>
        </a:p>
      </dgm:t>
    </dgm:pt>
    <dgm:pt modelId="{5DE4D7B2-33D9-475A-9F85-170F27DDBC17}" type="sibTrans" cxnId="{74ED4608-1E85-4107-9475-A484473A7A2C}">
      <dgm:prSet/>
      <dgm:spPr/>
      <dgm:t>
        <a:bodyPr/>
        <a:lstStyle/>
        <a:p>
          <a:endParaRPr lang="en-US"/>
        </a:p>
      </dgm:t>
    </dgm:pt>
    <dgm:pt modelId="{0BAD9F69-F03E-4D47-BB21-9FCF6E28ADC6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CAE907C9-343F-46F3-98B7-84CF6AEB63CE}" type="parTrans" cxnId="{2FE69817-1F49-4B20-846C-D3ACC7706AEC}">
      <dgm:prSet/>
      <dgm:spPr/>
      <dgm:t>
        <a:bodyPr/>
        <a:lstStyle/>
        <a:p>
          <a:endParaRPr lang="en-US"/>
        </a:p>
      </dgm:t>
    </dgm:pt>
    <dgm:pt modelId="{BBD32D38-137C-4F87-88A6-38FD3E5D8A27}" type="sibTrans" cxnId="{2FE69817-1F49-4B20-846C-D3ACC7706AEC}">
      <dgm:prSet/>
      <dgm:spPr/>
      <dgm:t>
        <a:bodyPr/>
        <a:lstStyle/>
        <a:p>
          <a:endParaRPr lang="en-US"/>
        </a:p>
      </dgm:t>
    </dgm:pt>
    <dgm:pt modelId="{C41BF99E-B390-496F-8C9E-C63D9105AD1E}">
      <dgm:prSet phldrT="[Text]"/>
      <dgm:spPr/>
      <dgm:t>
        <a:bodyPr/>
        <a:lstStyle/>
        <a:p>
          <a:r>
            <a:rPr lang="en-US" dirty="0" smtClean="0"/>
            <a:t>Evidence-based practices</a:t>
          </a:r>
          <a:endParaRPr lang="en-US" dirty="0"/>
        </a:p>
      </dgm:t>
    </dgm:pt>
    <dgm:pt modelId="{F8E96151-D965-4FFB-A6B4-BC70EC3AC261}" type="parTrans" cxnId="{6EFEBC51-0CF1-4B95-A4F1-43146FA26B77}">
      <dgm:prSet/>
      <dgm:spPr/>
      <dgm:t>
        <a:bodyPr/>
        <a:lstStyle/>
        <a:p>
          <a:endParaRPr lang="en-US"/>
        </a:p>
      </dgm:t>
    </dgm:pt>
    <dgm:pt modelId="{A3E1B909-E420-40DA-8323-E505801B7694}" type="sibTrans" cxnId="{6EFEBC51-0CF1-4B95-A4F1-43146FA26B77}">
      <dgm:prSet/>
      <dgm:spPr/>
      <dgm:t>
        <a:bodyPr/>
        <a:lstStyle/>
        <a:p>
          <a:endParaRPr lang="en-US"/>
        </a:p>
      </dgm:t>
    </dgm:pt>
    <dgm:pt modelId="{FF6506EB-F2D3-4BED-B5F5-72D0C5BA4BC0}">
      <dgm:prSet phldrT="[Text]" custT="1"/>
      <dgm:spPr/>
      <dgm:t>
        <a:bodyPr/>
        <a:lstStyle/>
        <a:p>
          <a:endParaRPr lang="en-US" sz="2800" dirty="0"/>
        </a:p>
      </dgm:t>
    </dgm:pt>
    <dgm:pt modelId="{3883C2BA-BCA0-4096-8DF7-964212C6A300}" type="parTrans" cxnId="{FF71898C-2E7E-427E-B237-C9EC14A52FD8}">
      <dgm:prSet/>
      <dgm:spPr/>
      <dgm:t>
        <a:bodyPr/>
        <a:lstStyle/>
        <a:p>
          <a:endParaRPr lang="en-US"/>
        </a:p>
      </dgm:t>
    </dgm:pt>
    <dgm:pt modelId="{980C60A3-54AD-4A39-8745-6DD70ADE7A7F}" type="sibTrans" cxnId="{FF71898C-2E7E-427E-B237-C9EC14A52FD8}">
      <dgm:prSet/>
      <dgm:spPr/>
      <dgm:t>
        <a:bodyPr/>
        <a:lstStyle/>
        <a:p>
          <a:endParaRPr lang="en-US"/>
        </a:p>
      </dgm:t>
    </dgm:pt>
    <dgm:pt modelId="{46F5448A-F7DD-467A-BEBF-54480E48200E}" type="pres">
      <dgm:prSet presAssocID="{D6853F46-B829-4E45-B503-517E4E5ABE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6A55AF-7B58-4077-838F-15EC70176387}" type="pres">
      <dgm:prSet presAssocID="{3CF81B95-C9DD-4671-993D-FDF527D54A12}" presName="linNode" presStyleCnt="0"/>
      <dgm:spPr/>
    </dgm:pt>
    <dgm:pt modelId="{0485F827-23CB-4BE7-ABFD-52E8E7D91808}" type="pres">
      <dgm:prSet presAssocID="{3CF81B95-C9DD-4671-993D-FDF527D54A1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65ECB-96BD-4DA0-B61B-C1AB2B1C3E21}" type="pres">
      <dgm:prSet presAssocID="{3CF81B95-C9DD-4671-993D-FDF527D54A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E35E-E760-4A1E-97AE-DE5147E3C59C}" type="pres">
      <dgm:prSet presAssocID="{88D48E97-912E-45B7-91B3-0D064245DF0A}" presName="spacing" presStyleCnt="0"/>
      <dgm:spPr/>
    </dgm:pt>
    <dgm:pt modelId="{93F8959D-B2F5-49A7-A2B5-9C663705582F}" type="pres">
      <dgm:prSet presAssocID="{0BAD9F69-F03E-4D47-BB21-9FCF6E28ADC6}" presName="linNode" presStyleCnt="0"/>
      <dgm:spPr/>
    </dgm:pt>
    <dgm:pt modelId="{B524463E-6FB9-4739-9435-045DED20B669}" type="pres">
      <dgm:prSet presAssocID="{0BAD9F69-F03E-4D47-BB21-9FCF6E28ADC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343F2-6213-47D8-9AB1-ECA6A9344017}" type="pres">
      <dgm:prSet presAssocID="{0BAD9F69-F03E-4D47-BB21-9FCF6E28ADC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CB478-B8D0-4360-9517-A7216486713D}" type="presOf" srcId="{D6853F46-B829-4E45-B503-517E4E5ABEE7}" destId="{46F5448A-F7DD-467A-BEBF-54480E48200E}" srcOrd="0" destOrd="0" presId="urn:microsoft.com/office/officeart/2005/8/layout/vList6"/>
    <dgm:cxn modelId="{2FE69817-1F49-4B20-846C-D3ACC7706AEC}" srcId="{D6853F46-B829-4E45-B503-517E4E5ABEE7}" destId="{0BAD9F69-F03E-4D47-BB21-9FCF6E28ADC6}" srcOrd="1" destOrd="0" parTransId="{CAE907C9-343F-46F3-98B7-84CF6AEB63CE}" sibTransId="{BBD32D38-137C-4F87-88A6-38FD3E5D8A27}"/>
    <dgm:cxn modelId="{D3CFBA25-53F2-4E70-99F8-10D2B275281C}" type="presOf" srcId="{FF6506EB-F2D3-4BED-B5F5-72D0C5BA4BC0}" destId="{43A65ECB-96BD-4DA0-B61B-C1AB2B1C3E21}" srcOrd="0" destOrd="0" presId="urn:microsoft.com/office/officeart/2005/8/layout/vList6"/>
    <dgm:cxn modelId="{6EFEBC51-0CF1-4B95-A4F1-43146FA26B77}" srcId="{0BAD9F69-F03E-4D47-BB21-9FCF6E28ADC6}" destId="{C41BF99E-B390-496F-8C9E-C63D9105AD1E}" srcOrd="0" destOrd="0" parTransId="{F8E96151-D965-4FFB-A6B4-BC70EC3AC261}" sibTransId="{A3E1B909-E420-40DA-8323-E505801B7694}"/>
    <dgm:cxn modelId="{CE60F861-BE96-430C-BFFA-D0169C89916C}" type="presOf" srcId="{0BAD9F69-F03E-4D47-BB21-9FCF6E28ADC6}" destId="{B524463E-6FB9-4739-9435-045DED20B669}" srcOrd="0" destOrd="0" presId="urn:microsoft.com/office/officeart/2005/8/layout/vList6"/>
    <dgm:cxn modelId="{74ED4608-1E85-4107-9475-A484473A7A2C}" srcId="{3CF81B95-C9DD-4671-993D-FDF527D54A12}" destId="{3CDB83D5-AF68-40C2-B2FD-7310635078B8}" srcOrd="1" destOrd="0" parTransId="{0798B553-26E1-4214-8872-3FE3D3475A1F}" sibTransId="{5DE4D7B2-33D9-475A-9F85-170F27DDBC17}"/>
    <dgm:cxn modelId="{56C44C77-5907-4AAB-A8F4-2DFECCF4DD83}" type="presOf" srcId="{C41BF99E-B390-496F-8C9E-C63D9105AD1E}" destId="{0FD343F2-6213-47D8-9AB1-ECA6A9344017}" srcOrd="0" destOrd="0" presId="urn:microsoft.com/office/officeart/2005/8/layout/vList6"/>
    <dgm:cxn modelId="{FF398F90-5039-484D-9FB8-85FE773B6CB7}" srcId="{D6853F46-B829-4E45-B503-517E4E5ABEE7}" destId="{3CF81B95-C9DD-4671-993D-FDF527D54A12}" srcOrd="0" destOrd="0" parTransId="{4E1E941A-C8FA-4797-9D08-498D55413F65}" sibTransId="{88D48E97-912E-45B7-91B3-0D064245DF0A}"/>
    <dgm:cxn modelId="{1434BD8E-366C-4B28-9210-941589478792}" type="presOf" srcId="{3CF81B95-C9DD-4671-993D-FDF527D54A12}" destId="{0485F827-23CB-4BE7-ABFD-52E8E7D91808}" srcOrd="0" destOrd="0" presId="urn:microsoft.com/office/officeart/2005/8/layout/vList6"/>
    <dgm:cxn modelId="{46EB8DEA-3CC8-4FF5-A1A4-7FB28859EF9E}" type="presOf" srcId="{3CDB83D5-AF68-40C2-B2FD-7310635078B8}" destId="{43A65ECB-96BD-4DA0-B61B-C1AB2B1C3E21}" srcOrd="0" destOrd="1" presId="urn:microsoft.com/office/officeart/2005/8/layout/vList6"/>
    <dgm:cxn modelId="{FF71898C-2E7E-427E-B237-C9EC14A52FD8}" srcId="{3CF81B95-C9DD-4671-993D-FDF527D54A12}" destId="{FF6506EB-F2D3-4BED-B5F5-72D0C5BA4BC0}" srcOrd="0" destOrd="0" parTransId="{3883C2BA-BCA0-4096-8DF7-964212C6A300}" sibTransId="{980C60A3-54AD-4A39-8745-6DD70ADE7A7F}"/>
    <dgm:cxn modelId="{62DF0604-8AE2-43C5-9B7B-3B4F93FA225F}" type="presParOf" srcId="{46F5448A-F7DD-467A-BEBF-54480E48200E}" destId="{A86A55AF-7B58-4077-838F-15EC70176387}" srcOrd="0" destOrd="0" presId="urn:microsoft.com/office/officeart/2005/8/layout/vList6"/>
    <dgm:cxn modelId="{2F5C02F8-BC0B-47E1-B018-9B0689594263}" type="presParOf" srcId="{A86A55AF-7B58-4077-838F-15EC70176387}" destId="{0485F827-23CB-4BE7-ABFD-52E8E7D91808}" srcOrd="0" destOrd="0" presId="urn:microsoft.com/office/officeart/2005/8/layout/vList6"/>
    <dgm:cxn modelId="{CE0A4178-9153-4B35-8ED2-0B2C3A54CF56}" type="presParOf" srcId="{A86A55AF-7B58-4077-838F-15EC70176387}" destId="{43A65ECB-96BD-4DA0-B61B-C1AB2B1C3E21}" srcOrd="1" destOrd="0" presId="urn:microsoft.com/office/officeart/2005/8/layout/vList6"/>
    <dgm:cxn modelId="{7307184E-3A13-4922-91E6-23DE37F821AD}" type="presParOf" srcId="{46F5448A-F7DD-467A-BEBF-54480E48200E}" destId="{0BB4E35E-E760-4A1E-97AE-DE5147E3C59C}" srcOrd="1" destOrd="0" presId="urn:microsoft.com/office/officeart/2005/8/layout/vList6"/>
    <dgm:cxn modelId="{CD5A3658-EFF5-4C7E-A33A-5CBB37C05716}" type="presParOf" srcId="{46F5448A-F7DD-467A-BEBF-54480E48200E}" destId="{93F8959D-B2F5-49A7-A2B5-9C663705582F}" srcOrd="2" destOrd="0" presId="urn:microsoft.com/office/officeart/2005/8/layout/vList6"/>
    <dgm:cxn modelId="{78074649-A5E5-4A53-BF5E-13159F8B468A}" type="presParOf" srcId="{93F8959D-B2F5-49A7-A2B5-9C663705582F}" destId="{B524463E-6FB9-4739-9435-045DED20B669}" srcOrd="0" destOrd="0" presId="urn:microsoft.com/office/officeart/2005/8/layout/vList6"/>
    <dgm:cxn modelId="{622FD03C-49A5-4806-8A34-079100A3F60C}" type="presParOf" srcId="{93F8959D-B2F5-49A7-A2B5-9C663705582F}" destId="{0FD343F2-6213-47D8-9AB1-ECA6A93440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53F46-B829-4E45-B503-517E4E5ABE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81B95-C9DD-4671-993D-FDF527D54A12}">
      <dgm:prSet phldrT="[Text]"/>
      <dgm:spPr/>
      <dgm:t>
        <a:bodyPr/>
        <a:lstStyle/>
        <a:p>
          <a:pPr algn="ctr"/>
          <a:r>
            <a:rPr lang="en-US" dirty="0" smtClean="0"/>
            <a:t>NAEYC standards	</a:t>
          </a:r>
          <a:endParaRPr lang="en-US" dirty="0"/>
        </a:p>
      </dgm:t>
    </dgm:pt>
    <dgm:pt modelId="{4E1E941A-C8FA-4797-9D08-498D55413F65}" type="parTrans" cxnId="{FF398F90-5039-484D-9FB8-85FE773B6CB7}">
      <dgm:prSet/>
      <dgm:spPr/>
      <dgm:t>
        <a:bodyPr/>
        <a:lstStyle/>
        <a:p>
          <a:endParaRPr lang="en-US"/>
        </a:p>
      </dgm:t>
    </dgm:pt>
    <dgm:pt modelId="{88D48E97-912E-45B7-91B3-0D064245DF0A}" type="sibTrans" cxnId="{FF398F90-5039-484D-9FB8-85FE773B6CB7}">
      <dgm:prSet/>
      <dgm:spPr/>
      <dgm:t>
        <a:bodyPr/>
        <a:lstStyle/>
        <a:p>
          <a:endParaRPr lang="en-US"/>
        </a:p>
      </dgm:t>
    </dgm:pt>
    <dgm:pt modelId="{0BAD9F69-F03E-4D47-BB21-9FCF6E28ADC6}">
      <dgm:prSet phldrT="[Text]"/>
      <dgm:spPr/>
      <dgm:t>
        <a:bodyPr/>
        <a:lstStyle/>
        <a:p>
          <a:r>
            <a:rPr lang="en-US" dirty="0" smtClean="0"/>
            <a:t>DEC standards</a:t>
          </a:r>
          <a:endParaRPr lang="en-US" dirty="0"/>
        </a:p>
      </dgm:t>
    </dgm:pt>
    <dgm:pt modelId="{CAE907C9-343F-46F3-98B7-84CF6AEB63CE}" type="parTrans" cxnId="{2FE69817-1F49-4B20-846C-D3ACC7706AEC}">
      <dgm:prSet/>
      <dgm:spPr/>
      <dgm:t>
        <a:bodyPr/>
        <a:lstStyle/>
        <a:p>
          <a:endParaRPr lang="en-US"/>
        </a:p>
      </dgm:t>
    </dgm:pt>
    <dgm:pt modelId="{BBD32D38-137C-4F87-88A6-38FD3E5D8A27}" type="sibTrans" cxnId="{2FE69817-1F49-4B20-846C-D3ACC7706AEC}">
      <dgm:prSet/>
      <dgm:spPr/>
      <dgm:t>
        <a:bodyPr/>
        <a:lstStyle/>
        <a:p>
          <a:endParaRPr lang="en-US"/>
        </a:p>
      </dgm:t>
    </dgm:pt>
    <dgm:pt modelId="{C41BF99E-B390-496F-8C9E-C63D9105AD1E}">
      <dgm:prSet phldrT="[Text]"/>
      <dgm:spPr/>
      <dgm:t>
        <a:bodyPr/>
        <a:lstStyle/>
        <a:p>
          <a:r>
            <a:rPr lang="en-US" dirty="0" smtClean="0"/>
            <a:t>DEC recommended practices</a:t>
          </a:r>
          <a:endParaRPr lang="en-US" dirty="0"/>
        </a:p>
      </dgm:t>
    </dgm:pt>
    <dgm:pt modelId="{F8E96151-D965-4FFB-A6B4-BC70EC3AC261}" type="parTrans" cxnId="{6EFEBC51-0CF1-4B95-A4F1-43146FA26B77}">
      <dgm:prSet/>
      <dgm:spPr/>
      <dgm:t>
        <a:bodyPr/>
        <a:lstStyle/>
        <a:p>
          <a:endParaRPr lang="en-US"/>
        </a:p>
      </dgm:t>
    </dgm:pt>
    <dgm:pt modelId="{A3E1B909-E420-40DA-8323-E505801B7694}" type="sibTrans" cxnId="{6EFEBC51-0CF1-4B95-A4F1-43146FA26B77}">
      <dgm:prSet/>
      <dgm:spPr/>
      <dgm:t>
        <a:bodyPr/>
        <a:lstStyle/>
        <a:p>
          <a:endParaRPr lang="en-US"/>
        </a:p>
      </dgm:t>
    </dgm:pt>
    <dgm:pt modelId="{FF6506EB-F2D3-4BED-B5F5-72D0C5BA4BC0}">
      <dgm:prSet phldrT="[Text]" custT="1"/>
      <dgm:spPr/>
      <dgm:t>
        <a:bodyPr/>
        <a:lstStyle/>
        <a:p>
          <a:r>
            <a:rPr lang="en-US" sz="4000" dirty="0" smtClean="0"/>
            <a:t>Developmentally appropriate practices</a:t>
          </a:r>
          <a:endParaRPr lang="en-US" sz="2800" dirty="0"/>
        </a:p>
      </dgm:t>
    </dgm:pt>
    <dgm:pt modelId="{3883C2BA-BCA0-4096-8DF7-964212C6A300}" type="parTrans" cxnId="{FF71898C-2E7E-427E-B237-C9EC14A52FD8}">
      <dgm:prSet/>
      <dgm:spPr/>
      <dgm:t>
        <a:bodyPr/>
        <a:lstStyle/>
        <a:p>
          <a:endParaRPr lang="en-US"/>
        </a:p>
      </dgm:t>
    </dgm:pt>
    <dgm:pt modelId="{980C60A3-54AD-4A39-8745-6DD70ADE7A7F}" type="sibTrans" cxnId="{FF71898C-2E7E-427E-B237-C9EC14A52FD8}">
      <dgm:prSet/>
      <dgm:spPr/>
      <dgm:t>
        <a:bodyPr/>
        <a:lstStyle/>
        <a:p>
          <a:endParaRPr lang="en-US"/>
        </a:p>
      </dgm:t>
    </dgm:pt>
    <dgm:pt modelId="{46F5448A-F7DD-467A-BEBF-54480E48200E}" type="pres">
      <dgm:prSet presAssocID="{D6853F46-B829-4E45-B503-517E4E5ABE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6A55AF-7B58-4077-838F-15EC70176387}" type="pres">
      <dgm:prSet presAssocID="{3CF81B95-C9DD-4671-993D-FDF527D54A12}" presName="linNode" presStyleCnt="0"/>
      <dgm:spPr/>
    </dgm:pt>
    <dgm:pt modelId="{0485F827-23CB-4BE7-ABFD-52E8E7D91808}" type="pres">
      <dgm:prSet presAssocID="{3CF81B95-C9DD-4671-993D-FDF527D54A1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65ECB-96BD-4DA0-B61B-C1AB2B1C3E21}" type="pres">
      <dgm:prSet presAssocID="{3CF81B95-C9DD-4671-993D-FDF527D54A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E35E-E760-4A1E-97AE-DE5147E3C59C}" type="pres">
      <dgm:prSet presAssocID="{88D48E97-912E-45B7-91B3-0D064245DF0A}" presName="spacing" presStyleCnt="0"/>
      <dgm:spPr/>
    </dgm:pt>
    <dgm:pt modelId="{93F8959D-B2F5-49A7-A2B5-9C663705582F}" type="pres">
      <dgm:prSet presAssocID="{0BAD9F69-F03E-4D47-BB21-9FCF6E28ADC6}" presName="linNode" presStyleCnt="0"/>
      <dgm:spPr/>
    </dgm:pt>
    <dgm:pt modelId="{B524463E-6FB9-4739-9435-045DED20B669}" type="pres">
      <dgm:prSet presAssocID="{0BAD9F69-F03E-4D47-BB21-9FCF6E28ADC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343F2-6213-47D8-9AB1-ECA6A9344017}" type="pres">
      <dgm:prSet presAssocID="{0BAD9F69-F03E-4D47-BB21-9FCF6E28ADC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060F7-8E6A-45B7-BB41-5E71302B1D34}" type="presOf" srcId="{3CF81B95-C9DD-4671-993D-FDF527D54A12}" destId="{0485F827-23CB-4BE7-ABFD-52E8E7D91808}" srcOrd="0" destOrd="0" presId="urn:microsoft.com/office/officeart/2005/8/layout/vList6"/>
    <dgm:cxn modelId="{E6CD17A4-9A96-4F60-97AC-18F083804D75}" type="presOf" srcId="{FF6506EB-F2D3-4BED-B5F5-72D0C5BA4BC0}" destId="{43A65ECB-96BD-4DA0-B61B-C1AB2B1C3E21}" srcOrd="0" destOrd="0" presId="urn:microsoft.com/office/officeart/2005/8/layout/vList6"/>
    <dgm:cxn modelId="{6EFEBC51-0CF1-4B95-A4F1-43146FA26B77}" srcId="{0BAD9F69-F03E-4D47-BB21-9FCF6E28ADC6}" destId="{C41BF99E-B390-496F-8C9E-C63D9105AD1E}" srcOrd="0" destOrd="0" parTransId="{F8E96151-D965-4FFB-A6B4-BC70EC3AC261}" sibTransId="{A3E1B909-E420-40DA-8323-E505801B7694}"/>
    <dgm:cxn modelId="{2FE69817-1F49-4B20-846C-D3ACC7706AEC}" srcId="{D6853F46-B829-4E45-B503-517E4E5ABEE7}" destId="{0BAD9F69-F03E-4D47-BB21-9FCF6E28ADC6}" srcOrd="1" destOrd="0" parTransId="{CAE907C9-343F-46F3-98B7-84CF6AEB63CE}" sibTransId="{BBD32D38-137C-4F87-88A6-38FD3E5D8A27}"/>
    <dgm:cxn modelId="{FF398F90-5039-484D-9FB8-85FE773B6CB7}" srcId="{D6853F46-B829-4E45-B503-517E4E5ABEE7}" destId="{3CF81B95-C9DD-4671-993D-FDF527D54A12}" srcOrd="0" destOrd="0" parTransId="{4E1E941A-C8FA-4797-9D08-498D55413F65}" sibTransId="{88D48E97-912E-45B7-91B3-0D064245DF0A}"/>
    <dgm:cxn modelId="{FF71898C-2E7E-427E-B237-C9EC14A52FD8}" srcId="{3CF81B95-C9DD-4671-993D-FDF527D54A12}" destId="{FF6506EB-F2D3-4BED-B5F5-72D0C5BA4BC0}" srcOrd="0" destOrd="0" parTransId="{3883C2BA-BCA0-4096-8DF7-964212C6A300}" sibTransId="{980C60A3-54AD-4A39-8745-6DD70ADE7A7F}"/>
    <dgm:cxn modelId="{52F7762B-C3A4-4486-91B3-9E47D30E4217}" type="presOf" srcId="{D6853F46-B829-4E45-B503-517E4E5ABEE7}" destId="{46F5448A-F7DD-467A-BEBF-54480E48200E}" srcOrd="0" destOrd="0" presId="urn:microsoft.com/office/officeart/2005/8/layout/vList6"/>
    <dgm:cxn modelId="{7E3805F4-1A57-4629-B1BA-5A599A31D905}" type="presOf" srcId="{C41BF99E-B390-496F-8C9E-C63D9105AD1E}" destId="{0FD343F2-6213-47D8-9AB1-ECA6A9344017}" srcOrd="0" destOrd="0" presId="urn:microsoft.com/office/officeart/2005/8/layout/vList6"/>
    <dgm:cxn modelId="{8AFFC411-AFA8-4E3F-958F-8E04E51EF8DA}" type="presOf" srcId="{0BAD9F69-F03E-4D47-BB21-9FCF6E28ADC6}" destId="{B524463E-6FB9-4739-9435-045DED20B669}" srcOrd="0" destOrd="0" presId="urn:microsoft.com/office/officeart/2005/8/layout/vList6"/>
    <dgm:cxn modelId="{E5C78753-A5F3-410E-B28C-A7C9A9CACDEA}" type="presParOf" srcId="{46F5448A-F7DD-467A-BEBF-54480E48200E}" destId="{A86A55AF-7B58-4077-838F-15EC70176387}" srcOrd="0" destOrd="0" presId="urn:microsoft.com/office/officeart/2005/8/layout/vList6"/>
    <dgm:cxn modelId="{B5F2AEEA-0159-4A39-825C-2EADDD99610F}" type="presParOf" srcId="{A86A55AF-7B58-4077-838F-15EC70176387}" destId="{0485F827-23CB-4BE7-ABFD-52E8E7D91808}" srcOrd="0" destOrd="0" presId="urn:microsoft.com/office/officeart/2005/8/layout/vList6"/>
    <dgm:cxn modelId="{BB20E9E8-1D0F-442C-800F-2664612BE5A5}" type="presParOf" srcId="{A86A55AF-7B58-4077-838F-15EC70176387}" destId="{43A65ECB-96BD-4DA0-B61B-C1AB2B1C3E21}" srcOrd="1" destOrd="0" presId="urn:microsoft.com/office/officeart/2005/8/layout/vList6"/>
    <dgm:cxn modelId="{C2D2AC49-D87D-484D-BEF6-C61BDBD9BA31}" type="presParOf" srcId="{46F5448A-F7DD-467A-BEBF-54480E48200E}" destId="{0BB4E35E-E760-4A1E-97AE-DE5147E3C59C}" srcOrd="1" destOrd="0" presId="urn:microsoft.com/office/officeart/2005/8/layout/vList6"/>
    <dgm:cxn modelId="{EBD4E0B9-E22C-4094-942A-568E93A1C6BC}" type="presParOf" srcId="{46F5448A-F7DD-467A-BEBF-54480E48200E}" destId="{93F8959D-B2F5-49A7-A2B5-9C663705582F}" srcOrd="2" destOrd="0" presId="urn:microsoft.com/office/officeart/2005/8/layout/vList6"/>
    <dgm:cxn modelId="{B1808184-F75F-43F6-811E-C0F7C7C090A8}" type="presParOf" srcId="{93F8959D-B2F5-49A7-A2B5-9C663705582F}" destId="{B524463E-6FB9-4739-9435-045DED20B669}" srcOrd="0" destOrd="0" presId="urn:microsoft.com/office/officeart/2005/8/layout/vList6"/>
    <dgm:cxn modelId="{E553C696-BDA6-4F3A-948D-36B32D76509B}" type="presParOf" srcId="{93F8959D-B2F5-49A7-A2B5-9C663705582F}" destId="{0FD343F2-6213-47D8-9AB1-ECA6A93440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9B246-1364-42E9-80F5-58807C2A0DF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E4381F9-158E-451C-8E86-20497CFA9A83}">
      <dgm:prSet phldrT="[Text]"/>
      <dgm:spPr/>
      <dgm:t>
        <a:bodyPr/>
        <a:lstStyle/>
        <a:p>
          <a:r>
            <a:rPr lang="en-US" dirty="0" smtClean="0"/>
            <a:t>Individually Appropriate</a:t>
          </a:r>
          <a:endParaRPr lang="en-US" dirty="0"/>
        </a:p>
      </dgm:t>
    </dgm:pt>
    <dgm:pt modelId="{0595152D-A9D9-43AC-A93B-21E88FDFF976}" type="parTrans" cxnId="{F6D4E42D-1DCD-4CDC-B778-8455F52C1B36}">
      <dgm:prSet/>
      <dgm:spPr/>
      <dgm:t>
        <a:bodyPr/>
        <a:lstStyle/>
        <a:p>
          <a:endParaRPr lang="en-US"/>
        </a:p>
      </dgm:t>
    </dgm:pt>
    <dgm:pt modelId="{6C4EE06F-19C1-4E9F-88C2-F07C45330F55}" type="sibTrans" cxnId="{F6D4E42D-1DCD-4CDC-B778-8455F52C1B36}">
      <dgm:prSet/>
      <dgm:spPr/>
      <dgm:t>
        <a:bodyPr/>
        <a:lstStyle/>
        <a:p>
          <a:endParaRPr lang="en-US"/>
        </a:p>
      </dgm:t>
    </dgm:pt>
    <dgm:pt modelId="{631014DC-4C90-45C0-986A-C2BA0D09931F}">
      <dgm:prSet phldrT="[Text]"/>
      <dgm:spPr/>
      <dgm:t>
        <a:bodyPr/>
        <a:lstStyle/>
        <a:p>
          <a:r>
            <a:rPr lang="en-US" dirty="0" smtClean="0"/>
            <a:t>Developmentally Appropriate</a:t>
          </a:r>
          <a:endParaRPr lang="en-US" dirty="0"/>
        </a:p>
      </dgm:t>
    </dgm:pt>
    <dgm:pt modelId="{46B80B37-56AD-4F5D-B1C5-EF9AF4476DEF}" type="parTrans" cxnId="{BAFBEBDE-ADA2-4B73-9A81-9B28DD8D0877}">
      <dgm:prSet/>
      <dgm:spPr/>
      <dgm:t>
        <a:bodyPr/>
        <a:lstStyle/>
        <a:p>
          <a:endParaRPr lang="en-US"/>
        </a:p>
      </dgm:t>
    </dgm:pt>
    <dgm:pt modelId="{E787B45C-0FBD-4A00-9440-C1F2CA0CE98C}" type="sibTrans" cxnId="{BAFBEBDE-ADA2-4B73-9A81-9B28DD8D0877}">
      <dgm:prSet/>
      <dgm:spPr/>
      <dgm:t>
        <a:bodyPr/>
        <a:lstStyle/>
        <a:p>
          <a:endParaRPr lang="en-US"/>
        </a:p>
      </dgm:t>
    </dgm:pt>
    <dgm:pt modelId="{299EDF05-D5FD-4473-8687-8677B25BB6B0}">
      <dgm:prSet phldrT="[Text]"/>
      <dgm:spPr/>
      <dgm:t>
        <a:bodyPr/>
        <a:lstStyle/>
        <a:p>
          <a:r>
            <a:rPr lang="en-US" dirty="0" smtClean="0"/>
            <a:t>Culturally Appropriate</a:t>
          </a:r>
          <a:endParaRPr lang="en-US" dirty="0"/>
        </a:p>
      </dgm:t>
    </dgm:pt>
    <dgm:pt modelId="{0483CD9C-9F52-436E-A674-72C47C20133B}" type="parTrans" cxnId="{729CC266-ED15-42EF-B26D-0A28ACDECCAF}">
      <dgm:prSet/>
      <dgm:spPr/>
      <dgm:t>
        <a:bodyPr/>
        <a:lstStyle/>
        <a:p>
          <a:endParaRPr lang="en-US"/>
        </a:p>
      </dgm:t>
    </dgm:pt>
    <dgm:pt modelId="{1AD4C790-A1FA-4207-98ED-F9D8D2C0176D}" type="sibTrans" cxnId="{729CC266-ED15-42EF-B26D-0A28ACDECCAF}">
      <dgm:prSet/>
      <dgm:spPr/>
      <dgm:t>
        <a:bodyPr/>
        <a:lstStyle/>
        <a:p>
          <a:endParaRPr lang="en-US"/>
        </a:p>
      </dgm:t>
    </dgm:pt>
    <dgm:pt modelId="{2C205FAE-3550-4E5A-8A80-5E67DBF762BC}" type="pres">
      <dgm:prSet presAssocID="{C119B246-1364-42E9-80F5-58807C2A0DFD}" presName="compositeShape" presStyleCnt="0">
        <dgm:presLayoutVars>
          <dgm:chMax val="7"/>
          <dgm:dir/>
          <dgm:resizeHandles val="exact"/>
        </dgm:presLayoutVars>
      </dgm:prSet>
      <dgm:spPr/>
    </dgm:pt>
    <dgm:pt modelId="{4D559822-4572-47FD-B19D-FE65E9082E65}" type="pres">
      <dgm:prSet presAssocID="{C119B246-1364-42E9-80F5-58807C2A0DFD}" presName="wedge1" presStyleLbl="node1" presStyleIdx="0" presStyleCnt="3"/>
      <dgm:spPr/>
      <dgm:t>
        <a:bodyPr/>
        <a:lstStyle/>
        <a:p>
          <a:endParaRPr lang="en-US"/>
        </a:p>
      </dgm:t>
    </dgm:pt>
    <dgm:pt modelId="{AABEC8A7-BC3D-430C-969F-8CD8CEB8050D}" type="pres">
      <dgm:prSet presAssocID="{C119B246-1364-42E9-80F5-58807C2A0DFD}" presName="dummy1a" presStyleCnt="0"/>
      <dgm:spPr/>
    </dgm:pt>
    <dgm:pt modelId="{84FA0C1E-049B-4475-94B4-1C81A6DC6579}" type="pres">
      <dgm:prSet presAssocID="{C119B246-1364-42E9-80F5-58807C2A0DFD}" presName="dummy1b" presStyleCnt="0"/>
      <dgm:spPr/>
    </dgm:pt>
    <dgm:pt modelId="{0EEA1CBC-A7BD-4C97-B68C-03C2E62F5529}" type="pres">
      <dgm:prSet presAssocID="{C119B246-1364-42E9-80F5-58807C2A0DF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8AEB7-FB53-49C9-BEBD-139283A7A169}" type="pres">
      <dgm:prSet presAssocID="{C119B246-1364-42E9-80F5-58807C2A0DFD}" presName="wedge2" presStyleLbl="node1" presStyleIdx="1" presStyleCnt="3"/>
      <dgm:spPr/>
      <dgm:t>
        <a:bodyPr/>
        <a:lstStyle/>
        <a:p>
          <a:endParaRPr lang="en-US"/>
        </a:p>
      </dgm:t>
    </dgm:pt>
    <dgm:pt modelId="{253F5AAF-00D9-4B9B-B3AF-CA10679196EC}" type="pres">
      <dgm:prSet presAssocID="{C119B246-1364-42E9-80F5-58807C2A0DFD}" presName="dummy2a" presStyleCnt="0"/>
      <dgm:spPr/>
    </dgm:pt>
    <dgm:pt modelId="{07D21047-D76B-4C6D-8FA4-54DC8D6C4F59}" type="pres">
      <dgm:prSet presAssocID="{C119B246-1364-42E9-80F5-58807C2A0DFD}" presName="dummy2b" presStyleCnt="0"/>
      <dgm:spPr/>
    </dgm:pt>
    <dgm:pt modelId="{45F9B7FC-F795-4B57-9B16-1CDD498A8BB1}" type="pres">
      <dgm:prSet presAssocID="{C119B246-1364-42E9-80F5-58807C2A0DF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E52B0-299E-4C37-A358-F837082718DC}" type="pres">
      <dgm:prSet presAssocID="{C119B246-1364-42E9-80F5-58807C2A0DFD}" presName="wedge3" presStyleLbl="node1" presStyleIdx="2" presStyleCnt="3"/>
      <dgm:spPr/>
      <dgm:t>
        <a:bodyPr/>
        <a:lstStyle/>
        <a:p>
          <a:endParaRPr lang="en-US"/>
        </a:p>
      </dgm:t>
    </dgm:pt>
    <dgm:pt modelId="{85090C6D-41D6-4E2C-918E-D29ED71F4FED}" type="pres">
      <dgm:prSet presAssocID="{C119B246-1364-42E9-80F5-58807C2A0DFD}" presName="dummy3a" presStyleCnt="0"/>
      <dgm:spPr/>
    </dgm:pt>
    <dgm:pt modelId="{0AFAA58A-2C59-45F1-BE8B-7700AD4D4935}" type="pres">
      <dgm:prSet presAssocID="{C119B246-1364-42E9-80F5-58807C2A0DFD}" presName="dummy3b" presStyleCnt="0"/>
      <dgm:spPr/>
    </dgm:pt>
    <dgm:pt modelId="{7F01E0F6-6B9E-403E-A0EB-920A1C53B76B}" type="pres">
      <dgm:prSet presAssocID="{C119B246-1364-42E9-80F5-58807C2A0DF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F5AC-6EAA-4DBC-A9E1-D29244AC62E2}" type="pres">
      <dgm:prSet presAssocID="{6C4EE06F-19C1-4E9F-88C2-F07C45330F55}" presName="arrowWedge1" presStyleLbl="fgSibTrans2D1" presStyleIdx="0" presStyleCnt="3"/>
      <dgm:spPr/>
    </dgm:pt>
    <dgm:pt modelId="{5F971CD1-7CD1-44F7-88D7-C92E667260E2}" type="pres">
      <dgm:prSet presAssocID="{E787B45C-0FBD-4A00-9440-C1F2CA0CE98C}" presName="arrowWedge2" presStyleLbl="fgSibTrans2D1" presStyleIdx="1" presStyleCnt="3"/>
      <dgm:spPr/>
    </dgm:pt>
    <dgm:pt modelId="{22E04146-0B1D-40D5-A6F1-E9A8B54E005C}" type="pres">
      <dgm:prSet presAssocID="{1AD4C790-A1FA-4207-98ED-F9D8D2C0176D}" presName="arrowWedge3" presStyleLbl="fgSibTrans2D1" presStyleIdx="2" presStyleCnt="3"/>
      <dgm:spPr/>
    </dgm:pt>
  </dgm:ptLst>
  <dgm:cxnLst>
    <dgm:cxn modelId="{10A65C7C-4BFA-46CF-9ECE-E156F89ECFFD}" type="presOf" srcId="{631014DC-4C90-45C0-986A-C2BA0D09931F}" destId="{45F9B7FC-F795-4B57-9B16-1CDD498A8BB1}" srcOrd="1" destOrd="0" presId="urn:microsoft.com/office/officeart/2005/8/layout/cycle8"/>
    <dgm:cxn modelId="{969D6EEF-EB3C-4628-8F23-A2E0A2ABB94F}" type="presOf" srcId="{299EDF05-D5FD-4473-8687-8677B25BB6B0}" destId="{B1EE52B0-299E-4C37-A358-F837082718DC}" srcOrd="0" destOrd="0" presId="urn:microsoft.com/office/officeart/2005/8/layout/cycle8"/>
    <dgm:cxn modelId="{6B543CB1-0FF9-4825-9F3F-2D0979B7E324}" type="presOf" srcId="{C119B246-1364-42E9-80F5-58807C2A0DFD}" destId="{2C205FAE-3550-4E5A-8A80-5E67DBF762BC}" srcOrd="0" destOrd="0" presId="urn:microsoft.com/office/officeart/2005/8/layout/cycle8"/>
    <dgm:cxn modelId="{E3B0E31E-7639-4905-A6B6-0B96AC500379}" type="presOf" srcId="{DE4381F9-158E-451C-8E86-20497CFA9A83}" destId="{4D559822-4572-47FD-B19D-FE65E9082E65}" srcOrd="0" destOrd="0" presId="urn:microsoft.com/office/officeart/2005/8/layout/cycle8"/>
    <dgm:cxn modelId="{AE0BC9AB-388F-4DAD-AE16-C8D86FB56CB8}" type="presOf" srcId="{631014DC-4C90-45C0-986A-C2BA0D09931F}" destId="{FD98AEB7-FB53-49C9-BEBD-139283A7A169}" srcOrd="0" destOrd="0" presId="urn:microsoft.com/office/officeart/2005/8/layout/cycle8"/>
    <dgm:cxn modelId="{3177D003-DC45-460F-9CE2-3E78736C2AC0}" type="presOf" srcId="{299EDF05-D5FD-4473-8687-8677B25BB6B0}" destId="{7F01E0F6-6B9E-403E-A0EB-920A1C53B76B}" srcOrd="1" destOrd="0" presId="urn:microsoft.com/office/officeart/2005/8/layout/cycle8"/>
    <dgm:cxn modelId="{F6D4E42D-1DCD-4CDC-B778-8455F52C1B36}" srcId="{C119B246-1364-42E9-80F5-58807C2A0DFD}" destId="{DE4381F9-158E-451C-8E86-20497CFA9A83}" srcOrd="0" destOrd="0" parTransId="{0595152D-A9D9-43AC-A93B-21E88FDFF976}" sibTransId="{6C4EE06F-19C1-4E9F-88C2-F07C45330F55}"/>
    <dgm:cxn modelId="{729CC266-ED15-42EF-B26D-0A28ACDECCAF}" srcId="{C119B246-1364-42E9-80F5-58807C2A0DFD}" destId="{299EDF05-D5FD-4473-8687-8677B25BB6B0}" srcOrd="2" destOrd="0" parTransId="{0483CD9C-9F52-436E-A674-72C47C20133B}" sibTransId="{1AD4C790-A1FA-4207-98ED-F9D8D2C0176D}"/>
    <dgm:cxn modelId="{DF87B666-8865-4584-B9F0-B990911262B0}" type="presOf" srcId="{DE4381F9-158E-451C-8E86-20497CFA9A83}" destId="{0EEA1CBC-A7BD-4C97-B68C-03C2E62F5529}" srcOrd="1" destOrd="0" presId="urn:microsoft.com/office/officeart/2005/8/layout/cycle8"/>
    <dgm:cxn modelId="{BAFBEBDE-ADA2-4B73-9A81-9B28DD8D0877}" srcId="{C119B246-1364-42E9-80F5-58807C2A0DFD}" destId="{631014DC-4C90-45C0-986A-C2BA0D09931F}" srcOrd="1" destOrd="0" parTransId="{46B80B37-56AD-4F5D-B1C5-EF9AF4476DEF}" sibTransId="{E787B45C-0FBD-4A00-9440-C1F2CA0CE98C}"/>
    <dgm:cxn modelId="{4D645BB3-27EC-4F15-AB8C-D4B898059562}" type="presParOf" srcId="{2C205FAE-3550-4E5A-8A80-5E67DBF762BC}" destId="{4D559822-4572-47FD-B19D-FE65E9082E65}" srcOrd="0" destOrd="0" presId="urn:microsoft.com/office/officeart/2005/8/layout/cycle8"/>
    <dgm:cxn modelId="{18354D10-B566-4DF4-A5DD-1E0270079EA9}" type="presParOf" srcId="{2C205FAE-3550-4E5A-8A80-5E67DBF762BC}" destId="{AABEC8A7-BC3D-430C-969F-8CD8CEB8050D}" srcOrd="1" destOrd="0" presId="urn:microsoft.com/office/officeart/2005/8/layout/cycle8"/>
    <dgm:cxn modelId="{7B33325B-6E4E-4B35-9510-26EA8178FF95}" type="presParOf" srcId="{2C205FAE-3550-4E5A-8A80-5E67DBF762BC}" destId="{84FA0C1E-049B-4475-94B4-1C81A6DC6579}" srcOrd="2" destOrd="0" presId="urn:microsoft.com/office/officeart/2005/8/layout/cycle8"/>
    <dgm:cxn modelId="{B87E5D37-1130-4316-9824-94C412515B1E}" type="presParOf" srcId="{2C205FAE-3550-4E5A-8A80-5E67DBF762BC}" destId="{0EEA1CBC-A7BD-4C97-B68C-03C2E62F5529}" srcOrd="3" destOrd="0" presId="urn:microsoft.com/office/officeart/2005/8/layout/cycle8"/>
    <dgm:cxn modelId="{03BCF803-99F6-4FB3-8665-CB4EC96B1960}" type="presParOf" srcId="{2C205FAE-3550-4E5A-8A80-5E67DBF762BC}" destId="{FD98AEB7-FB53-49C9-BEBD-139283A7A169}" srcOrd="4" destOrd="0" presId="urn:microsoft.com/office/officeart/2005/8/layout/cycle8"/>
    <dgm:cxn modelId="{C41AB30D-4728-450B-B0E8-4C2C2F4B7501}" type="presParOf" srcId="{2C205FAE-3550-4E5A-8A80-5E67DBF762BC}" destId="{253F5AAF-00D9-4B9B-B3AF-CA10679196EC}" srcOrd="5" destOrd="0" presId="urn:microsoft.com/office/officeart/2005/8/layout/cycle8"/>
    <dgm:cxn modelId="{A42F320B-C720-43B5-9A8C-F0F95E5FCB2D}" type="presParOf" srcId="{2C205FAE-3550-4E5A-8A80-5E67DBF762BC}" destId="{07D21047-D76B-4C6D-8FA4-54DC8D6C4F59}" srcOrd="6" destOrd="0" presId="urn:microsoft.com/office/officeart/2005/8/layout/cycle8"/>
    <dgm:cxn modelId="{BF743ADF-8280-4236-B062-AB449CC69490}" type="presParOf" srcId="{2C205FAE-3550-4E5A-8A80-5E67DBF762BC}" destId="{45F9B7FC-F795-4B57-9B16-1CDD498A8BB1}" srcOrd="7" destOrd="0" presId="urn:microsoft.com/office/officeart/2005/8/layout/cycle8"/>
    <dgm:cxn modelId="{28FF2160-3E4B-4460-8023-751F90E253D1}" type="presParOf" srcId="{2C205FAE-3550-4E5A-8A80-5E67DBF762BC}" destId="{B1EE52B0-299E-4C37-A358-F837082718DC}" srcOrd="8" destOrd="0" presId="urn:microsoft.com/office/officeart/2005/8/layout/cycle8"/>
    <dgm:cxn modelId="{BC32E3E6-6352-4475-89A5-CEABF47D41AF}" type="presParOf" srcId="{2C205FAE-3550-4E5A-8A80-5E67DBF762BC}" destId="{85090C6D-41D6-4E2C-918E-D29ED71F4FED}" srcOrd="9" destOrd="0" presId="urn:microsoft.com/office/officeart/2005/8/layout/cycle8"/>
    <dgm:cxn modelId="{71B8AB8D-6A7D-49A3-8ADE-3128BD9A77C2}" type="presParOf" srcId="{2C205FAE-3550-4E5A-8A80-5E67DBF762BC}" destId="{0AFAA58A-2C59-45F1-BE8B-7700AD4D4935}" srcOrd="10" destOrd="0" presId="urn:microsoft.com/office/officeart/2005/8/layout/cycle8"/>
    <dgm:cxn modelId="{873DAEC4-6862-4B95-A4CC-F45D6690990A}" type="presParOf" srcId="{2C205FAE-3550-4E5A-8A80-5E67DBF762BC}" destId="{7F01E0F6-6B9E-403E-A0EB-920A1C53B76B}" srcOrd="11" destOrd="0" presId="urn:microsoft.com/office/officeart/2005/8/layout/cycle8"/>
    <dgm:cxn modelId="{2B5255BF-683D-4913-9E52-6D8A6C84649C}" type="presParOf" srcId="{2C205FAE-3550-4E5A-8A80-5E67DBF762BC}" destId="{38D4F5AC-6EAA-4DBC-A9E1-D29244AC62E2}" srcOrd="12" destOrd="0" presId="urn:microsoft.com/office/officeart/2005/8/layout/cycle8"/>
    <dgm:cxn modelId="{1E13908A-025D-4075-BA51-409697A8D3B7}" type="presParOf" srcId="{2C205FAE-3550-4E5A-8A80-5E67DBF762BC}" destId="{5F971CD1-7CD1-44F7-88D7-C92E667260E2}" srcOrd="13" destOrd="0" presId="urn:microsoft.com/office/officeart/2005/8/layout/cycle8"/>
    <dgm:cxn modelId="{159BDB83-9C69-4340-9387-46A1E30C3454}" type="presParOf" srcId="{2C205FAE-3550-4E5A-8A80-5E67DBF762BC}" destId="{22E04146-0B1D-40D5-A6F1-E9A8B54E005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65ECB-96BD-4DA0-B61B-C1AB2B1C3E21}">
      <dsp:nvSpPr>
        <dsp:cNvPr id="0" name=""/>
        <dsp:cNvSpPr/>
      </dsp:nvSpPr>
      <dsp:spPr>
        <a:xfrm>
          <a:off x="3291839" y="564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be able to do</a:t>
          </a:r>
          <a:endParaRPr lang="en-US" sz="5400" kern="1200" dirty="0"/>
        </a:p>
      </dsp:txBody>
      <dsp:txXfrm>
        <a:off x="3291839" y="275852"/>
        <a:ext cx="4111895" cy="1651731"/>
      </dsp:txXfrm>
    </dsp:sp>
    <dsp:sp modelId="{0485F827-23CB-4BE7-ABFD-52E8E7D91808}">
      <dsp:nvSpPr>
        <dsp:cNvPr id="0" name=""/>
        <dsp:cNvSpPr/>
      </dsp:nvSpPr>
      <dsp:spPr>
        <a:xfrm>
          <a:off x="0" y="564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Know &amp;	</a:t>
          </a:r>
          <a:endParaRPr lang="en-US" sz="5500" kern="1200" dirty="0"/>
        </a:p>
      </dsp:txBody>
      <dsp:txXfrm>
        <a:off x="107508" y="108072"/>
        <a:ext cx="3076824" cy="1987291"/>
      </dsp:txXfrm>
    </dsp:sp>
    <dsp:sp modelId="{0FD343F2-6213-47D8-9AB1-ECA6A9344017}">
      <dsp:nvSpPr>
        <dsp:cNvPr id="0" name=""/>
        <dsp:cNvSpPr/>
      </dsp:nvSpPr>
      <dsp:spPr>
        <a:xfrm>
          <a:off x="3291839" y="2423102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Evidence-based practices</a:t>
          </a:r>
          <a:endParaRPr lang="en-US" sz="4700" kern="1200" dirty="0"/>
        </a:p>
      </dsp:txBody>
      <dsp:txXfrm>
        <a:off x="3291839" y="2698390"/>
        <a:ext cx="4111895" cy="1651731"/>
      </dsp:txXfrm>
    </dsp:sp>
    <dsp:sp modelId="{B524463E-6FB9-4739-9435-045DED20B669}">
      <dsp:nvSpPr>
        <dsp:cNvPr id="0" name=""/>
        <dsp:cNvSpPr/>
      </dsp:nvSpPr>
      <dsp:spPr>
        <a:xfrm>
          <a:off x="0" y="2423102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Evidence</a:t>
          </a:r>
          <a:endParaRPr lang="en-US" sz="5500" kern="1200" dirty="0"/>
        </a:p>
      </dsp:txBody>
      <dsp:txXfrm>
        <a:off x="107508" y="2530610"/>
        <a:ext cx="3076824" cy="1987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65ECB-96BD-4DA0-B61B-C1AB2B1C3E21}">
      <dsp:nvSpPr>
        <dsp:cNvPr id="0" name=""/>
        <dsp:cNvSpPr/>
      </dsp:nvSpPr>
      <dsp:spPr>
        <a:xfrm>
          <a:off x="3291839" y="564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Developmentally appropriate practices</a:t>
          </a:r>
          <a:endParaRPr lang="en-US" sz="2800" kern="1200" dirty="0"/>
        </a:p>
      </dsp:txBody>
      <dsp:txXfrm>
        <a:off x="3291839" y="275852"/>
        <a:ext cx="4111895" cy="1651731"/>
      </dsp:txXfrm>
    </dsp:sp>
    <dsp:sp modelId="{0485F827-23CB-4BE7-ABFD-52E8E7D91808}">
      <dsp:nvSpPr>
        <dsp:cNvPr id="0" name=""/>
        <dsp:cNvSpPr/>
      </dsp:nvSpPr>
      <dsp:spPr>
        <a:xfrm>
          <a:off x="0" y="564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NAEYC standards	</a:t>
          </a:r>
          <a:endParaRPr lang="en-US" sz="4300" kern="1200" dirty="0"/>
        </a:p>
      </dsp:txBody>
      <dsp:txXfrm>
        <a:off x="107508" y="108072"/>
        <a:ext cx="3076824" cy="1987291"/>
      </dsp:txXfrm>
    </dsp:sp>
    <dsp:sp modelId="{0FD343F2-6213-47D8-9AB1-ECA6A9344017}">
      <dsp:nvSpPr>
        <dsp:cNvPr id="0" name=""/>
        <dsp:cNvSpPr/>
      </dsp:nvSpPr>
      <dsp:spPr>
        <a:xfrm>
          <a:off x="3291839" y="2423102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DEC recommended practices</a:t>
          </a:r>
          <a:endParaRPr lang="en-US" sz="3800" kern="1200" dirty="0"/>
        </a:p>
      </dsp:txBody>
      <dsp:txXfrm>
        <a:off x="3291839" y="2698390"/>
        <a:ext cx="4111895" cy="1651731"/>
      </dsp:txXfrm>
    </dsp:sp>
    <dsp:sp modelId="{B524463E-6FB9-4739-9435-045DED20B669}">
      <dsp:nvSpPr>
        <dsp:cNvPr id="0" name=""/>
        <dsp:cNvSpPr/>
      </dsp:nvSpPr>
      <dsp:spPr>
        <a:xfrm>
          <a:off x="0" y="2423102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DEC standards</a:t>
          </a:r>
          <a:endParaRPr lang="en-US" sz="4300" kern="1200" dirty="0"/>
        </a:p>
      </dsp:txBody>
      <dsp:txXfrm>
        <a:off x="107508" y="2530610"/>
        <a:ext cx="3076824" cy="1987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59822-4572-47FD-B19D-FE65E9082E65}">
      <dsp:nvSpPr>
        <dsp:cNvPr id="0" name=""/>
        <dsp:cNvSpPr/>
      </dsp:nvSpPr>
      <dsp:spPr>
        <a:xfrm>
          <a:off x="2403812" y="282320"/>
          <a:ext cx="3648456" cy="364845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Individually Appropriate</a:t>
          </a:r>
          <a:endParaRPr lang="en-US" sz="2000" kern="1200" dirty="0"/>
        </a:p>
      </dsp:txBody>
      <dsp:txXfrm>
        <a:off x="4326636" y="1055446"/>
        <a:ext cx="1303020" cy="1085850"/>
      </dsp:txXfrm>
    </dsp:sp>
    <dsp:sp modelId="{FD98AEB7-FB53-49C9-BEBD-139283A7A169}">
      <dsp:nvSpPr>
        <dsp:cNvPr id="0" name=""/>
        <dsp:cNvSpPr/>
      </dsp:nvSpPr>
      <dsp:spPr>
        <a:xfrm>
          <a:off x="2328672" y="412622"/>
          <a:ext cx="3648456" cy="36484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Developmentally Appropriate</a:t>
          </a:r>
          <a:endParaRPr lang="en-US" sz="2000" kern="1200" dirty="0"/>
        </a:p>
      </dsp:txBody>
      <dsp:txXfrm>
        <a:off x="3197351" y="2779776"/>
        <a:ext cx="1954530" cy="955548"/>
      </dsp:txXfrm>
    </dsp:sp>
    <dsp:sp modelId="{B1EE52B0-299E-4C37-A358-F837082718DC}">
      <dsp:nvSpPr>
        <dsp:cNvPr id="0" name=""/>
        <dsp:cNvSpPr/>
      </dsp:nvSpPr>
      <dsp:spPr>
        <a:xfrm>
          <a:off x="2253531" y="282320"/>
          <a:ext cx="3648456" cy="36484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Culturally Appropriate</a:t>
          </a:r>
          <a:endParaRPr lang="en-US" sz="2000" kern="1200" dirty="0"/>
        </a:p>
      </dsp:txBody>
      <dsp:txXfrm>
        <a:off x="2676143" y="1055446"/>
        <a:ext cx="1303020" cy="1085850"/>
      </dsp:txXfrm>
    </dsp:sp>
    <dsp:sp modelId="{38D4F5AC-6EAA-4DBC-A9E1-D29244AC62E2}">
      <dsp:nvSpPr>
        <dsp:cNvPr id="0" name=""/>
        <dsp:cNvSpPr/>
      </dsp:nvSpPr>
      <dsp:spPr>
        <a:xfrm>
          <a:off x="2178257" y="56464"/>
          <a:ext cx="4100169" cy="41001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71CD1-7CD1-44F7-88D7-C92E667260E2}">
      <dsp:nvSpPr>
        <dsp:cNvPr id="0" name=""/>
        <dsp:cNvSpPr/>
      </dsp:nvSpPr>
      <dsp:spPr>
        <a:xfrm>
          <a:off x="2102815" y="186535"/>
          <a:ext cx="4100169" cy="41001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04146-0B1D-40D5-A6F1-E9A8B54E005C}">
      <dsp:nvSpPr>
        <dsp:cNvPr id="0" name=""/>
        <dsp:cNvSpPr/>
      </dsp:nvSpPr>
      <dsp:spPr>
        <a:xfrm>
          <a:off x="2027373" y="56464"/>
          <a:ext cx="4100169" cy="41001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BB28B5-47B6-4CD8-BDE4-151203914F5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F1DFD1-8D73-4568-AA85-5F8443EE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6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7ADD2-4660-4BE2-A970-92F43B86D1D8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D746D-7DA9-4D33-8391-EAAF2291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F9B3-1151-447D-97B4-76062CAC7F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7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8DF34A-ADFA-4E06-B7C3-2CA0A81312DC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943" indent="-232943">
              <a:buFontTx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Be very specific</a:t>
            </a:r>
          </a:p>
          <a:p>
            <a:pPr marL="232943" indent="-232943">
              <a:buFontTx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There is always a reason. He wouldn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t do if he wasn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t getting something out of it. Can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t sit still is a reason.</a:t>
            </a:r>
          </a:p>
          <a:p>
            <a:pPr marL="232943" indent="-232943">
              <a:buFontTx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Again, be specific. Be good is not a replacement behavior.</a:t>
            </a:r>
          </a:p>
          <a:p>
            <a:pPr marL="232943" indent="-232943">
              <a:buFontTx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This is the hard part. Be a teacher.</a:t>
            </a:r>
          </a:p>
          <a:p>
            <a:pPr marL="232943" indent="-232943">
              <a:buFontTx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You need to prioritize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1B496E-1E7E-43B9-8A52-B1AF31A0C7BF}" type="slidenum">
              <a:rPr 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181F-D047-C542-9506-EDA5D1E73E6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181F-D047-C542-9506-EDA5D1E73E6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F9B3-1151-447D-97B4-76062CAC7FF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7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DBE89-1245-42D0-904A-2A05231340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352B58-BE71-4788-9B90-9ED2FF095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7281-A4EB-487E-B413-82C8E71FC1A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9C84-DD6F-455C-A91B-9186FD3876BD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F732-43AF-4239-B06F-2A65F22345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62F6-894A-4152-B8AD-22A9C06F2C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9367-538D-4714-88A4-A3B87839C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eearly.nc.gov/" TargetMode="External"/><Relationship Id="rId5" Type="http://schemas.openxmlformats.org/officeDocument/2006/relationships/image" Target="../media/image12.emf"/><Relationship Id="rId4" Type="http://schemas.openxmlformats.org/officeDocument/2006/relationships/hyperlink" Target="http://ncchildcare.dhhs.state.nc.us/general/home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clkc.ohs.acf.hhs.gov/hslc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clipsforclass.com/" TargetMode="External"/><Relationship Id="rId2" Type="http://schemas.openxmlformats.org/officeDocument/2006/relationships/hyperlink" Target="http://www.babycente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www.ehd.org/resources_bpd_illustrated.php" TargetMode="External"/><Relationship Id="rId4" Type="http://schemas.openxmlformats.org/officeDocument/2006/relationships/hyperlink" Target="http://www.babycenter.com/vide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resultsmatter/RMVideoSeries_PracticingObservation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youtube.com/user/PathwaysAwareness" TargetMode="External"/><Relationship Id="rId4" Type="http://schemas.openxmlformats.org/officeDocument/2006/relationships/hyperlink" Target="http://www.youtube.com/watch?v=7Qb3DXY_7fU&amp;feature=relat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hioline.osu.edu/asc-fact/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esearchtopractice.info/productSolutionsGG.php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sefel.vanderbilt.edu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efel.vanderbilt.edu/resources/strategi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clkc.ohs.acf.hhs.gov/hslc/tta-system/teaching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lengingbehavior.org/communities/families.htm" TargetMode="External"/><Relationship Id="rId2" Type="http://schemas.openxmlformats.org/officeDocument/2006/relationships/hyperlink" Target="http://www.challengingbehavior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rotothre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erotothree.org/child-development/social-emotional-development/popular-resources-on-social.html" TargetMode="External"/><Relationship Id="rId5" Type="http://schemas.openxmlformats.org/officeDocument/2006/relationships/hyperlink" Target="http://www.zerotothree.org/child-development/social-emotional-development/social-emotional-development.html" TargetMode="Externa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drogerscenter.org/resources/toolkit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../Videos/CONNECT-Video-4-2-father-dilemma.mov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hyperlink" Target="file:///E:\Christne%20Dilemma-Connect%20-%20Dilemma%20-%20Luke1-16&#61474;9%20480x270.mov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zerotothree.org/child-development/social-emotional-development/popular-resources-on-social.html" TargetMode="Externa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olerance.org/" TargetMode="Externa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fpg.unc.edu/~crosswalks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07760"/>
            <a:ext cx="3200400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" y="5867400"/>
            <a:ext cx="3581400" cy="971094"/>
            <a:chOff x="727568" y="4898538"/>
            <a:chExt cx="3581400" cy="971094"/>
          </a:xfrm>
        </p:grpSpPr>
        <p:sp>
          <p:nvSpPr>
            <p:cNvPr id="5" name="TextBox 4"/>
            <p:cNvSpPr txBox="1"/>
            <p:nvPr/>
          </p:nvSpPr>
          <p:spPr>
            <a:xfrm>
              <a:off x="871335" y="5035898"/>
              <a:ext cx="336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297FD5">
                      <a:lumMod val="75000"/>
                    </a:srgbClr>
                  </a:solidFill>
                  <a:latin typeface="Rockwell" pitchFamily="18" charset="0"/>
                  <a:cs typeface="Narkisim" pitchFamily="34" charset="-79"/>
                </a:rPr>
                <a:t>SCRIPT-NC</a:t>
              </a:r>
              <a:endParaRPr lang="en-US" sz="4400" b="1" dirty="0">
                <a:solidFill>
                  <a:srgbClr val="297FD5">
                    <a:lumMod val="75000"/>
                  </a:srgbClr>
                </a:solidFill>
                <a:latin typeface="Rockwell" pitchFamily="18" charset="0"/>
                <a:cs typeface="Narkisim" pitchFamily="34" charset="-79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7568" y="5638800"/>
              <a:ext cx="3581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Supporting Change and Reform in </a:t>
              </a:r>
              <a:r>
                <a:rPr lang="en-US" sz="900" dirty="0" err="1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Preservice</a:t>
              </a:r>
              <a:r>
                <a:rPr lang="en-US" sz="900" dirty="0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 Teaching in North Carolina </a:t>
              </a:r>
              <a:endParaRPr lang="en-US" sz="900" dirty="0">
                <a:solidFill>
                  <a:srgbClr val="9D90A0">
                    <a:lumMod val="75000"/>
                  </a:srgbClr>
                </a:solidFill>
                <a:latin typeface="Perpetua" pitchFamily="18" charset="0"/>
                <a:ea typeface="Batang" pitchFamily="18" charset="-127"/>
                <a:cs typeface="Iskoola Pota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643092">
              <a:off x="2015011" y="4898538"/>
              <a:ext cx="510088" cy="337680"/>
              <a:chOff x="5551022" y="2140959"/>
              <a:chExt cx="510088" cy="337680"/>
            </a:xfrm>
          </p:grpSpPr>
          <p:sp>
            <p:nvSpPr>
              <p:cNvPr id="8" name="Can 7"/>
              <p:cNvSpPr/>
              <p:nvPr/>
            </p:nvSpPr>
            <p:spPr>
              <a:xfrm>
                <a:off x="5637675" y="2307897"/>
                <a:ext cx="291015" cy="161237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Parallelogram 8"/>
              <p:cNvSpPr/>
              <p:nvPr/>
            </p:nvSpPr>
            <p:spPr>
              <a:xfrm rot="642064">
                <a:off x="5551022" y="2140959"/>
                <a:ext cx="510088" cy="234203"/>
              </a:xfrm>
              <a:prstGeom prst="parallelogram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6019800" y="2289923"/>
                <a:ext cx="80" cy="112516"/>
              </a:xfrm>
              <a:prstGeom prst="lin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/>
              <p:cNvSpPr/>
              <p:nvPr/>
            </p:nvSpPr>
            <p:spPr>
              <a:xfrm>
                <a:off x="5995252" y="2376605"/>
                <a:ext cx="49095" cy="102034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15" descr="C:\Documents and Settings\ccatlett\Local Settings\Temporary Internet Files\Content.IE5\D3S5JPUA\MP9004424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86" y="1295400"/>
            <a:ext cx="409834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800600" y="1143000"/>
            <a:ext cx="4114800" cy="4983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 World of Resources and</a:t>
            </a:r>
            <a:endParaRPr lang="en-US" sz="3600" b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accent2"/>
                </a:solidFill>
              </a:rPr>
              <a:t>Some </a:t>
            </a:r>
            <a:r>
              <a:rPr lang="en-US" sz="3600" b="1" dirty="0" smtClean="0">
                <a:solidFill>
                  <a:schemeClr val="accent2"/>
                </a:solidFill>
              </a:rPr>
              <a:t>Thoughts </a:t>
            </a:r>
            <a:r>
              <a:rPr lang="en-US" sz="3600" b="1" dirty="0">
                <a:solidFill>
                  <a:schemeClr val="accent2"/>
                </a:solidFill>
              </a:rPr>
              <a:t>on </a:t>
            </a:r>
            <a:r>
              <a:rPr lang="en-US" sz="3600" b="1" dirty="0" smtClean="0">
                <a:solidFill>
                  <a:schemeClr val="accent2"/>
                </a:solidFill>
              </a:rPr>
              <a:t>How </a:t>
            </a:r>
            <a:r>
              <a:rPr lang="en-US" sz="3600" b="1" dirty="0">
                <a:solidFill>
                  <a:schemeClr val="accent2"/>
                </a:solidFill>
              </a:rPr>
              <a:t>to </a:t>
            </a:r>
            <a:r>
              <a:rPr lang="en-US" sz="3600" b="1" dirty="0" smtClean="0">
                <a:solidFill>
                  <a:schemeClr val="accent2"/>
                </a:solidFill>
              </a:rPr>
              <a:t>Use Them</a:t>
            </a:r>
            <a:endParaRPr lang="en-US" sz="3600" b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Camille Catlett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3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839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DEC Recommended Practices to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discussion of intentional teaching practices (example: C2)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Guide observation (example: C1)</a:t>
            </a:r>
          </a:p>
          <a:p>
            <a:endParaRPr lang="en-US" dirty="0"/>
          </a:p>
          <a:p>
            <a:r>
              <a:rPr lang="en-US" dirty="0" smtClean="0"/>
              <a:t>Promote reflection (example: C4)</a:t>
            </a:r>
          </a:p>
          <a:p>
            <a:endParaRPr lang="en-US" dirty="0"/>
          </a:p>
          <a:p>
            <a:r>
              <a:rPr lang="en-US" dirty="0" smtClean="0"/>
              <a:t>Build rubrics (example: F6-7)</a:t>
            </a:r>
          </a:p>
        </p:txBody>
      </p:sp>
    </p:spTree>
    <p:extLst>
      <p:ext uri="{BB962C8B-B14F-4D97-AF65-F5344CB8AC3E}">
        <p14:creationId xmlns:p14="http://schemas.microsoft.com/office/powerpoint/2010/main" val="20101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Ways of Making Shift Happen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92679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Infusion – </a:t>
            </a:r>
            <a:r>
              <a:rPr lang="en-US" sz="2400" dirty="0" smtClean="0"/>
              <a:t>incorporate more than one perspective when discussing a particular topic</a:t>
            </a:r>
            <a:endParaRPr lang="en-US" sz="2400" dirty="0"/>
          </a:p>
          <a:p>
            <a:pPr lvl="0"/>
            <a:r>
              <a:rPr lang="en-US" sz="2400" b="1" i="1" dirty="0" smtClean="0"/>
              <a:t>Example</a:t>
            </a:r>
            <a:r>
              <a:rPr lang="en-US" sz="2400" b="1" i="1" dirty="0"/>
              <a:t>: </a:t>
            </a:r>
            <a:r>
              <a:rPr lang="en-US" sz="2400" b="1" i="1" dirty="0" smtClean="0"/>
              <a:t>What are the last sounds to develop for young English language learners? For young Spanish language learners?</a:t>
            </a:r>
            <a:endParaRPr lang="en-US" sz="2400" b="1" i="1" dirty="0"/>
          </a:p>
          <a:p>
            <a:endParaRPr lang="en-US" sz="2800" dirty="0"/>
          </a:p>
          <a:p>
            <a:pPr lvl="0"/>
            <a:r>
              <a:rPr lang="en-US" sz="2800" b="1" dirty="0" smtClean="0"/>
              <a:t>Extension – </a:t>
            </a:r>
            <a:r>
              <a:rPr lang="en-US" sz="2400" dirty="0" smtClean="0"/>
              <a:t>expand consideration of a topic with a question</a:t>
            </a:r>
          </a:p>
          <a:p>
            <a:pPr lvl="0"/>
            <a:r>
              <a:rPr lang="en-US" sz="2400" b="1" i="1" dirty="0" smtClean="0"/>
              <a:t>Example: How might this approach work with a young child with an attention deficit disorder? Or young dual language learner?</a:t>
            </a:r>
            <a:endParaRPr lang="en-US" sz="2400" i="1" dirty="0"/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b="1" dirty="0"/>
              <a:t>Stand </a:t>
            </a:r>
            <a:r>
              <a:rPr lang="en-US" sz="2800" b="1" dirty="0" smtClean="0"/>
              <a:t>Alone – </a:t>
            </a:r>
            <a:r>
              <a:rPr lang="en-US" sz="2400" dirty="0" smtClean="0"/>
              <a:t>focused content</a:t>
            </a:r>
          </a:p>
          <a:p>
            <a:pPr lvl="0"/>
            <a:r>
              <a:rPr lang="en-US" sz="2400" b="1" i="1" dirty="0"/>
              <a:t>Example: </a:t>
            </a:r>
            <a:r>
              <a:rPr lang="en-US" sz="2400" b="1" i="1" dirty="0" smtClean="0"/>
              <a:t>What </a:t>
            </a:r>
            <a:r>
              <a:rPr lang="en-US" sz="2400" b="1" i="1" dirty="0"/>
              <a:t>are the early signs of autism</a:t>
            </a:r>
            <a:r>
              <a:rPr lang="en-US" sz="2400" b="1" i="1" dirty="0" smtClean="0"/>
              <a:t>? What are the stages of second language acquisition?</a:t>
            </a:r>
            <a:endParaRPr lang="en-US" sz="2400" b="1" i="1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07760"/>
            <a:ext cx="3200400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" y="5867400"/>
            <a:ext cx="3581400" cy="971094"/>
            <a:chOff x="727568" y="4898538"/>
            <a:chExt cx="3581400" cy="971094"/>
          </a:xfrm>
        </p:grpSpPr>
        <p:sp>
          <p:nvSpPr>
            <p:cNvPr id="5" name="TextBox 4"/>
            <p:cNvSpPr txBox="1"/>
            <p:nvPr/>
          </p:nvSpPr>
          <p:spPr>
            <a:xfrm>
              <a:off x="871335" y="5035898"/>
              <a:ext cx="336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297FD5">
                      <a:lumMod val="75000"/>
                    </a:srgbClr>
                  </a:solidFill>
                  <a:latin typeface="Rockwell" pitchFamily="18" charset="0"/>
                  <a:cs typeface="Narkisim" pitchFamily="34" charset="-79"/>
                </a:rPr>
                <a:t>SCRIPT-NC</a:t>
              </a:r>
              <a:endParaRPr lang="en-US" sz="4400" b="1" dirty="0">
                <a:solidFill>
                  <a:srgbClr val="297FD5">
                    <a:lumMod val="75000"/>
                  </a:srgbClr>
                </a:solidFill>
                <a:latin typeface="Rockwell" pitchFamily="18" charset="0"/>
                <a:cs typeface="Narkisim" pitchFamily="34" charset="-79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7568" y="5638800"/>
              <a:ext cx="3581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Supporting Change and Reform in </a:t>
              </a:r>
              <a:r>
                <a:rPr lang="en-US" sz="900" dirty="0" err="1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Preservice</a:t>
              </a:r>
              <a:r>
                <a:rPr lang="en-US" sz="900" dirty="0" smtClean="0">
                  <a:solidFill>
                    <a:srgbClr val="9D90A0">
                      <a:lumMod val="75000"/>
                    </a:srgbClr>
                  </a:solidFill>
                  <a:latin typeface="Perpetua" pitchFamily="18" charset="0"/>
                  <a:ea typeface="Batang" pitchFamily="18" charset="-127"/>
                  <a:cs typeface="Iskoola Pota" pitchFamily="34" charset="0"/>
                </a:rPr>
                <a:t> Teaching in North Carolina </a:t>
              </a:r>
              <a:endParaRPr lang="en-US" sz="900" dirty="0">
                <a:solidFill>
                  <a:srgbClr val="9D90A0">
                    <a:lumMod val="75000"/>
                  </a:srgbClr>
                </a:solidFill>
                <a:latin typeface="Perpetua" pitchFamily="18" charset="0"/>
                <a:ea typeface="Batang" pitchFamily="18" charset="-127"/>
                <a:cs typeface="Iskoola Pota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643092">
              <a:off x="2015011" y="4898538"/>
              <a:ext cx="510088" cy="337680"/>
              <a:chOff x="5551022" y="2140959"/>
              <a:chExt cx="510088" cy="337680"/>
            </a:xfrm>
          </p:grpSpPr>
          <p:sp>
            <p:nvSpPr>
              <p:cNvPr id="8" name="Can 7"/>
              <p:cNvSpPr/>
              <p:nvPr/>
            </p:nvSpPr>
            <p:spPr>
              <a:xfrm>
                <a:off x="5637675" y="2307897"/>
                <a:ext cx="291015" cy="161237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Parallelogram 8"/>
              <p:cNvSpPr/>
              <p:nvPr/>
            </p:nvSpPr>
            <p:spPr>
              <a:xfrm rot="642064">
                <a:off x="5551022" y="2140959"/>
                <a:ext cx="510088" cy="234203"/>
              </a:xfrm>
              <a:prstGeom prst="parallelogram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6019800" y="2289923"/>
                <a:ext cx="80" cy="112516"/>
              </a:xfrm>
              <a:prstGeom prst="lin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/>
              <p:cNvSpPr/>
              <p:nvPr/>
            </p:nvSpPr>
            <p:spPr>
              <a:xfrm>
                <a:off x="5995252" y="2376605"/>
                <a:ext cx="49095" cy="102034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15" descr="C:\Documents and Settings\ccatlett\Local Settings\Temporary Internet Files\Content.IE5\D3S5JPUA\MP9004424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86" y="1295400"/>
            <a:ext cx="409834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800600" y="1143000"/>
            <a:ext cx="4114800" cy="49831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 World of Resources for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EDU 144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(Child Development &amp; Learning Birth-36 months)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and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EDU 146</a:t>
            </a:r>
          </a:p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(Child Guidance)</a:t>
            </a:r>
            <a:endParaRPr lang="en-US" b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Camille Catlett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Activities to Make EDU 144 Fun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86923"/>
              </p:ext>
            </p:extLst>
          </p:nvPr>
        </p:nvGraphicFramePr>
        <p:xfrm>
          <a:off x="1524000" y="1397000"/>
          <a:ext cx="6096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5+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Large Motor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Jumps in place on floor with 2 feet together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Hops on one foot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Walks up and down stairs, alone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alternating feet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Skips using alternate feet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Fine Motor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Strings several large beads on a string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Builds a tower of nine small blocks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Copies a square using a crayon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Prints numerals</a:t>
                      </a:r>
                      <a:r>
                        <a:rPr lang="en-US" sz="1400" baseline="0" dirty="0" smtClean="0"/>
                        <a:t> “1” to “5”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Language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Makes negative statements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Repeats</a:t>
                      </a:r>
                      <a:r>
                        <a:rPr lang="en-US" sz="1400" baseline="0" dirty="0" smtClean="0"/>
                        <a:t> at least one nursery rhyme. Can sing a song.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Tells the content of a story but may confuse facts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Few differences</a:t>
                      </a:r>
                      <a:r>
                        <a:rPr lang="en-US" sz="1400" baseline="0" dirty="0" smtClean="0"/>
                        <a:t> from adults language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Social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Plays house, imitating basic domestic activity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Joins</a:t>
                      </a:r>
                      <a:r>
                        <a:rPr lang="en-US" sz="1400" baseline="0" dirty="0" smtClean="0"/>
                        <a:t> in play with other children and begins to interact with them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Dramatic play is closer to reality, with attention paid to detail, time and space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Plays simple table games such as Candy Land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91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Developmental Milestone 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Activities to Make EDU 144 Fun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1264"/>
              </p:ext>
            </p:extLst>
          </p:nvPr>
        </p:nvGraphicFramePr>
        <p:xfrm>
          <a:off x="1524000" y="1397000"/>
          <a:ext cx="60960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5+ years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Large Motor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Fine Motor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Language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Social 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91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Developmental Milestone 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Activities to Make EDU 144 Fun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True-False Quiz: A great alternative to lecture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95131"/>
              </p:ext>
            </p:extLst>
          </p:nvPr>
        </p:nvGraphicFramePr>
        <p:xfrm>
          <a:off x="762000" y="1397000"/>
          <a:ext cx="79248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Answer each</a:t>
                      </a:r>
                      <a:r>
                        <a:rPr lang="en-US" baseline="0" dirty="0" smtClean="0"/>
                        <a:t> of the following questions about gross motor skills</a:t>
                      </a:r>
                      <a:endParaRPr lang="en-US" dirty="0"/>
                    </a:p>
                  </a:txBody>
                  <a:tcPr/>
                </a:tc>
              </a:tr>
              <a:tr h="7174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Most two</a:t>
                      </a:r>
                      <a:r>
                        <a:rPr lang="en-US" baseline="0" dirty="0" smtClean="0"/>
                        <a:t> year olds can jump in place on the floor with both feet together.</a:t>
                      </a:r>
                    </a:p>
                    <a:p>
                      <a:r>
                        <a:rPr lang="en-US" dirty="0" smtClean="0"/>
                        <a:t>	</a:t>
                      </a:r>
                      <a:r>
                        <a:rPr lang="en-US" dirty="0" smtClean="0">
                          <a:sym typeface="Wingdings"/>
                        </a:rPr>
                        <a:t> True		 False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174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Five year</a:t>
                      </a:r>
                      <a:r>
                        <a:rPr lang="en-US" baseline="0" dirty="0" smtClean="0"/>
                        <a:t> olds often master the art of skipping before they turn six.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</a:t>
                      </a:r>
                      <a:r>
                        <a:rPr lang="en-US" dirty="0" smtClean="0">
                          <a:sym typeface="Wingdings"/>
                        </a:rPr>
                        <a:t> True		 False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1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Basics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2050" name="Picture 2" descr="practicalapproa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986"/>
            <a:ext cx="2819400" cy="3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29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Typical-Atypical Development (copy provided)</a:t>
            </a:r>
            <a:endParaRPr lang="en-US" sz="2400" dirty="0"/>
          </a:p>
        </p:txBody>
      </p:sp>
      <p:pic>
        <p:nvPicPr>
          <p:cNvPr id="2052" name="Picture 4" descr="http://www.dupagepress.com/uploads/pics/worldchildren_nb150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6343"/>
            <a:ext cx="2917371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World of Children: Developing Child Observation Skills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51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Basics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8" y="914399"/>
            <a:ext cx="2919761" cy="38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114299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NC Division of Child Development and Early Education ( NC DCDEE)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31340"/>
            <a:ext cx="3839857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181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/>
              </a:rPr>
              <a:t>The NC Infant-Toddler Program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21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Just the Facts, Ma’am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Insights to how to support the development of young children with disabilities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Extend to discuss the other professionals who support young children with disabilities (e.g., occupational therapists)</a:t>
            </a:r>
            <a:endParaRPr lang="en-US" sz="2400" dirty="0"/>
          </a:p>
        </p:txBody>
      </p:sp>
      <p:pic>
        <p:nvPicPr>
          <p:cNvPr id="4098" name="Picture 2" descr="DEC Recommended Practices: A Comprehensive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6" y="1143000"/>
            <a:ext cx="1728334" cy="22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202240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666" y="4191000"/>
            <a:ext cx="569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on the many ways in which culture influences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Britannic Bold" pitchFamily="34" charset="0"/>
              </a:rPr>
              <a:t>Just the Facts, Ma’am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37343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41763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domains of learning to organize observations of child development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20556"/>
              </p:ext>
            </p:extLst>
          </p:nvPr>
        </p:nvGraphicFramePr>
        <p:xfrm>
          <a:off x="4191000" y="2514600"/>
          <a:ext cx="3810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2095500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Social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 and Physical Development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Development and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Approaches to Learning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1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5-03 at 8.0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299"/>
            <a:ext cx="9144000" cy="152241"/>
          </a:xfrm>
          <a:prstGeom prst="rect">
            <a:avLst/>
          </a:prstGeom>
        </p:spPr>
      </p:pic>
      <p:pic>
        <p:nvPicPr>
          <p:cNvPr id="12" name="Picture 11" descr="Screen shot 2012-05-03 at 8.43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70" y="1752600"/>
            <a:ext cx="5602892" cy="4495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hlinkClick r:id="rId5"/>
              </a:rPr>
              <a:t>Early Childhood Learning and Knowledge Center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5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822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bycenter">
            <a:hlinkClick r:id="rId2" tooltip="babycent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15736"/>
            <a:ext cx="45839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21103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4"/>
              </a:rPr>
              <a:t>Videos on pregnancy, birth, newborn care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276600" y="31242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hlinkClick r:id="rId5"/>
              </a:rPr>
              <a:t>The Biology of Prenatal Development</a:t>
            </a:r>
            <a:endParaRPr lang="en-US" sz="2400" b="1" dirty="0"/>
          </a:p>
        </p:txBody>
      </p:sp>
      <p:pic>
        <p:nvPicPr>
          <p:cNvPr id="6148" name="Picture 4" descr="Clips for C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6196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3100" y="501958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Videos on pregnancy and prenatal development, infancy and toddlerhood, etc.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8194" name="Picture 2" descr="http://www.cde.state.co.us/resultsmatter/images/RMVideoSeries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0478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219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3"/>
              </a:rPr>
              <a:t>Clips for Practicing Observation, Documentation, and Assessment Skills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Early Learning Brain Development and Lifelong Outcomes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343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Pathways Awareness Foundation videos</a:t>
            </a:r>
            <a:endParaRPr lang="en-US" sz="24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6" y="4191000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Find It Online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 descr="Extension Fact Sh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068318"/>
            <a:ext cx="5457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295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3"/>
              </a:rPr>
              <a:t>Ages and Stages for Caregivers</a:t>
            </a:r>
            <a:endParaRPr lang="en-US" sz="20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00387"/>
            <a:ext cx="5448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895600"/>
            <a:ext cx="250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Games for Growing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7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92100" y="376238"/>
            <a:ext cx="87122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EDU 146 Social-Emotional Development/Child Guidance</a:t>
            </a:r>
            <a:endParaRPr lang="en-US" sz="2800" dirty="0">
              <a:solidFill>
                <a:srgbClr val="00009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4579" name="Content Placeholder 3" descr="tantru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674938" y="1609725"/>
            <a:ext cx="3560202" cy="45116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3429000"/>
            <a:ext cx="8610600" cy="3230563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>
                <a:hlinkClick r:id="rId2"/>
              </a:rPr>
              <a:t>http://csefel.vanderbilt.edu/</a:t>
            </a:r>
            <a:endParaRPr lang="en-US" sz="4800" dirty="0" smtClean="0"/>
          </a:p>
          <a:p>
            <a:pPr>
              <a:buFontTx/>
              <a:buNone/>
            </a:pPr>
            <a:endParaRPr lang="en-US" sz="4800" dirty="0" smtClean="0"/>
          </a:p>
          <a:p>
            <a:pPr>
              <a:buFontTx/>
              <a:buNone/>
            </a:pPr>
            <a:endParaRPr lang="en-US" sz="4800" dirty="0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29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All Around Resources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Activities to Make EDU 146 Fun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Discover Book Nooks!</a:t>
            </a: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5" y="1905000"/>
            <a:ext cx="839361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22313"/>
            <a:ext cx="4038600" cy="5586412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On Monday when it rained my mother said I couldn’t play outside.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 wanted to ride my new red bike with the blue horn to my friend Maggie’s house.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 was . . .</a:t>
            </a:r>
          </a:p>
        </p:txBody>
      </p:sp>
      <p:pic>
        <p:nvPicPr>
          <p:cNvPr id="8704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8" y="0"/>
            <a:ext cx="6858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22313"/>
            <a:ext cx="4038600" cy="5586412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On Wednesday when I went to preschool we drew pictures of big animals in the zoo.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My teacher, Laura, said my elephant looked just like one she saw at the zoo last summer.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 was . . .</a:t>
            </a:r>
          </a:p>
        </p:txBody>
      </p:sp>
      <p:pic>
        <p:nvPicPr>
          <p:cNvPr id="8909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5-03 at 8.0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299"/>
            <a:ext cx="9144000" cy="152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8467"/>
            <a:ext cx="9144000" cy="1077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 sz="3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74" y="1502515"/>
            <a:ext cx="5900574" cy="521197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5"/>
              </a:rPr>
              <a:t>National Center for Quality Teaching and Learning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1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3" y="219075"/>
            <a:ext cx="6530975" cy="65309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07975"/>
            <a:ext cx="4038600" cy="60007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On Friday when I went to my cousin Janie’s she wouldn’t let me play with her new dump truck in the sandbox.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 always share my toys with her when she comes to my house and I have something new to play with.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 was . . .</a:t>
            </a:r>
          </a:p>
        </p:txBody>
      </p:sp>
      <p:pic>
        <p:nvPicPr>
          <p:cNvPr id="911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0"/>
            <a:ext cx="6754813" cy="675481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All Around Resources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052686" cy="41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5793" y="1066800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MODULES</a:t>
            </a:r>
          </a:p>
          <a:p>
            <a:r>
              <a:rPr lang="en-US" sz="1400" b="1" dirty="0" smtClean="0"/>
              <a:t>Social and communication development</a:t>
            </a:r>
          </a:p>
          <a:p>
            <a:endParaRPr lang="en-US" sz="1400" b="1" dirty="0"/>
          </a:p>
          <a:p>
            <a:r>
              <a:rPr lang="en-US" sz="1400" b="1" dirty="0" smtClean="0"/>
              <a:t>Determining the meaning of a challenging behavior</a:t>
            </a:r>
          </a:p>
          <a:p>
            <a:endParaRPr lang="en-US" sz="1400" b="1" dirty="0"/>
          </a:p>
          <a:p>
            <a:r>
              <a:rPr lang="en-US" sz="1400" b="1" dirty="0" smtClean="0"/>
              <a:t>Positive behavior interventions and support</a:t>
            </a:r>
          </a:p>
          <a:p>
            <a:endParaRPr lang="en-US" sz="1400" b="1" dirty="0"/>
          </a:p>
          <a:p>
            <a:r>
              <a:rPr lang="en-US" sz="1400" b="1" dirty="0" smtClean="0"/>
              <a:t>Intervention in everyday settings</a:t>
            </a:r>
          </a:p>
          <a:p>
            <a:endParaRPr lang="en-US" sz="1400" b="1" dirty="0"/>
          </a:p>
          <a:p>
            <a:r>
              <a:rPr lang="en-US" sz="1400" b="1" dirty="0" smtClean="0"/>
              <a:t>Teaming to build a behavior support plan</a:t>
            </a:r>
          </a:p>
          <a:p>
            <a:endParaRPr lang="en-US" sz="1400" b="1" dirty="0"/>
          </a:p>
          <a:p>
            <a:r>
              <a:rPr lang="en-US" sz="1400" b="1" dirty="0" smtClean="0"/>
              <a:t>Supporting families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01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Instructional Planning Form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378106"/>
              </p:ext>
            </p:extLst>
          </p:nvPr>
        </p:nvGraphicFramePr>
        <p:xfrm>
          <a:off x="292100" y="1504950"/>
          <a:ext cx="8637587" cy="436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979"/>
                <a:gridCol w="1716152"/>
                <a:gridCol w="1716152"/>
                <a:gridCol w="1716152"/>
                <a:gridCol w="1716152"/>
              </a:tblGrid>
              <a:tr h="22864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What is the behavior?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Why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is he/she doing it?</a:t>
                      </a:r>
                    </a:p>
                    <a:p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(Function)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What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could he/she do instead?</a:t>
                      </a:r>
                    </a:p>
                    <a:p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(Realistic  goal)</a:t>
                      </a:r>
                      <a:endParaRPr lang="en-US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How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will you teach him/her to do it?</a:t>
                      </a:r>
                    </a:p>
                    <a:p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(Strategy)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Priority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8" marR="91438" marT="45731" marB="45731"/>
                </a:tc>
              </a:tr>
              <a:tr h="208079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31" marB="4573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TECHNICAL ASSISTANCE CENTER ON SOCIAL EMOTIONAL INTERVENTION for young children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TACSEI </a:t>
            </a:r>
            <a:r>
              <a:rPr lang="en-US" i="1" dirty="0" smtClean="0">
                <a:hlinkClick r:id="rId3"/>
              </a:rPr>
              <a:t>Families</a:t>
            </a:r>
            <a:r>
              <a:rPr lang="en-US" dirty="0" smtClean="0">
                <a:hlinkClick r:id="rId3"/>
              </a:rPr>
              <a:t> Community</a:t>
            </a:r>
            <a:endParaRPr lang="en-US" dirty="0"/>
          </a:p>
        </p:txBody>
      </p:sp>
      <p:pic>
        <p:nvPicPr>
          <p:cNvPr id="5" name="Content Placeholder 4" descr="558425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91000" y="1600200"/>
            <a:ext cx="4700124" cy="3124200"/>
          </a:xfrm>
        </p:spPr>
      </p:pic>
      <p:pic>
        <p:nvPicPr>
          <p:cNvPr id="6" name="Picture 5" descr="57364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895600"/>
            <a:ext cx="2362200" cy="3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Just the Facts, Ma’am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" y="2514600"/>
            <a:ext cx="2775775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7" y="762000"/>
            <a:ext cx="2730806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638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Works Briefs from CSEFEL</a:t>
            </a:r>
            <a:endParaRPr lang="en-US" sz="2400" b="1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8" y="1676400"/>
            <a:ext cx="2697163" cy="36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Read All About It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3948"/>
            <a:ext cx="6324600" cy="56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Read All About It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331"/>
            <a:ext cx="477176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74920"/>
            <a:ext cx="4955721" cy="45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6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6386" name="Picture 2" descr="Zero to Three: National Center for Infants, Toddlers and Famili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557010"/>
            <a:ext cx="1809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295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5"/>
              </a:rPr>
              <a:t>Development of Social Emotional Skills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590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6"/>
              </a:rPr>
              <a:t>Most Popular Resources on Promoting Social Emotional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79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 Rogers Center Early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4400" b="1" dirty="0">
                <a:hlinkClick r:id="rId2"/>
              </a:rPr>
              <a:t>Curriculum </a:t>
            </a:r>
            <a:r>
              <a:rPr lang="en-US" sz="4400" b="1" dirty="0" smtClean="0">
                <a:hlinkClick r:id="rId2"/>
              </a:rPr>
              <a:t>Toolkit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432816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file"/>
          </p:cNvPr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6381" t="35571" r="46054" b="35570"/>
          <a:stretch>
            <a:fillRect/>
          </a:stretch>
        </p:blipFill>
        <p:spPr bwMode="auto">
          <a:xfrm>
            <a:off x="7010400" y="1300047"/>
            <a:ext cx="19050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hlinkClick r:id="rId5" action="ppaction://hlinkfile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5380" t="6035" r="3155" b="19511"/>
          <a:stretch>
            <a:fillRect/>
          </a:stretch>
        </p:blipFill>
        <p:spPr bwMode="auto">
          <a:xfrm>
            <a:off x="44478" y="1300047"/>
            <a:ext cx="1932709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529" t="38281" r="46628" b="29688"/>
          <a:stretch>
            <a:fillRect/>
          </a:stretch>
        </p:blipFill>
        <p:spPr bwMode="auto">
          <a:xfrm>
            <a:off x="2378514" y="1470103"/>
            <a:ext cx="2041086" cy="1752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 l="24971" t="53263" r="49375" b="20542"/>
          <a:stretch>
            <a:fillRect/>
          </a:stretch>
        </p:blipFill>
        <p:spPr bwMode="auto">
          <a:xfrm>
            <a:off x="4650819" y="1470103"/>
            <a:ext cx="2342854" cy="1913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 l="31250" t="37500" r="48125" b="39063"/>
          <a:stretch>
            <a:fillRect/>
          </a:stretch>
        </p:blipFill>
        <p:spPr bwMode="auto">
          <a:xfrm>
            <a:off x="76200" y="3738447"/>
            <a:ext cx="259842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368550" y="3146425"/>
            <a:ext cx="2051050" cy="287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2: Transition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3128963"/>
            <a:ext cx="2133600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1: Embedded Interventions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95800" y="2900363"/>
            <a:ext cx="25146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3: Communication for Collaboration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086600" y="2824163"/>
            <a:ext cx="1981200" cy="762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4: Family-Professional Partnerships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4138" y="5791200"/>
            <a:ext cx="2514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5: Assistive Technology Interventions</a:t>
            </a:r>
          </a:p>
        </p:txBody>
      </p:sp>
      <p:grpSp>
        <p:nvGrpSpPr>
          <p:cNvPr id="62477" name="Group 12"/>
          <p:cNvGrpSpPr>
            <a:grpSpLocks/>
          </p:cNvGrpSpPr>
          <p:nvPr/>
        </p:nvGrpSpPr>
        <p:grpSpPr bwMode="auto">
          <a:xfrm>
            <a:off x="2751138" y="3886200"/>
            <a:ext cx="2514600" cy="2362200"/>
            <a:chOff x="5410200" y="3352800"/>
            <a:chExt cx="2514600" cy="236220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rcRect l="16667" r="11905"/>
            <a:stretch>
              <a:fillRect/>
            </a:stretch>
          </p:blipFill>
          <p:spPr>
            <a:xfrm>
              <a:off x="5410200" y="3352800"/>
              <a:ext cx="2438400" cy="234020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410200" y="5334000"/>
              <a:ext cx="25146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Module 6: Dialogic Reading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65418" y="3837268"/>
            <a:ext cx="3167892" cy="2487331"/>
            <a:chOff x="5457940" y="3827080"/>
            <a:chExt cx="2816268" cy="2399329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5562600" y="3895493"/>
              <a:ext cx="2590800" cy="2330916"/>
            </a:xfrm>
            <a:prstGeom prst="rect">
              <a:avLst/>
            </a:prstGeom>
            <a:grpFill/>
            <a:ln w="952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7" t="20323" r="39252" b="34851"/>
            <a:stretch/>
          </p:blipFill>
          <p:spPr bwMode="auto">
            <a:xfrm>
              <a:off x="5457940" y="3827080"/>
              <a:ext cx="2036828" cy="15225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7" t="16545" r="39652" b="29867"/>
            <a:stretch/>
          </p:blipFill>
          <p:spPr bwMode="auto">
            <a:xfrm>
              <a:off x="6484616" y="4501114"/>
              <a:ext cx="1789592" cy="134960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Subtitle 2"/>
          <p:cNvSpPr txBox="1">
            <a:spLocks/>
          </p:cNvSpPr>
          <p:nvPr/>
        </p:nvSpPr>
        <p:spPr>
          <a:xfrm>
            <a:off x="5410200" y="5562600"/>
            <a:ext cx="28956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Module 7: Tiered Instruction (Social emotional development &amp; Academic learning)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9263"/>
          </a:xfrm>
        </p:spPr>
        <p:txBody>
          <a:bodyPr/>
          <a:lstStyle/>
          <a:p>
            <a:r>
              <a:rPr lang="en-US" sz="3200" b="1" dirty="0" smtClean="0">
                <a:hlinkClick r:id="rId2"/>
              </a:rPr>
              <a:t>Most Popular Resources on Promoting Social Emotional Development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5" name="Picture 4" descr="ab14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53901"/>
            <a:ext cx="6553200" cy="43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8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Britannic Bold" pitchFamily="34" charset="0"/>
              </a:rPr>
              <a:t>See for Yourself/Find it Online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4724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+mn-lt"/>
                <a:ea typeface="ＭＳ Ｐゴシック" charset="-128"/>
              </a:rPr>
              <a:t>	</a:t>
            </a:r>
            <a:endParaRPr lang="en-US" sz="3200" dirty="0">
              <a:latin typeface="+mn-lt"/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7775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7" y="2444104"/>
            <a:ext cx="3886200" cy="38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5"/>
              </a:rPr>
              <a:t>http://www.tolerance.org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09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4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Crosswalks </a:t>
            </a:r>
            <a:r>
              <a:rPr lang="en-US" dirty="0" smtClean="0">
                <a:hlinkClick r:id="rId2"/>
              </a:rPr>
              <a:t>http://fpg.unc.edu/~crosswalks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7" y="1774825"/>
            <a:ext cx="6167966" cy="4625975"/>
          </a:xfrm>
        </p:spPr>
      </p:pic>
    </p:spTree>
    <p:extLst>
      <p:ext uri="{BB962C8B-B14F-4D97-AF65-F5344CB8AC3E}">
        <p14:creationId xmlns:p14="http://schemas.microsoft.com/office/powerpoint/2010/main" val="22954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/>
          <a:lstStyle/>
          <a:p>
            <a:r>
              <a:rPr lang="en-US" dirty="0" smtClean="0"/>
              <a:t>Shifting Paradigms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786341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/>
          <a:lstStyle/>
          <a:p>
            <a:r>
              <a:rPr lang="en-US" dirty="0" smtClean="0"/>
              <a:t>Shifting Paradigms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5629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5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Parts of a whole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964362"/>
              </p:ext>
            </p:extLst>
          </p:nvPr>
        </p:nvGraphicFramePr>
        <p:xfrm>
          <a:off x="381000" y="20574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7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use DAP on an ongoing  basis in your teaching/PD?</a:t>
            </a:r>
            <a:endParaRPr lang="en-US" dirty="0"/>
          </a:p>
        </p:txBody>
      </p:sp>
      <p:pic>
        <p:nvPicPr>
          <p:cNvPr id="7" name="Content Placeholder 6" descr="NowWhat1305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013475"/>
              </a:clrFrom>
              <a:clrTo>
                <a:srgbClr val="013475">
                  <a:alpha val="0"/>
                </a:srgbClr>
              </a:clrTo>
            </a:clrChange>
          </a:blip>
          <a:srcRect b="2806"/>
          <a:stretch>
            <a:fillRect/>
          </a:stretch>
        </p:blipFill>
        <p:spPr bwMode="auto">
          <a:xfrm>
            <a:off x="1470595" y="1774825"/>
            <a:ext cx="620280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5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EB849E-E92C-46A8-B674-76762345D8D0}&quot;/&gt;&lt;isInvalidForFieldText val=&quot;0&quot;/&gt;&lt;Image&gt;&lt;filename val=&quot;C:\DOCUME~1\greenj\LOCALS~1\Temp\PR\data\asimages\{55EB849E-E92C-46A8-B674-76762345D8D0}_23.png&quot;/&gt;&lt;left val=&quot;455&quot;/&gt;&lt;top val=&quot;123&quot;/&gt;&lt;width val=&quot;210&quot;/&gt;&lt;height val=&quot;30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RIPT-NC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1062</Words>
  <Application>Microsoft Office PowerPoint</Application>
  <PresentationFormat>On-screen Show (4:3)</PresentationFormat>
  <Paragraphs>244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SCRIPT-NC template</vt:lpstr>
      <vt:lpstr>PowerPoint Presentation</vt:lpstr>
      <vt:lpstr>Early Childhood Learning and Knowledge Center</vt:lpstr>
      <vt:lpstr>National Center for Quality Teaching and Learning</vt:lpstr>
      <vt:lpstr>Fred Rogers Center Early Learning Environment</vt:lpstr>
      <vt:lpstr>Crosswalks http://fpg.unc.edu/~crosswalks </vt:lpstr>
      <vt:lpstr>Shifting Paradigms</vt:lpstr>
      <vt:lpstr>Shifting Paradigms</vt:lpstr>
      <vt:lpstr>Parts of a whole</vt:lpstr>
      <vt:lpstr>How do you use DAP on an ongoing  basis in your teaching/PD?</vt:lpstr>
      <vt:lpstr>Use DEC Recommended Practices to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 146 Social-Emotional Development/Child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Instructional Planning Form</vt:lpstr>
      <vt:lpstr> TECHNICAL ASSISTANCE CENTER ON SOCIAL EMOTIONAL INTERVENTION for young children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Popular Resources on Promoting Social Emotional Development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Catlett, Camille</dc:creator>
  <cp:lastModifiedBy>fpg</cp:lastModifiedBy>
  <cp:revision>40</cp:revision>
  <cp:lastPrinted>2012-10-24T02:08:18Z</cp:lastPrinted>
  <dcterms:created xsi:type="dcterms:W3CDTF">2011-05-23T01:10:03Z</dcterms:created>
  <dcterms:modified xsi:type="dcterms:W3CDTF">2012-10-25T17:48:56Z</dcterms:modified>
</cp:coreProperties>
</file>