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7" r:id="rId1"/>
  </p:sldMasterIdLst>
  <p:notesMasterIdLst>
    <p:notesMasterId r:id="rId36"/>
  </p:notesMasterIdLst>
  <p:handoutMasterIdLst>
    <p:handoutMasterId r:id="rId37"/>
  </p:handoutMasterIdLst>
  <p:sldIdLst>
    <p:sldId id="462" r:id="rId2"/>
    <p:sldId id="268" r:id="rId3"/>
    <p:sldId id="272" r:id="rId4"/>
    <p:sldId id="445" r:id="rId5"/>
    <p:sldId id="368" r:id="rId6"/>
    <p:sldId id="425" r:id="rId7"/>
    <p:sldId id="434" r:id="rId8"/>
    <p:sldId id="448" r:id="rId9"/>
    <p:sldId id="450" r:id="rId10"/>
    <p:sldId id="449" r:id="rId11"/>
    <p:sldId id="458" r:id="rId12"/>
    <p:sldId id="465" r:id="rId13"/>
    <p:sldId id="281" r:id="rId14"/>
    <p:sldId id="451" r:id="rId15"/>
    <p:sldId id="269" r:id="rId16"/>
    <p:sldId id="469" r:id="rId17"/>
    <p:sldId id="262" r:id="rId18"/>
    <p:sldId id="263" r:id="rId19"/>
    <p:sldId id="453" r:id="rId20"/>
    <p:sldId id="454" r:id="rId21"/>
    <p:sldId id="455" r:id="rId22"/>
    <p:sldId id="452" r:id="rId23"/>
    <p:sldId id="466" r:id="rId24"/>
    <p:sldId id="447" r:id="rId25"/>
    <p:sldId id="408" r:id="rId26"/>
    <p:sldId id="457" r:id="rId27"/>
    <p:sldId id="467" r:id="rId28"/>
    <p:sldId id="468" r:id="rId29"/>
    <p:sldId id="460" r:id="rId30"/>
    <p:sldId id="459" r:id="rId31"/>
    <p:sldId id="456" r:id="rId32"/>
    <p:sldId id="463" r:id="rId33"/>
    <p:sldId id="464" r:id="rId34"/>
    <p:sldId id="436" r:id="rId35"/>
  </p:sldIdLst>
  <p:sldSz cx="9144000" cy="6858000" type="screen4x3"/>
  <p:notesSz cx="6858000" cy="9313863"/>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3" d="100"/>
          <a:sy n="103" d="100"/>
        </p:scale>
        <p:origin x="102" y="5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945"/>
    </p:cViewPr>
  </p:sorterViewPr>
  <p:notesViewPr>
    <p:cSldViewPr snapToGrid="0">
      <p:cViewPr varScale="1">
        <p:scale>
          <a:sx n="74" d="100"/>
          <a:sy n="74" d="100"/>
        </p:scale>
        <p:origin x="2208" y="86"/>
      </p:cViewPr>
      <p:guideLst>
        <p:guide orient="horz" pos="2880"/>
        <p:guide pos="2160"/>
        <p:guide orient="horz" pos="293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43A2F6-282C-4B09-A6D9-412924143A4B}"/>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A8E5310-CD63-402B-ABDB-3976AF000FD8}"/>
              </a:ext>
            </a:extLst>
          </p:cNvPr>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9A06ED1-4DFC-4EE6-B1E5-1C9461A920F8}" type="datetimeFigureOut">
              <a:rPr lang="en-US"/>
              <a:pPr>
                <a:defRPr/>
              </a:pPr>
              <a:t>5/21/2018</a:t>
            </a:fld>
            <a:endParaRPr lang="en-US"/>
          </a:p>
        </p:txBody>
      </p:sp>
      <p:sp>
        <p:nvSpPr>
          <p:cNvPr id="4" name="Footer Placeholder 3">
            <a:extLst>
              <a:ext uri="{FF2B5EF4-FFF2-40B4-BE49-F238E27FC236}">
                <a16:creationId xmlns:a16="http://schemas.microsoft.com/office/drawing/2014/main" id="{1B7229A3-B37F-4B99-896C-B72E5463416A}"/>
              </a:ext>
            </a:extLst>
          </p:cNvPr>
          <p:cNvSpPr>
            <a:spLocks noGrp="1"/>
          </p:cNvSpPr>
          <p:nvPr>
            <p:ph type="ftr" sz="quarter" idx="2"/>
          </p:nvPr>
        </p:nvSpPr>
        <p:spPr>
          <a:xfrm>
            <a:off x="0" y="8847138"/>
            <a:ext cx="2971800" cy="46513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47F08F3-A829-42F2-84D3-7F612252BDE0}"/>
              </a:ext>
            </a:extLst>
          </p:cNvPr>
          <p:cNvSpPr>
            <a:spLocks noGrp="1"/>
          </p:cNvSpPr>
          <p:nvPr>
            <p:ph type="sldNum" sz="quarter" idx="3"/>
          </p:nvPr>
        </p:nvSpPr>
        <p:spPr>
          <a:xfrm>
            <a:off x="3884613" y="8847138"/>
            <a:ext cx="2971800" cy="46513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3F2C41E-3F73-4AE9-B80E-A20A6C784A6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18T00:35:28.8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21896 389,'0'0,"1"-1,-1 1,1 0,-1 0,1 0,-1 0,1-1,-1 1,1 0,-1 0,0-1,1 1,-1 0,1-1,-1 1,0-1,1 1,-1 0,0-1,1 1,-1-1,0 1,0-1,0 1,1-1,-1 1,0-1,0 1,0-1,0 1,0-1,0 1,0-1,0 1,0-1,0 1,0-1,0 1,-4-25,3 21,0-1,0 1,-1-1,1 1,-1 0,0 0,-1 0,1 0,-1 0,0 1,0-1,0 1,0 0,0-1,-1 1,-3-2,-4-3,-1 0,0 1,-1 1,-8-4,-14-3,-19-4,3 1,-1 1,0 3,-1 2,-18 0,-16-3,-306-44,167 25,129 16,16 2,0 4,-15 3,-308 6,185 3,106 1,0 5,-13 7,-223 44,168-27,-359 37,483-63,-564 96,194-26,-57 4,175-28,126-27,-67-4,-184-6,223-9,-1339 7,1039-14,-2971 1,3361-3,-118-17,-373-66,382 60,-86-13,179 18,0 6,-85 3,-439 13,254 0,-3229-1,3531 5,0 5,-58 14,-167 37,144-28,-197 28,208-34,-15 10,121-23,-74 18,-90 16,185-37,1 1,1 3,0 2,-13 7,53-21,-7 2,0 0,1 0,0 1,0 0,0 1,1 0,0 0,-3 4,4-2,-64 56,-49 31,97-76,0 1,2 1,0 1,2 1,0 1,2 1,0 0,-9 20,-15 27,-8 23,39-68,1 1,2 0,0 0,2 1,-1 9,-11 104,2-18,10-62,2 1,3 9,3 129,2-76,-2-108,2-1,0 1,1-1,1 1,5 15,11 22,6 7,-2-3,33 85,-42-109,2 0,0-1,3-1,3 3,-4-5,-14-24,1 0,-1 0,1-1,5 5,17 19,-20-18,1 0,0-1,1 0,0-1,1 0,0 0,1-1,10 6,47 28,-41-24,1-1,1-2,1-1,11 3,44 15,-20-8,1-2,1-3,5-3,-29-8,203 33,-234-41,102 14,61-2,369-12,-260-3,11817 2,-11778 7,-24 0,1939-6,-1094-2,546 1,-1640-1,-1-3,24-6,99-22,30-4,-171 32,1-2,-1-1,0-1,-1-2,26-11,-21 4,-10 7,-1-1,0-2,-1-1,-1-1,19-14,-22 11,-1-1,-1-1,7-10,46-66,-67 89,17-24,-8 12,1 0,15-16,-13 16,-2 0,10-14,8-13,-19 26,-1 1,-1-2,-1 0,-1 0,-1-1,0 0,11-30,-14 40,31-77,12-52,-39 103,-4 19,0 0,6-12,-1 0,0 0,4-28,-2 5,0-3,-4 0,2-50,-7 67,0 7,9-82,1 69,-10 36,0 0,0 0,-1 0,0-7,2-64,-6-29,1 15,1-343,-1 424,0 1,0-1,-2 0,1 0,-2 1,0-1,-5-10,-3-3,-1 1,-1 0,-5-4,-1 2,13 19,1 0,0-1,1 0,-1 0,2 0,-1 0,-5-22,1 2,-2 1,-3-4,12 28,0-1,1 1,0-1,-1 1,1-4,1 5,-1 0,0-1,0 1,0 0,0 0,-1 0,0 0,1 0,-3-3,-5-6,2-1,0 1,0-1,1-1,-2-11,-3-4,8 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18T01:44:48.80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2234 208,'-129'6,"0"6,-38 11,9-2,-269 56,419-75,-15 3,0 2,1 0,0 1,-18 10,-2 5,-34 23,37-20,1 2,1 1,1 2,1 1,-1 5,-2 7,3 1,-26 43,21-29,-3 0,11-18,3 1,-21 40,-71 158,-36 57,134-248,3 1,2 0,2 2,1 4,-1 20,3 1,0 41,6 34,8 43,1-61,-2 1106,0-1226,2-1,-1 1,2-1,0 0,0 0,1 0,1 0,0-1,0 0,8 11,13 33,-20-39,2-1,1 1,0-1,1 1,17 23,4 14,14 20,-22-38,2-1,10 8,10 9,-15-15,2-2,1-1,21 15,151 98,-151-111,-14-9,1-3,1-1,1-2,7 1,87 28,-107-41,0-2,0-1,24 2,13 1,19 7,-16-3,24 5,38 7,139 18,-70-7,-69-10,36-3,40-11,70-10,-163-3,-40-1,29-8,50-2,427 10,-299 3,11965-1,-12106-2,106-16,482-107,-620 108,0 5,0 4,94 7,1183 4,-795-4,-345 2,278-3,-308-10,36-1,32 14,-16 0,27-13,-207 1,13-5,28-5,116-20,-49 7,294-50,-327 54,-56 9,-58 9,1-2,23-11,-53 18,135-54,70-42,101-40,-263 117,0-3,-2-2,-2-4,48-35,-12 3,49-33,73-71,-174 135,-18 16,-1-2,-1 0,-1-1,6-10,16-25,78-108,-119 161,54-84,-47 71,-1-1,-1 0,0 0,-1-2,-3 7,-1-1,0 0,-1 0,0-13,-4-62,0 24,2 46,1 14,-1-1,1 1,-2 0,1-1,-1 1,0-1,0 1,-1 0,1 0,-1 0,-1 0,0-1,-6-10,1 0,0-3,3 7,0 1,-1 0,-1 0,0 0,-3-4,-74-82,59 70,9 11,-1 1,-1 1,-8-6,-5-3,-3-3,-2 2,0 1,-2 2,-38-17,-83-24,-69-31,182 76,-19-3,-30-11,-4-9,-73-28,6 5,68 24,-48-19,-50-20,-109-27,116 41,-1-11,121 48,-144-52,183 70,0 1,0 1,-1 2,-10 0,-51-11,7 0,-47-1,55 8,-218-37,185 28,-173-28,-351-61,7 17,451 74,68 7,-65-14,149 19,-493-84,176 50,134 8,41 4,42 17,1 5,-45 8,31-1,-3903-1,2055-2,1014 1,901-1,1-3,0-3,-2-4,-729-128,166 35,321 54,118 16,-175-25,231 42,-95 3,108 13,17 2,0-6,-44-9,25-2,-1 5,-47 5,-775 8,805-8,-25-8,117 9,-161-25,105 13,-59 0,37 6,1-5,-109-31,-48-6,85 16,126 22,-155-28,106 29,61 8,-41-10,62 4,32 8,1 1,-1 0,1 1,-1 0,-11 0,3 1,-1-1,-1-1,-36-3,-394 4,232 4,-88-2,301 0,0 1,0 1,-1-1,1 1,0 0,-7 4,-16 4,14-6,-1 0,0-1,0-1,0 0,-2-1,-11-2,17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7AF903-A5AF-4A83-82A7-3CAB59BBAD45}"/>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1A731C1-9AE7-4AC8-BFA2-5DC7B75E0699}"/>
              </a:ext>
            </a:extLst>
          </p:cNvPr>
          <p:cNvSpPr>
            <a:spLocks noGrp="1"/>
          </p:cNvSpPr>
          <p:nvPr>
            <p:ph type="dt" idx="1"/>
          </p:nvPr>
        </p:nvSpPr>
        <p:spPr>
          <a:xfrm>
            <a:off x="3884613" y="0"/>
            <a:ext cx="2971800" cy="4667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D21228D-A72D-4B1C-929F-6873D6870822}" type="datetimeFigureOut">
              <a:rPr lang="en-US"/>
              <a:pPr>
                <a:defRPr/>
              </a:pPr>
              <a:t>5/21/2018</a:t>
            </a:fld>
            <a:endParaRPr lang="en-US"/>
          </a:p>
        </p:txBody>
      </p:sp>
      <p:sp>
        <p:nvSpPr>
          <p:cNvPr id="4" name="Slide Image Placeholder 3">
            <a:extLst>
              <a:ext uri="{FF2B5EF4-FFF2-40B4-BE49-F238E27FC236}">
                <a16:creationId xmlns:a16="http://schemas.microsoft.com/office/drawing/2014/main" id="{F4D236C2-559F-411D-B4A9-C84D2B996B62}"/>
              </a:ext>
            </a:extLst>
          </p:cNvPr>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15EF5D4-EA6B-48DD-A1E2-4D346EACF358}"/>
              </a:ext>
            </a:extLst>
          </p:cNvPr>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B768A06-CE91-41A1-B506-1D7446FE3D15}"/>
              </a:ext>
            </a:extLst>
          </p:cNvPr>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A7146EA-6AF6-433C-84F8-5555B5F2C3C1}"/>
              </a:ext>
            </a:extLst>
          </p:cNvPr>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B65BA33-2AE0-4926-B7CA-D665FCF03C6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ACDA885-D8EC-462C-B5CD-FBD032F974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AB58E1-CFF3-4F86-9C97-CB0A86963446}"/>
              </a:ext>
            </a:extLst>
          </p:cNvPr>
          <p:cNvSpPr>
            <a:spLocks noGrp="1"/>
          </p:cNvSpPr>
          <p:nvPr>
            <p:ph type="body" idx="1"/>
          </p:nvPr>
        </p:nvSpPr>
        <p:spPr/>
        <p:txBody>
          <a:bodyPr/>
          <a:lstStyle/>
          <a:p>
            <a:pPr defTabSz="457200" fontAlgn="auto">
              <a:spcBef>
                <a:spcPts val="0"/>
              </a:spcBef>
              <a:spcAft>
                <a:spcPts val="0"/>
              </a:spcAft>
              <a:buClr>
                <a:srgbClr val="90C226"/>
              </a:buClr>
              <a:buSzPct val="80000"/>
              <a:defRPr/>
            </a:pPr>
            <a:r>
              <a:rPr lang="en-US" sz="1600" dirty="0"/>
              <a:t>The Guiding Principles also align with and support federal laws, policies and guidelines, including those you see listed on the screen.</a:t>
            </a:r>
          </a:p>
          <a:p>
            <a:pPr marL="342900" indent="-342900" defTabSz="457200" fontAlgn="auto">
              <a:spcBef>
                <a:spcPts val="1000"/>
              </a:spcBef>
              <a:spcAft>
                <a:spcPts val="0"/>
              </a:spcAft>
              <a:buClr>
                <a:srgbClr val="90C226"/>
              </a:buClr>
              <a:buSzPct val="80000"/>
              <a:buFont typeface="Wingdings 3" charset="2"/>
              <a:buChar char=""/>
              <a:defRPr/>
            </a:pPr>
            <a:endParaRPr lang="en-US" sz="2700" b="1" dirty="0">
              <a:solidFill>
                <a:prstClr val="black">
                  <a:lumMod val="75000"/>
                  <a:lumOff val="25000"/>
                </a:prstClr>
              </a:solidFill>
            </a:endParaRPr>
          </a:p>
          <a:p>
            <a:pPr fontAlgn="auto">
              <a:spcBef>
                <a:spcPts val="0"/>
              </a:spcBef>
              <a:spcAft>
                <a:spcPts val="0"/>
              </a:spcAft>
              <a:defRPr/>
            </a:pPr>
            <a:endParaRPr lang="en-US" dirty="0"/>
          </a:p>
        </p:txBody>
      </p:sp>
      <p:sp>
        <p:nvSpPr>
          <p:cNvPr id="34820" name="Slide Number Placeholder 3">
            <a:extLst>
              <a:ext uri="{FF2B5EF4-FFF2-40B4-BE49-F238E27FC236}">
                <a16:creationId xmlns:a16="http://schemas.microsoft.com/office/drawing/2014/main" id="{523DB5F1-482B-4035-986D-F58D6B72A7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C92FFB7A-68BA-4742-9367-AAAD0BD4B8B1}" type="slidenum">
              <a:rPr lang="en-US" altLang="en-US">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111089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1892C2D-5160-4969-B47E-C8E3B329B3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B2A2E84-94EB-4305-8E26-9BD252EC5B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a:t>For the past year, a very diverse group representing these and other perspectives has been meeting to discuss the need for, and develop drafts of, a set of guiding principles. </a:t>
            </a:r>
            <a:r>
              <a:rPr lang="en-US" altLang="en-US" sz="1600" b="1"/>
              <a:t>Now it’s time for your input.</a:t>
            </a:r>
          </a:p>
          <a:p>
            <a:pPr>
              <a:spcBef>
                <a:spcPct val="0"/>
              </a:spcBef>
            </a:pPr>
            <a:endParaRPr lang="en-US" altLang="en-US" sz="1600"/>
          </a:p>
          <a:p>
            <a:pPr>
              <a:spcBef>
                <a:spcPct val="0"/>
              </a:spcBef>
            </a:pPr>
            <a:r>
              <a:rPr lang="en-US" altLang="en-US" sz="1600"/>
              <a:t>A website has been created to gather input from as many as possible. The goal is to guarantee that the content of Vermont’s Guiding Principles reflects the thoughts and words of families, teachers, therapists, clinicians, leaders, faculty, and other representatives of early childhood programs, agencies and organizations. On the site, a draft of the Guiding Principles will be available in March and April 2017 for input from all of us.</a:t>
            </a:r>
          </a:p>
          <a:p>
            <a:pPr>
              <a:spcBef>
                <a:spcPct val="0"/>
              </a:spcBef>
            </a:pPr>
            <a:endParaRPr lang="en-US" altLang="en-US" sz="1600"/>
          </a:p>
          <a:p>
            <a:pPr>
              <a:spcBef>
                <a:spcPct val="0"/>
              </a:spcBef>
            </a:pPr>
            <a:r>
              <a:rPr lang="en-US" altLang="en-US" sz="1600" b="1"/>
              <a:t>So if you do just one thing, please provide your feedback.</a:t>
            </a:r>
          </a:p>
        </p:txBody>
      </p:sp>
      <p:sp>
        <p:nvSpPr>
          <p:cNvPr id="53252" name="Slide Number Placeholder 3">
            <a:extLst>
              <a:ext uri="{FF2B5EF4-FFF2-40B4-BE49-F238E27FC236}">
                <a16:creationId xmlns:a16="http://schemas.microsoft.com/office/drawing/2014/main" id="{FD830BE6-E145-408B-97D0-D6FBCEA97A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1268DE8A-A4A2-43B8-A79F-F4DE49390012}" type="slidenum">
              <a:rPr lang="en-US" altLang="en-US">
                <a:solidFill>
                  <a:srgbClr val="000000"/>
                </a:solidFill>
                <a:latin typeface="Calibri" panose="020F0502020204030204" pitchFamily="34" charset="0"/>
              </a:rPr>
              <a:pPr fontAlgn="base">
                <a:spcBef>
                  <a:spcPct val="0"/>
                </a:spcBef>
                <a:spcAft>
                  <a:spcPct val="0"/>
                </a:spcAft>
              </a:pPr>
              <a:t>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664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7CE79E0-72EE-42A0-A6FB-4DB40EAF3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71C1A16-C88F-4275-9B02-118D689A5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b="1"/>
              <a:t>Do you still have questions? </a:t>
            </a:r>
            <a:r>
              <a:rPr lang="en-US" altLang="en-US" sz="1600"/>
              <a:t>Your handout has information about who to call if you have questions about the Guiding Principles. The information is also included on the next slide.</a:t>
            </a:r>
          </a:p>
        </p:txBody>
      </p:sp>
      <p:sp>
        <p:nvSpPr>
          <p:cNvPr id="65540" name="Slide Number Placeholder 3">
            <a:extLst>
              <a:ext uri="{FF2B5EF4-FFF2-40B4-BE49-F238E27FC236}">
                <a16:creationId xmlns:a16="http://schemas.microsoft.com/office/drawing/2014/main" id="{984AAFC3-6212-486E-B508-8B65B0250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A64AA46D-CC00-4EBD-897D-79514B93C843}" type="slidenum">
              <a:rPr lang="en-US" altLang="en-US">
                <a:solidFill>
                  <a:srgbClr val="000000"/>
                </a:solidFill>
                <a:latin typeface="Calibri" panose="020F0502020204030204" pitchFamily="34" charset="0"/>
              </a:rPr>
              <a:pPr fontAlgn="base">
                <a:spcBef>
                  <a:spcPct val="0"/>
                </a:spcBef>
                <a:spcAft>
                  <a:spcPct val="0"/>
                </a:spcAft>
              </a:pPr>
              <a:t>25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C394AFA-E642-4760-B712-EDE37E75C8C2}"/>
              </a:ext>
            </a:extLst>
          </p:cNvPr>
          <p:cNvSpPr>
            <a:spLocks noGrp="1" noRot="1" noChangeAspect="1" noTextEdit="1"/>
          </p:cNvSpPr>
          <p:nvPr>
            <p:ph type="sldImg"/>
          </p:nvPr>
        </p:nvSpPr>
        <p:spPr bwMode="auto">
          <a:xfrm>
            <a:off x="1333500" y="990600"/>
            <a:ext cx="4191000" cy="3144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47200EDB-4646-4E1B-A5C2-029BEE5907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a:t>Thank you for your commitment to quality for each and every young child and their family. We look forward to getting your input on the draft of the guiding principles and to sharing what we learn.</a:t>
            </a:r>
          </a:p>
        </p:txBody>
      </p:sp>
      <p:sp>
        <p:nvSpPr>
          <p:cNvPr id="69636" name="Slide Number Placeholder 3">
            <a:extLst>
              <a:ext uri="{FF2B5EF4-FFF2-40B4-BE49-F238E27FC236}">
                <a16:creationId xmlns:a16="http://schemas.microsoft.com/office/drawing/2014/main" id="{B24BD3DE-C42F-4C33-8F8F-5BA10104F9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C3590715-AC5E-43AA-A1A9-2290A415EE42}" type="slidenum">
              <a:rPr lang="en-US" altLang="en-US">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
        <p:nvSpPr>
          <p:cNvPr id="69637" name="Slide Image Placeholder 1">
            <a:extLst>
              <a:ext uri="{FF2B5EF4-FFF2-40B4-BE49-F238E27FC236}">
                <a16:creationId xmlns:a16="http://schemas.microsoft.com/office/drawing/2014/main" id="{66C5792F-607C-4F2D-9EEC-82785657374B}"/>
              </a:ext>
            </a:extLst>
          </p:cNvPr>
          <p:cNvSpPr txBox="1">
            <a:spLocks noRot="1" noChangeAspect="1"/>
          </p:cNvSpPr>
          <p:nvPr/>
        </p:nvSpPr>
        <p:spPr bwMode="auto">
          <a:xfrm>
            <a:off x="1290638" y="990600"/>
            <a:ext cx="4114800" cy="31448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BF43F9C-9C7D-4779-A6E6-7684E940C1D9}"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1183CA1-C4C4-4673-B250-60CC92312A40}" type="slidenum">
              <a:rPr lang="en-US" smtClean="0"/>
              <a:pPr>
                <a:defRPr/>
              </a:pPr>
              <a:t>‹#›</a:t>
            </a:fld>
            <a:endParaRPr lang="en-US" dirty="0"/>
          </a:p>
        </p:txBody>
      </p:sp>
    </p:spTree>
    <p:extLst>
      <p:ext uri="{BB962C8B-B14F-4D97-AF65-F5344CB8AC3E}">
        <p14:creationId xmlns:p14="http://schemas.microsoft.com/office/powerpoint/2010/main" val="24874135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9384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41452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212415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0586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1441444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3332768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17093786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192455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3D897AC-50E0-428C-AC59-DA1A5E1825BB}" type="datetimeFigureOut">
              <a:rPr lang="en-US" smtClean="0"/>
              <a:pPr>
                <a:defRPr/>
              </a:pPr>
              <a:t>5/21/2018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02A0875-5E18-4744-8FC0-B2D603522266}" type="slidenum">
              <a:rPr lang="en-US" smtClean="0"/>
              <a:pPr>
                <a:defRPr/>
              </a:pPr>
              <a:t>‹#›</a:t>
            </a:fld>
            <a:endParaRPr lang="en-US" dirty="0"/>
          </a:p>
        </p:txBody>
      </p:sp>
    </p:spTree>
    <p:extLst>
      <p:ext uri="{BB962C8B-B14F-4D97-AF65-F5344CB8AC3E}">
        <p14:creationId xmlns:p14="http://schemas.microsoft.com/office/powerpoint/2010/main" val="382781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3823847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216214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E9CB84D-121E-43BB-B4C7-2FC6F3C7777A}" type="datetimeFigureOut">
              <a:rPr lang="en-US" smtClean="0"/>
              <a:pPr>
                <a:defRPr/>
              </a:pPr>
              <a:t>5/21/2018</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027D756-E29B-4623-B200-CBC8C8A55F74}" type="slidenum">
              <a:rPr lang="en-US" smtClean="0"/>
              <a:pPr>
                <a:defRPr/>
              </a:pPr>
              <a:t>‹#›</a:t>
            </a:fld>
            <a:endParaRPr lang="en-US" dirty="0"/>
          </a:p>
        </p:txBody>
      </p:sp>
    </p:spTree>
    <p:extLst>
      <p:ext uri="{BB962C8B-B14F-4D97-AF65-F5344CB8AC3E}">
        <p14:creationId xmlns:p14="http://schemas.microsoft.com/office/powerpoint/2010/main" val="2496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72E1110-380D-4223-B932-714943D26D2D}" type="datetimeFigureOut">
              <a:rPr lang="en-US" smtClean="0"/>
              <a:pPr>
                <a:defRPr/>
              </a:pPr>
              <a:t>5/21/2018</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8C7E092-8961-4A37-A61D-B06E178C803A}" type="slidenum">
              <a:rPr lang="en-US" smtClean="0"/>
              <a:pPr>
                <a:defRPr/>
              </a:pPr>
              <a:t>‹#›</a:t>
            </a:fld>
            <a:endParaRPr lang="en-US" dirty="0"/>
          </a:p>
        </p:txBody>
      </p:sp>
    </p:spTree>
    <p:extLst>
      <p:ext uri="{BB962C8B-B14F-4D97-AF65-F5344CB8AC3E}">
        <p14:creationId xmlns:p14="http://schemas.microsoft.com/office/powerpoint/2010/main" val="27288576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31299188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11F6FE1-F07F-46BA-97AE-A5ECDD179D53}" type="datetimeFigureOut">
              <a:rPr lang="en-US" smtClean="0"/>
              <a:pPr>
                <a:defRPr/>
              </a:pPr>
              <a:t>5/21/2018</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760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11F6FE1-F07F-46BA-97AE-A5ECDD179D53}" type="datetimeFigureOut">
              <a:rPr lang="en-US" smtClean="0"/>
              <a:pPr>
                <a:defRPr/>
              </a:pPr>
              <a:t>5/21/2018</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954F09AF-711B-484C-AEDE-E59057E867E8}" type="slidenum">
              <a:rPr lang="en-US" smtClean="0"/>
              <a:pPr>
                <a:defRPr/>
              </a:pPr>
              <a:t>‹#›</a:t>
            </a:fld>
            <a:endParaRPr lang="en-US" dirty="0"/>
          </a:p>
        </p:txBody>
      </p:sp>
    </p:spTree>
    <p:extLst>
      <p:ext uri="{BB962C8B-B14F-4D97-AF65-F5344CB8AC3E}">
        <p14:creationId xmlns:p14="http://schemas.microsoft.com/office/powerpoint/2010/main" val="164561023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Kate.Rogers@vermont.gov" TargetMode="External"/><Relationship Id="rId2" Type="http://schemas.openxmlformats.org/officeDocument/2006/relationships/hyperlink" Target="mailto:camille.catlett@unc.ed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3FC40450-CF84-4572-9B23-5E0FC6B319B1}"/>
              </a:ext>
            </a:extLst>
          </p:cNvPr>
          <p:cNvPicPr>
            <a:picLocks noGrp="1" noChangeAspect="1"/>
          </p:cNvPicPr>
          <p:nvPr>
            <p:ph idx="1"/>
          </p:nvPr>
        </p:nvPicPr>
        <p:blipFill>
          <a:blip r:embed="rId2"/>
          <a:stretch>
            <a:fillRect/>
          </a:stretch>
        </p:blipFill>
        <p:spPr>
          <a:xfrm>
            <a:off x="786603" y="726963"/>
            <a:ext cx="7455945" cy="4399007"/>
          </a:xfrm>
          <a:prstGeom prst="rect">
            <a:avLst/>
          </a:prstGeom>
        </p:spPr>
      </p:pic>
      <p:sp>
        <p:nvSpPr>
          <p:cNvPr id="5" name="Rectangle 4">
            <a:extLst>
              <a:ext uri="{FF2B5EF4-FFF2-40B4-BE49-F238E27FC236}">
                <a16:creationId xmlns:a16="http://schemas.microsoft.com/office/drawing/2014/main" id="{2ECBFA54-4182-4B3A-B07E-03E67A899121}"/>
              </a:ext>
            </a:extLst>
          </p:cNvPr>
          <p:cNvSpPr/>
          <p:nvPr/>
        </p:nvSpPr>
        <p:spPr>
          <a:xfrm>
            <a:off x="816228" y="5125970"/>
            <a:ext cx="7385642" cy="1169551"/>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Supporting Each and Every Young Child and Family’s Full and Equitable Participation: Guiding Principles	</a:t>
            </a:r>
          </a:p>
          <a:p>
            <a:r>
              <a:rPr lang="en-US" sz="1600" i="1" dirty="0">
                <a:latin typeface="Calibri" panose="020F0502020204030204" pitchFamily="34" charset="0"/>
                <a:cs typeface="Calibri" panose="020F0502020204030204" pitchFamily="34" charset="0"/>
              </a:rPr>
              <a:t>A presentation to the State Advisory Council</a:t>
            </a:r>
            <a:endParaRPr lang="en-US" sz="1600" b="1" i="1" dirty="0">
              <a:latin typeface="Calibri" panose="020F0502020204030204" pitchFamily="34" charset="0"/>
              <a:cs typeface="Calibri" panose="020F0502020204030204" pitchFamily="34" charset="0"/>
            </a:endParaRPr>
          </a:p>
          <a:p>
            <a:r>
              <a:rPr lang="en-US" sz="1600" b="1" dirty="0">
                <a:solidFill>
                  <a:schemeClr val="accent2">
                    <a:lumMod val="50000"/>
                  </a:schemeClr>
                </a:solidFill>
                <a:latin typeface="Calibri" panose="020F0502020204030204" pitchFamily="34" charset="0"/>
                <a:cs typeface="Calibri" panose="020F0502020204030204" pitchFamily="34" charset="0"/>
              </a:rPr>
              <a:t>May 21, 2018</a:t>
            </a:r>
            <a:endParaRPr lang="en-US" dirty="0">
              <a:solidFill>
                <a:schemeClr val="accent2">
                  <a:lumMod val="50000"/>
                </a:schemeClr>
              </a:solidFill>
            </a:endParaRPr>
          </a:p>
        </p:txBody>
      </p:sp>
    </p:spTree>
    <p:extLst>
      <p:ext uri="{BB962C8B-B14F-4D97-AF65-F5344CB8AC3E}">
        <p14:creationId xmlns:p14="http://schemas.microsoft.com/office/powerpoint/2010/main" val="3591519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63A11ABC-5313-4436-B088-FB1CA6F23298}"/>
              </a:ext>
            </a:extLst>
          </p:cNvPr>
          <p:cNvPicPr>
            <a:picLocks noGrp="1" noChangeAspect="1"/>
          </p:cNvPicPr>
          <p:nvPr>
            <p:ph idx="1"/>
          </p:nvPr>
        </p:nvPicPr>
        <p:blipFill rotWithShape="1">
          <a:blip r:embed="rId2"/>
          <a:srcRect l="14604" r="17729" b="-1"/>
          <a:stretch/>
        </p:blipFill>
        <p:spPr>
          <a:xfrm>
            <a:off x="20" y="10"/>
            <a:ext cx="9143980" cy="6857990"/>
          </a:xfrm>
          <a:prstGeom prst="rect">
            <a:avLst/>
          </a:prstGeom>
        </p:spPr>
      </p:pic>
    </p:spTree>
    <p:extLst>
      <p:ext uri="{BB962C8B-B14F-4D97-AF65-F5344CB8AC3E}">
        <p14:creationId xmlns:p14="http://schemas.microsoft.com/office/powerpoint/2010/main" val="182234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686C76-DFC0-4CA8-860E-33693F752390}"/>
              </a:ext>
            </a:extLst>
          </p:cNvPr>
          <p:cNvPicPr>
            <a:picLocks noChangeAspect="1"/>
          </p:cNvPicPr>
          <p:nvPr/>
        </p:nvPicPr>
        <p:blipFill rotWithShape="1">
          <a:blip r:embed="rId2"/>
          <a:srcRect t="5382" r="-3" b="5163"/>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DC0C2579-5053-49FE-B221-7AC3D55F0D98}"/>
              </a:ext>
            </a:extLst>
          </p:cNvPr>
          <p:cNvPicPr/>
          <p:nvPr/>
        </p:nvPicPr>
        <p:blipFill>
          <a:blip r:embed="rId3"/>
          <a:stretch>
            <a:fillRect/>
          </a:stretch>
        </p:blipFill>
        <p:spPr>
          <a:xfrm rot="10800000">
            <a:off x="179765" y="1510479"/>
            <a:ext cx="3515661" cy="3999130"/>
          </a:xfrm>
          <a:prstGeom prst="roundRect">
            <a:avLst/>
          </a:prstGeom>
        </p:spPr>
      </p:pic>
    </p:spTree>
    <p:extLst>
      <p:ext uri="{BB962C8B-B14F-4D97-AF65-F5344CB8AC3E}">
        <p14:creationId xmlns:p14="http://schemas.microsoft.com/office/powerpoint/2010/main" val="544368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D892-A0E6-42F0-89E8-226D7B8194D8}"/>
              </a:ext>
            </a:extLst>
          </p:cNvPr>
          <p:cNvSpPr>
            <a:spLocks noGrp="1"/>
          </p:cNvSpPr>
          <p:nvPr>
            <p:ph type="title"/>
          </p:nvPr>
        </p:nvSpPr>
        <p:spPr/>
        <p:txBody>
          <a:bodyPr>
            <a:normAutofit/>
          </a:bodyPr>
          <a:lstStyle/>
          <a:p>
            <a:r>
              <a:rPr lang="en-US" sz="4400" b="1" dirty="0"/>
              <a:t>In other’s words</a:t>
            </a:r>
          </a:p>
        </p:txBody>
      </p:sp>
      <p:sp>
        <p:nvSpPr>
          <p:cNvPr id="3" name="Content Placeholder 2">
            <a:extLst>
              <a:ext uri="{FF2B5EF4-FFF2-40B4-BE49-F238E27FC236}">
                <a16:creationId xmlns:a16="http://schemas.microsoft.com/office/drawing/2014/main" id="{CF0C97B0-61FE-40C6-BD75-A683C0E8AF0D}"/>
              </a:ext>
            </a:extLst>
          </p:cNvPr>
          <p:cNvSpPr>
            <a:spLocks noGrp="1"/>
          </p:cNvSpPr>
          <p:nvPr>
            <p:ph idx="1"/>
          </p:nvPr>
        </p:nvSpPr>
        <p:spPr/>
        <p:txBody>
          <a:bodyPr/>
          <a:lstStyle/>
          <a:p>
            <a:pPr marL="0" indent="0">
              <a:buNone/>
            </a:pPr>
            <a:r>
              <a:rPr lang="en-US" sz="3200" b="1" dirty="0"/>
              <a:t>What is the importance of the principles? </a:t>
            </a:r>
          </a:p>
          <a:p>
            <a:pPr marL="0" indent="0">
              <a:buNone/>
            </a:pPr>
            <a:endParaRPr lang="en-US" sz="3200" b="1" dirty="0"/>
          </a:p>
          <a:p>
            <a:pPr marL="0" indent="0">
              <a:buNone/>
            </a:pPr>
            <a:r>
              <a:rPr lang="en-US" sz="3200" b="1" dirty="0"/>
              <a:t>How do you see building them into the work you do?</a:t>
            </a:r>
          </a:p>
          <a:p>
            <a:pPr marL="0" indent="0">
              <a:buNone/>
            </a:pPr>
            <a:endParaRPr lang="en-US" dirty="0"/>
          </a:p>
        </p:txBody>
      </p:sp>
    </p:spTree>
    <p:extLst>
      <p:ext uri="{BB962C8B-B14F-4D97-AF65-F5344CB8AC3E}">
        <p14:creationId xmlns:p14="http://schemas.microsoft.com/office/powerpoint/2010/main" val="321363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017" y="1890351"/>
            <a:ext cx="8248650" cy="3511847"/>
          </a:xfrm>
        </p:spPr>
        <p:txBody>
          <a:bodyPr>
            <a:normAutofit/>
          </a:bodyPr>
          <a:lstStyle/>
          <a:p>
            <a:pPr marL="0" indent="0">
              <a:spcBef>
                <a:spcPts val="0"/>
              </a:spcBef>
              <a:buClr>
                <a:srgbClr val="90C226"/>
              </a:buClr>
              <a:buNone/>
            </a:pPr>
            <a:endParaRPr lang="en-US" sz="1800" b="1"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
                <a:srgbClr val="90C226"/>
              </a:buClr>
              <a:buFont typeface="Symbol" panose="05050102010706020507" pitchFamily="18" charset="2"/>
              <a:buChar char=""/>
            </a:pPr>
            <a:endParaRPr lang="en-US" sz="1800" dirty="0"/>
          </a:p>
        </p:txBody>
      </p:sp>
      <p:sp>
        <p:nvSpPr>
          <p:cNvPr id="4" name="Rectangle 3"/>
          <p:cNvSpPr/>
          <p:nvPr/>
        </p:nvSpPr>
        <p:spPr>
          <a:xfrm>
            <a:off x="462750" y="1944061"/>
            <a:ext cx="4516504" cy="2631490"/>
          </a:xfrm>
          <a:prstGeom prst="rect">
            <a:avLst/>
          </a:prstGeom>
        </p:spPr>
        <p:txBody>
          <a:bodyPr wrap="square">
            <a:spAutoFit/>
          </a:bodyPr>
          <a:lstStyle/>
          <a:p>
            <a:pPr defTabSz="457200">
              <a:buClr>
                <a:srgbClr val="90C226"/>
              </a:buClr>
              <a:buSzPct val="80000"/>
            </a:pPr>
            <a:r>
              <a:rPr lang="en-US" sz="33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sz="33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More explicit Guiding Principles will describe how we are accountable to each child, family and community.</a:t>
            </a:r>
            <a:r>
              <a:rPr lang="en-US" sz="33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BC12305-EA1D-4AA5-BB29-9852759EBE2B}"/>
              </a:ext>
            </a:extLst>
          </p:cNvPr>
          <p:cNvPicPr>
            <a:picLocks noChangeAspect="1"/>
          </p:cNvPicPr>
          <p:nvPr/>
        </p:nvPicPr>
        <p:blipFill>
          <a:blip r:embed="rId2"/>
          <a:stretch>
            <a:fillRect/>
          </a:stretch>
        </p:blipFill>
        <p:spPr>
          <a:xfrm>
            <a:off x="5200372" y="1448034"/>
            <a:ext cx="3592151" cy="4396480"/>
          </a:xfrm>
          <a:prstGeom prst="roundRect">
            <a:avLst/>
          </a:prstGeom>
        </p:spPr>
      </p:pic>
    </p:spTree>
    <p:extLst>
      <p:ext uri="{BB962C8B-B14F-4D97-AF65-F5344CB8AC3E}">
        <p14:creationId xmlns:p14="http://schemas.microsoft.com/office/powerpoint/2010/main" val="3768952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C7114A9E-6BE4-4D9A-BA84-82D56CA3116F}"/>
              </a:ext>
            </a:extLst>
          </p:cNvPr>
          <p:cNvPicPr>
            <a:picLocks noGrp="1" noChangeAspect="1"/>
          </p:cNvPicPr>
          <p:nvPr>
            <p:ph idx="1"/>
          </p:nvPr>
        </p:nvPicPr>
        <p:blipFill rotWithShape="1">
          <a:blip r:embed="rId2"/>
          <a:srcRect l="8333" r="-1" b="-1"/>
          <a:stretch/>
        </p:blipFill>
        <p:spPr>
          <a:xfrm>
            <a:off x="20" y="10"/>
            <a:ext cx="9143980" cy="6857990"/>
          </a:xfrm>
          <a:prstGeom prst="rect">
            <a:avLst/>
          </a:prstGeom>
        </p:spPr>
      </p:pic>
    </p:spTree>
    <p:extLst>
      <p:ext uri="{BB962C8B-B14F-4D97-AF65-F5344CB8AC3E}">
        <p14:creationId xmlns:p14="http://schemas.microsoft.com/office/powerpoint/2010/main" val="314481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200F9E-4B06-410D-9FC6-074B512D5748}"/>
              </a:ext>
            </a:extLst>
          </p:cNvPr>
          <p:cNvPicPr>
            <a:picLocks/>
          </p:cNvPicPr>
          <p:nvPr/>
        </p:nvPicPr>
        <p:blipFill rotWithShape="1">
          <a:blip r:embed="rId2"/>
          <a:srcRect l="22820" r="16534" b="1"/>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73036" y="2262018"/>
            <a:ext cx="2978596" cy="3298648"/>
          </a:xfrm>
        </p:spPr>
        <p:txBody>
          <a:bodyPr>
            <a:normAutofit/>
          </a:bodyPr>
          <a:lstStyle/>
          <a:p>
            <a:r>
              <a:rPr lang="en-US" sz="4000" dirty="0"/>
              <a:t>Products to support the use of the principles</a:t>
            </a:r>
          </a:p>
        </p:txBody>
      </p:sp>
    </p:spTree>
    <p:extLst>
      <p:ext uri="{BB962C8B-B14F-4D97-AF65-F5344CB8AC3E}">
        <p14:creationId xmlns:p14="http://schemas.microsoft.com/office/powerpoint/2010/main" val="271372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7BC575FE-659D-4DFE-BBF1-39E85C934070}"/>
              </a:ext>
            </a:extLst>
          </p:cNvPr>
          <p:cNvPicPr>
            <a:picLocks noGrp="1" noChangeAspect="1"/>
          </p:cNvPicPr>
          <p:nvPr>
            <p:ph idx="1"/>
          </p:nvPr>
        </p:nvPicPr>
        <p:blipFill>
          <a:blip r:embed="rId2"/>
          <a:stretch>
            <a:fillRect/>
          </a:stretch>
        </p:blipFill>
        <p:spPr>
          <a:xfrm>
            <a:off x="1134212" y="1131994"/>
            <a:ext cx="6876983" cy="4590386"/>
          </a:xfrm>
          <a:prstGeom prst="rect">
            <a:avLst/>
          </a:prstGeom>
        </p:spPr>
      </p:pic>
    </p:spTree>
    <p:extLst>
      <p:ext uri="{BB962C8B-B14F-4D97-AF65-F5344CB8AC3E}">
        <p14:creationId xmlns:p14="http://schemas.microsoft.com/office/powerpoint/2010/main" val="4142700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57" y="394538"/>
            <a:ext cx="6929945" cy="1535862"/>
          </a:xfrm>
        </p:spPr>
        <p:txBody>
          <a:bodyPr>
            <a:normAutofit fontScale="90000"/>
          </a:bodyPr>
          <a:lstStyle/>
          <a:p>
            <a:r>
              <a:rPr lang="en-US" dirty="0"/>
              <a:t>Imagine that you serve on the Board of a Vermont foundation at a point in the near future</a:t>
            </a:r>
          </a:p>
        </p:txBody>
      </p:sp>
      <p:sp>
        <p:nvSpPr>
          <p:cNvPr id="3" name="Content Placeholder 2"/>
          <p:cNvSpPr>
            <a:spLocks noGrp="1"/>
          </p:cNvSpPr>
          <p:nvPr>
            <p:ph idx="1"/>
          </p:nvPr>
        </p:nvSpPr>
        <p:spPr>
          <a:xfrm>
            <a:off x="609598" y="2160590"/>
            <a:ext cx="7448261" cy="3880773"/>
          </a:xfrm>
        </p:spPr>
        <p:txBody>
          <a:bodyPr>
            <a:normAutofit/>
          </a:bodyPr>
          <a:lstStyle/>
          <a:p>
            <a:r>
              <a:rPr lang="en-US" sz="3600" dirty="0">
                <a:latin typeface="Calibri" panose="020F0502020204030204" pitchFamily="34" charset="0"/>
                <a:cs typeface="Calibri" panose="020F0502020204030204" pitchFamily="34" charset="0"/>
              </a:rPr>
              <a:t>The foundation’s philanthropic mission is to build quality in early childhood programs and practices</a:t>
            </a:r>
          </a:p>
          <a:p>
            <a:r>
              <a:rPr lang="en-US" sz="3600" dirty="0">
                <a:latin typeface="Calibri" panose="020F0502020204030204" pitchFamily="34" charset="0"/>
                <a:cs typeface="Calibri" panose="020F0502020204030204" pitchFamily="34" charset="0"/>
              </a:rPr>
              <a:t>The Board has endorsed the principles and wants future decisions to be guided by them.</a:t>
            </a:r>
          </a:p>
        </p:txBody>
      </p:sp>
    </p:spTree>
    <p:extLst>
      <p:ext uri="{BB962C8B-B14F-4D97-AF65-F5344CB8AC3E}">
        <p14:creationId xmlns:p14="http://schemas.microsoft.com/office/powerpoint/2010/main" val="3364449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2181A-6FF1-4A79-A184-7B2A352301CC}"/>
              </a:ext>
            </a:extLst>
          </p:cNvPr>
          <p:cNvPicPr>
            <a:picLocks noChangeAspect="1"/>
          </p:cNvPicPr>
          <p:nvPr/>
        </p:nvPicPr>
        <p:blipFill rotWithShape="1">
          <a:blip r:embed="rId2"/>
          <a:srcRect r="9898" b="1"/>
          <a:stretch/>
        </p:blipFill>
        <p:spPr>
          <a:xfrm>
            <a:off x="508000" y="2159331"/>
            <a:ext cx="4067572" cy="3882362"/>
          </a:xfrm>
          <a:prstGeom prst="rect">
            <a:avLst/>
          </a:prstGeom>
        </p:spPr>
      </p:pic>
      <p:sp>
        <p:nvSpPr>
          <p:cNvPr id="2" name="Title 1"/>
          <p:cNvSpPr>
            <a:spLocks noGrp="1"/>
          </p:cNvSpPr>
          <p:nvPr>
            <p:ph type="title"/>
          </p:nvPr>
        </p:nvSpPr>
        <p:spPr>
          <a:xfrm>
            <a:off x="508000" y="609600"/>
            <a:ext cx="6447501" cy="1320800"/>
          </a:xfrm>
        </p:spPr>
        <p:txBody>
          <a:bodyPr anchor="t">
            <a:normAutofit/>
          </a:bodyPr>
          <a:lstStyle/>
          <a:p>
            <a:r>
              <a:rPr lang="en-US" dirty="0"/>
              <a:t>If the Board fully embraces the principles. . .</a:t>
            </a:r>
          </a:p>
        </p:txBody>
      </p:sp>
      <p:sp>
        <p:nvSpPr>
          <p:cNvPr id="3" name="Content Placeholder 2"/>
          <p:cNvSpPr>
            <a:spLocks noGrp="1"/>
          </p:cNvSpPr>
          <p:nvPr>
            <p:ph idx="1"/>
          </p:nvPr>
        </p:nvSpPr>
        <p:spPr>
          <a:xfrm>
            <a:off x="4752215" y="2160589"/>
            <a:ext cx="3110697" cy="3880773"/>
          </a:xfrm>
        </p:spPr>
        <p:txBody>
          <a:bodyPr>
            <a:normAutofit lnSpcReduction="10000"/>
          </a:bodyPr>
          <a:lstStyle/>
          <a:p>
            <a:r>
              <a:rPr lang="en-US" sz="2800" dirty="0">
                <a:latin typeface="Calibri" panose="020F0502020204030204" pitchFamily="34" charset="0"/>
                <a:cs typeface="Calibri" panose="020F0502020204030204" pitchFamily="34" charset="0"/>
              </a:rPr>
              <a:t>What should they do?</a:t>
            </a:r>
          </a:p>
          <a:p>
            <a:r>
              <a:rPr lang="en-US" sz="2800" dirty="0">
                <a:latin typeface="Calibri" panose="020F0502020204030204" pitchFamily="34" charset="0"/>
                <a:cs typeface="Calibri" panose="020F0502020204030204" pitchFamily="34" charset="0"/>
              </a:rPr>
              <a:t>What expectations should they have for potential grantees?</a:t>
            </a:r>
          </a:p>
          <a:p>
            <a:r>
              <a:rPr lang="en-US" sz="2800" dirty="0">
                <a:latin typeface="Calibri" panose="020F0502020204030204" pitchFamily="34" charset="0"/>
                <a:cs typeface="Calibri" panose="020F0502020204030204" pitchFamily="34" charset="0"/>
              </a:rPr>
              <a:t>What should you notice?</a:t>
            </a:r>
          </a:p>
        </p:txBody>
      </p:sp>
    </p:spTree>
    <p:extLst>
      <p:ext uri="{BB962C8B-B14F-4D97-AF65-F5344CB8AC3E}">
        <p14:creationId xmlns:p14="http://schemas.microsoft.com/office/powerpoint/2010/main" val="32389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1" name="Straight Connector 4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2" name="Rectangle 5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5" name="Straight Connector 5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5" name="Rectangle 6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screenshot of a cell phone&#10;&#10;Description generated with very high confidence">
            <a:extLst>
              <a:ext uri="{FF2B5EF4-FFF2-40B4-BE49-F238E27FC236}">
                <a16:creationId xmlns:a16="http://schemas.microsoft.com/office/drawing/2014/main" id="{160C0C63-88BF-455C-8096-E57A6E609BCB}"/>
              </a:ext>
            </a:extLst>
          </p:cNvPr>
          <p:cNvPicPr>
            <a:picLocks noGrp="1" noChangeAspect="1"/>
          </p:cNvPicPr>
          <p:nvPr>
            <p:ph idx="1"/>
          </p:nvPr>
        </p:nvPicPr>
        <p:blipFill>
          <a:blip r:embed="rId2"/>
          <a:stretch>
            <a:fillRect/>
          </a:stretch>
        </p:blipFill>
        <p:spPr>
          <a:xfrm>
            <a:off x="538257" y="942250"/>
            <a:ext cx="7762420" cy="5008311"/>
          </a:xfrm>
          <a:prstGeom prst="rect">
            <a:avLst/>
          </a:prstGeom>
        </p:spPr>
      </p:pic>
    </p:spTree>
    <p:extLst>
      <p:ext uri="{BB962C8B-B14F-4D97-AF65-F5344CB8AC3E}">
        <p14:creationId xmlns:p14="http://schemas.microsoft.com/office/powerpoint/2010/main" val="224299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868" y="1202686"/>
            <a:ext cx="2875269" cy="702956"/>
          </a:xfrm>
        </p:spPr>
        <p:txBody>
          <a:bodyPr/>
          <a:lstStyle/>
          <a:p>
            <a:r>
              <a:rPr lang="en-US" sz="3600" b="1" dirty="0">
                <a:latin typeface="+mn-lt"/>
              </a:rPr>
              <a:t>Work Group</a:t>
            </a:r>
            <a:endParaRPr lang="en-US" b="1" dirty="0">
              <a:latin typeface="+mn-lt"/>
            </a:endParaRPr>
          </a:p>
        </p:txBody>
      </p:sp>
      <p:graphicFrame>
        <p:nvGraphicFramePr>
          <p:cNvPr id="4" name="Content Placeholder 3"/>
          <p:cNvGraphicFramePr>
            <a:graphicFrameLocks noGrp="1"/>
          </p:cNvGraphicFramePr>
          <p:nvPr>
            <p:ph idx="1"/>
            <p:extLst/>
          </p:nvPr>
        </p:nvGraphicFramePr>
        <p:xfrm>
          <a:off x="699246" y="2989088"/>
          <a:ext cx="8006763" cy="3519287"/>
        </p:xfrm>
        <a:graphic>
          <a:graphicData uri="http://schemas.openxmlformats.org/drawingml/2006/table">
            <a:tbl>
              <a:tblPr firstRow="1" firstCol="1" bandRow="1">
                <a:tableStyleId>{5C22544A-7EE6-4342-B048-85BDC9FD1C3A}</a:tableStyleId>
              </a:tblPr>
              <a:tblGrid>
                <a:gridCol w="2668921">
                  <a:extLst>
                    <a:ext uri="{9D8B030D-6E8A-4147-A177-3AD203B41FA5}">
                      <a16:colId xmlns:a16="http://schemas.microsoft.com/office/drawing/2014/main" val="20000"/>
                    </a:ext>
                  </a:extLst>
                </a:gridCol>
                <a:gridCol w="2668921">
                  <a:extLst>
                    <a:ext uri="{9D8B030D-6E8A-4147-A177-3AD203B41FA5}">
                      <a16:colId xmlns:a16="http://schemas.microsoft.com/office/drawing/2014/main" val="20001"/>
                    </a:ext>
                  </a:extLst>
                </a:gridCol>
                <a:gridCol w="2668921">
                  <a:extLst>
                    <a:ext uri="{9D8B030D-6E8A-4147-A177-3AD203B41FA5}">
                      <a16:colId xmlns:a16="http://schemas.microsoft.com/office/drawing/2014/main" val="20002"/>
                    </a:ext>
                  </a:extLst>
                </a:gridCol>
              </a:tblGrid>
              <a:tr h="3519287">
                <a:tc>
                  <a:txBody>
                    <a:bodyPr/>
                    <a:lstStyle/>
                    <a:p>
                      <a:pPr marL="0" marR="0" algn="ctr">
                        <a:lnSpc>
                          <a:spcPct val="115000"/>
                        </a:lnSpc>
                        <a:spcBef>
                          <a:spcPts val="0"/>
                        </a:spcBef>
                        <a:spcAft>
                          <a:spcPts val="0"/>
                        </a:spcAft>
                      </a:pPr>
                      <a:r>
                        <a:rPr lang="en-US" sz="1600" dirty="0">
                          <a:effectLst/>
                        </a:rPr>
                        <a:t>Ben Allen</a:t>
                      </a:r>
                    </a:p>
                    <a:p>
                      <a:pPr marL="0" marR="0" algn="ctr">
                        <a:lnSpc>
                          <a:spcPct val="115000"/>
                        </a:lnSpc>
                        <a:spcBef>
                          <a:spcPts val="0"/>
                        </a:spcBef>
                        <a:spcAft>
                          <a:spcPts val="0"/>
                        </a:spcAft>
                      </a:pPr>
                      <a:r>
                        <a:rPr lang="en-US" sz="1600" dirty="0">
                          <a:effectLst/>
                        </a:rPr>
                        <a:t>Julie </a:t>
                      </a:r>
                      <a:r>
                        <a:rPr lang="en-US" sz="1600" dirty="0" err="1">
                          <a:effectLst/>
                        </a:rPr>
                        <a:t>Cadwallader-Staub</a:t>
                      </a:r>
                      <a:endParaRPr lang="en-US" sz="1600" dirty="0">
                        <a:effectLst/>
                      </a:endParaRPr>
                    </a:p>
                    <a:p>
                      <a:pPr marL="0" marR="0" algn="ctr">
                        <a:lnSpc>
                          <a:spcPct val="115000"/>
                        </a:lnSpc>
                        <a:spcBef>
                          <a:spcPts val="0"/>
                        </a:spcBef>
                        <a:spcAft>
                          <a:spcPts val="0"/>
                        </a:spcAft>
                      </a:pPr>
                      <a:r>
                        <a:rPr lang="en-US" sz="1600" dirty="0">
                          <a:effectLst/>
                        </a:rPr>
                        <a:t>Linda Darrow</a:t>
                      </a:r>
                    </a:p>
                    <a:p>
                      <a:pPr marL="0" marR="0" algn="ctr">
                        <a:lnSpc>
                          <a:spcPct val="115000"/>
                        </a:lnSpc>
                        <a:spcBef>
                          <a:spcPts val="0"/>
                        </a:spcBef>
                        <a:spcAft>
                          <a:spcPts val="0"/>
                        </a:spcAft>
                      </a:pPr>
                      <a:r>
                        <a:rPr lang="en-US" sz="1600" dirty="0" err="1">
                          <a:effectLst/>
                        </a:rPr>
                        <a:t>Kathi</a:t>
                      </a:r>
                      <a:r>
                        <a:rPr lang="en-US" sz="1600" dirty="0">
                          <a:effectLst/>
                        </a:rPr>
                        <a:t> </a:t>
                      </a:r>
                      <a:r>
                        <a:rPr lang="en-US" sz="1600" dirty="0" err="1">
                          <a:effectLst/>
                        </a:rPr>
                        <a:t>Holsopple</a:t>
                      </a:r>
                      <a:endParaRPr lang="en-US" sz="1600" dirty="0">
                        <a:effectLst/>
                      </a:endParaRPr>
                    </a:p>
                    <a:p>
                      <a:pPr marL="0" marR="0" algn="ctr">
                        <a:lnSpc>
                          <a:spcPct val="115000"/>
                        </a:lnSpc>
                        <a:spcBef>
                          <a:spcPts val="0"/>
                        </a:spcBef>
                        <a:spcAft>
                          <a:spcPts val="0"/>
                        </a:spcAft>
                      </a:pPr>
                      <a:r>
                        <a:rPr lang="en-US" sz="1600" dirty="0">
                          <a:effectLst/>
                        </a:rPr>
                        <a:t>Kim Keiser</a:t>
                      </a:r>
                    </a:p>
                    <a:p>
                      <a:pPr marL="0" marR="0" algn="ctr">
                        <a:lnSpc>
                          <a:spcPct val="115000"/>
                        </a:lnSpc>
                        <a:spcBef>
                          <a:spcPts val="0"/>
                        </a:spcBef>
                        <a:spcAft>
                          <a:spcPts val="0"/>
                        </a:spcAft>
                      </a:pPr>
                      <a:r>
                        <a:rPr lang="en-US" sz="1600" dirty="0">
                          <a:effectLst/>
                        </a:rPr>
                        <a:t>Debbie Matthews</a:t>
                      </a:r>
                    </a:p>
                    <a:p>
                      <a:pPr marL="0" marR="0" algn="ctr">
                        <a:lnSpc>
                          <a:spcPct val="115000"/>
                        </a:lnSpc>
                        <a:spcBef>
                          <a:spcPts val="0"/>
                        </a:spcBef>
                        <a:spcAft>
                          <a:spcPts val="0"/>
                        </a:spcAft>
                      </a:pPr>
                      <a:r>
                        <a:rPr lang="en-US" sz="1600" dirty="0">
                          <a:effectLst/>
                        </a:rPr>
                        <a:t>Lori </a:t>
                      </a:r>
                      <a:r>
                        <a:rPr lang="en-US" sz="1600" dirty="0" err="1">
                          <a:effectLst/>
                        </a:rPr>
                        <a:t>Erbrederis</a:t>
                      </a:r>
                      <a:r>
                        <a:rPr lang="en-US" sz="1600" dirty="0">
                          <a:effectLst/>
                        </a:rPr>
                        <a:t> Meyer</a:t>
                      </a:r>
                    </a:p>
                    <a:p>
                      <a:pPr marL="0" marR="0" algn="ctr">
                        <a:lnSpc>
                          <a:spcPct val="115000"/>
                        </a:lnSpc>
                        <a:spcBef>
                          <a:spcPts val="0"/>
                        </a:spcBef>
                        <a:spcAft>
                          <a:spcPts val="0"/>
                        </a:spcAft>
                      </a:pPr>
                      <a:r>
                        <a:rPr lang="en-US" sz="1600" dirty="0">
                          <a:effectLst/>
                        </a:rPr>
                        <a:t>Jill Pearl</a:t>
                      </a:r>
                    </a:p>
                    <a:p>
                      <a:pPr marL="0" marR="0" algn="ctr">
                        <a:lnSpc>
                          <a:spcPct val="115000"/>
                        </a:lnSpc>
                        <a:spcBef>
                          <a:spcPts val="0"/>
                        </a:spcBef>
                        <a:spcAft>
                          <a:spcPts val="0"/>
                        </a:spcAft>
                      </a:pPr>
                      <a:r>
                        <a:rPr lang="en-US" sz="1600" dirty="0">
                          <a:effectLst/>
                        </a:rPr>
                        <a:t>Melissa </a:t>
                      </a:r>
                      <a:r>
                        <a:rPr lang="en-US" sz="1600" dirty="0" err="1">
                          <a:effectLst/>
                        </a:rPr>
                        <a:t>Riegel</a:t>
                      </a:r>
                      <a:r>
                        <a:rPr lang="en-US" sz="1600" dirty="0">
                          <a:effectLst/>
                        </a:rPr>
                        <a:t>-Garrett</a:t>
                      </a:r>
                    </a:p>
                    <a:p>
                      <a:pPr marL="0" marR="0" algn="ctr">
                        <a:lnSpc>
                          <a:spcPct val="115000"/>
                        </a:lnSpc>
                        <a:spcBef>
                          <a:spcPts val="0"/>
                        </a:spcBef>
                        <a:spcAft>
                          <a:spcPts val="0"/>
                        </a:spcAft>
                      </a:pPr>
                      <a:r>
                        <a:rPr lang="en-US" sz="1600" dirty="0">
                          <a:effectLst/>
                        </a:rPr>
                        <a:t>Jackie Sprague</a:t>
                      </a:r>
                    </a:p>
                    <a:p>
                      <a:pPr marL="0" marR="0" algn="ctr">
                        <a:lnSpc>
                          <a:spcPct val="115000"/>
                        </a:lnSpc>
                        <a:spcBef>
                          <a:spcPts val="0"/>
                        </a:spcBef>
                        <a:spcAft>
                          <a:spcPts val="0"/>
                        </a:spcAft>
                      </a:pPr>
                      <a:r>
                        <a:rPr lang="en-US" sz="1600" dirty="0">
                          <a:effectLst/>
                        </a:rPr>
                        <a:t>Mark </a:t>
                      </a:r>
                      <a:r>
                        <a:rPr lang="en-US" sz="1600" dirty="0" err="1">
                          <a:effectLst/>
                        </a:rPr>
                        <a:t>Sustic</a:t>
                      </a:r>
                      <a:endParaRPr lang="en-US" sz="1600" dirty="0">
                        <a:effectLst/>
                      </a:endParaRPr>
                    </a:p>
                    <a:p>
                      <a:pPr marL="0" marR="0" algn="ctr">
                        <a:lnSpc>
                          <a:spcPct val="115000"/>
                        </a:lnSpc>
                        <a:spcBef>
                          <a:spcPts val="0"/>
                        </a:spcBef>
                        <a:spcAft>
                          <a:spcPts val="0"/>
                        </a:spcAft>
                      </a:pPr>
                      <a:r>
                        <a:rPr lang="en-US" sz="1600" dirty="0">
                          <a:effectLst/>
                        </a:rPr>
                        <a:t>Joanne Unruh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Sheri </a:t>
                      </a:r>
                      <a:r>
                        <a:rPr lang="en-US" sz="1600" dirty="0" err="1">
                          <a:effectLst/>
                        </a:rPr>
                        <a:t>Boutin</a:t>
                      </a:r>
                      <a:endParaRPr lang="en-US" sz="1600" dirty="0">
                        <a:effectLst/>
                      </a:endParaRPr>
                    </a:p>
                    <a:p>
                      <a:pPr marL="0" marR="0" algn="ctr">
                        <a:lnSpc>
                          <a:spcPct val="115000"/>
                        </a:lnSpc>
                        <a:spcBef>
                          <a:spcPts val="0"/>
                        </a:spcBef>
                        <a:spcAft>
                          <a:spcPts val="0"/>
                        </a:spcAft>
                      </a:pPr>
                      <a:r>
                        <a:rPr lang="en-US" sz="1600" dirty="0">
                          <a:effectLst/>
                        </a:rPr>
                        <a:t>Sandra Cameron</a:t>
                      </a:r>
                    </a:p>
                    <a:p>
                      <a:pPr marL="0" marR="0" algn="ctr">
                        <a:lnSpc>
                          <a:spcPct val="115000"/>
                        </a:lnSpc>
                        <a:spcBef>
                          <a:spcPts val="0"/>
                        </a:spcBef>
                        <a:spcAft>
                          <a:spcPts val="0"/>
                        </a:spcAft>
                      </a:pPr>
                      <a:r>
                        <a:rPr lang="en-US" sz="1600" dirty="0">
                          <a:effectLst/>
                        </a:rPr>
                        <a:t>Cynthia Greene</a:t>
                      </a:r>
                    </a:p>
                    <a:p>
                      <a:pPr marL="0" marR="0" algn="ctr">
                        <a:lnSpc>
                          <a:spcPct val="115000"/>
                        </a:lnSpc>
                        <a:spcBef>
                          <a:spcPts val="0"/>
                        </a:spcBef>
                        <a:spcAft>
                          <a:spcPts val="0"/>
                        </a:spcAft>
                      </a:pPr>
                      <a:r>
                        <a:rPr lang="en-US" sz="1600" dirty="0">
                          <a:effectLst/>
                        </a:rPr>
                        <a:t>Danielle Howes</a:t>
                      </a:r>
                    </a:p>
                    <a:p>
                      <a:pPr marL="0" marR="0" algn="ctr">
                        <a:lnSpc>
                          <a:spcPct val="115000"/>
                        </a:lnSpc>
                        <a:spcBef>
                          <a:spcPts val="0"/>
                        </a:spcBef>
                        <a:spcAft>
                          <a:spcPts val="0"/>
                        </a:spcAft>
                      </a:pPr>
                      <a:r>
                        <a:rPr lang="en-US" sz="1600" dirty="0">
                          <a:effectLst/>
                        </a:rPr>
                        <a:t>Erin Maguire</a:t>
                      </a:r>
                    </a:p>
                    <a:p>
                      <a:pPr marL="0" marR="0" algn="ctr">
                        <a:lnSpc>
                          <a:spcPct val="115000"/>
                        </a:lnSpc>
                        <a:spcBef>
                          <a:spcPts val="0"/>
                        </a:spcBef>
                        <a:spcAft>
                          <a:spcPts val="0"/>
                        </a:spcAft>
                      </a:pPr>
                      <a:r>
                        <a:rPr lang="en-US" sz="1600" dirty="0">
                          <a:effectLst/>
                        </a:rPr>
                        <a:t>Pam McCarthy</a:t>
                      </a:r>
                    </a:p>
                    <a:p>
                      <a:pPr marL="0" marR="0" algn="ctr">
                        <a:lnSpc>
                          <a:spcPct val="115000"/>
                        </a:lnSpc>
                        <a:spcBef>
                          <a:spcPts val="0"/>
                        </a:spcBef>
                        <a:spcAft>
                          <a:spcPts val="0"/>
                        </a:spcAft>
                      </a:pPr>
                      <a:r>
                        <a:rPr lang="en-US" sz="1600" dirty="0">
                          <a:effectLst/>
                        </a:rPr>
                        <a:t>Cindy Moran</a:t>
                      </a:r>
                    </a:p>
                    <a:p>
                      <a:pPr marL="0" marR="0" algn="ctr">
                        <a:lnSpc>
                          <a:spcPct val="115000"/>
                        </a:lnSpc>
                        <a:spcBef>
                          <a:spcPts val="0"/>
                        </a:spcBef>
                        <a:spcAft>
                          <a:spcPts val="0"/>
                        </a:spcAft>
                      </a:pPr>
                      <a:r>
                        <a:rPr lang="en-US" sz="1600" dirty="0">
                          <a:effectLst/>
                        </a:rPr>
                        <a:t>Beth </a:t>
                      </a:r>
                      <a:r>
                        <a:rPr lang="en-US" sz="1600" dirty="0" err="1">
                          <a:effectLst/>
                        </a:rPr>
                        <a:t>Peloquin</a:t>
                      </a:r>
                      <a:endParaRPr lang="en-US" sz="1600" dirty="0">
                        <a:effectLst/>
                      </a:endParaRPr>
                    </a:p>
                    <a:p>
                      <a:pPr marL="0" marR="0" algn="ctr">
                        <a:lnSpc>
                          <a:spcPct val="115000"/>
                        </a:lnSpc>
                        <a:spcBef>
                          <a:spcPts val="0"/>
                        </a:spcBef>
                        <a:spcAft>
                          <a:spcPts val="0"/>
                        </a:spcAft>
                      </a:pPr>
                      <a:r>
                        <a:rPr lang="en-US" sz="1600" dirty="0">
                          <a:effectLst/>
                        </a:rPr>
                        <a:t>Kate Rogers</a:t>
                      </a:r>
                    </a:p>
                    <a:p>
                      <a:pPr marL="0" marR="0" algn="ctr">
                        <a:lnSpc>
                          <a:spcPct val="115000"/>
                        </a:lnSpc>
                        <a:spcBef>
                          <a:spcPts val="0"/>
                        </a:spcBef>
                        <a:spcAft>
                          <a:spcPts val="0"/>
                        </a:spcAft>
                      </a:pPr>
                      <a:r>
                        <a:rPr lang="en-US" sz="1600" dirty="0">
                          <a:effectLst/>
                        </a:rPr>
                        <a:t>Nancy </a:t>
                      </a:r>
                      <a:r>
                        <a:rPr lang="en-US" sz="1600" dirty="0" err="1">
                          <a:effectLst/>
                        </a:rPr>
                        <a:t>Sugarman</a:t>
                      </a:r>
                      <a:endParaRPr lang="en-US" sz="1600" dirty="0">
                        <a:effectLst/>
                      </a:endParaRPr>
                    </a:p>
                    <a:p>
                      <a:pPr marL="0" marR="0" algn="ctr">
                        <a:lnSpc>
                          <a:spcPct val="115000"/>
                        </a:lnSpc>
                        <a:spcBef>
                          <a:spcPts val="0"/>
                        </a:spcBef>
                        <a:spcAft>
                          <a:spcPts val="0"/>
                        </a:spcAft>
                      </a:pPr>
                      <a:r>
                        <a:rPr lang="en-US" sz="1600" dirty="0">
                          <a:effectLst/>
                        </a:rPr>
                        <a:t>Cindy Tabor</a:t>
                      </a:r>
                    </a:p>
                    <a:p>
                      <a:pPr marL="0" marR="0" algn="ctr">
                        <a:lnSpc>
                          <a:spcPct val="115000"/>
                        </a:lnSpc>
                        <a:spcBef>
                          <a:spcPts val="0"/>
                        </a:spcBef>
                        <a:spcAft>
                          <a:spcPts val="0"/>
                        </a:spcAft>
                      </a:pPr>
                      <a:r>
                        <a:rPr lang="en-US" sz="1600" dirty="0">
                          <a:effectLst/>
                        </a:rPr>
                        <a:t>Tierney O’Meara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Karen </a:t>
                      </a:r>
                      <a:r>
                        <a:rPr lang="en-US" sz="1600" dirty="0" err="1">
                          <a:effectLst/>
                        </a:rPr>
                        <a:t>Burnell</a:t>
                      </a:r>
                      <a:endParaRPr lang="en-US" sz="1600" dirty="0">
                        <a:effectLst/>
                      </a:endParaRPr>
                    </a:p>
                    <a:p>
                      <a:pPr marL="0" marR="0" algn="ctr">
                        <a:lnSpc>
                          <a:spcPct val="115000"/>
                        </a:lnSpc>
                        <a:spcBef>
                          <a:spcPts val="0"/>
                        </a:spcBef>
                        <a:spcAft>
                          <a:spcPts val="0"/>
                        </a:spcAft>
                      </a:pPr>
                      <a:r>
                        <a:rPr lang="en-US" sz="1600" dirty="0">
                          <a:effectLst/>
                        </a:rPr>
                        <a:t>Jan Crow</a:t>
                      </a:r>
                    </a:p>
                    <a:p>
                      <a:pPr marL="0" marR="0" algn="ctr">
                        <a:lnSpc>
                          <a:spcPct val="115000"/>
                        </a:lnSpc>
                        <a:spcBef>
                          <a:spcPts val="0"/>
                        </a:spcBef>
                        <a:spcAft>
                          <a:spcPts val="0"/>
                        </a:spcAft>
                      </a:pPr>
                      <a:r>
                        <a:rPr lang="en-US" sz="1600" dirty="0" err="1">
                          <a:effectLst/>
                        </a:rPr>
                        <a:t>Breena</a:t>
                      </a:r>
                      <a:r>
                        <a:rPr lang="en-US" sz="1600" dirty="0">
                          <a:effectLst/>
                        </a:rPr>
                        <a:t> Holmes</a:t>
                      </a:r>
                    </a:p>
                    <a:p>
                      <a:pPr marL="0" marR="0" algn="ctr">
                        <a:lnSpc>
                          <a:spcPct val="115000"/>
                        </a:lnSpc>
                        <a:spcBef>
                          <a:spcPts val="0"/>
                        </a:spcBef>
                        <a:spcAft>
                          <a:spcPts val="0"/>
                        </a:spcAft>
                      </a:pPr>
                      <a:r>
                        <a:rPr lang="en-US" sz="1600" dirty="0">
                          <a:effectLst/>
                        </a:rPr>
                        <a:t>Jennifer Hurley</a:t>
                      </a:r>
                    </a:p>
                    <a:p>
                      <a:pPr marL="0" marR="0" algn="ctr">
                        <a:lnSpc>
                          <a:spcPct val="115000"/>
                        </a:lnSpc>
                        <a:spcBef>
                          <a:spcPts val="0"/>
                        </a:spcBef>
                        <a:spcAft>
                          <a:spcPts val="0"/>
                        </a:spcAft>
                      </a:pPr>
                      <a:r>
                        <a:rPr lang="en-US" sz="1600" dirty="0">
                          <a:effectLst/>
                        </a:rPr>
                        <a:t>Anne Mason</a:t>
                      </a:r>
                    </a:p>
                    <a:p>
                      <a:pPr marL="0" marR="0" algn="ctr">
                        <a:lnSpc>
                          <a:spcPct val="115000"/>
                        </a:lnSpc>
                        <a:spcBef>
                          <a:spcPts val="0"/>
                        </a:spcBef>
                        <a:spcAft>
                          <a:spcPts val="0"/>
                        </a:spcAft>
                      </a:pPr>
                      <a:r>
                        <a:rPr lang="en-US" sz="1600" dirty="0">
                          <a:effectLst/>
                        </a:rPr>
                        <a:t>Katie McCarthy</a:t>
                      </a:r>
                    </a:p>
                    <a:p>
                      <a:pPr marL="0" marR="0" algn="ctr">
                        <a:lnSpc>
                          <a:spcPct val="115000"/>
                        </a:lnSpc>
                        <a:spcBef>
                          <a:spcPts val="0"/>
                        </a:spcBef>
                        <a:spcAft>
                          <a:spcPts val="0"/>
                        </a:spcAft>
                      </a:pPr>
                      <a:r>
                        <a:rPr lang="en-US" sz="1600" dirty="0">
                          <a:effectLst/>
                        </a:rPr>
                        <a:t>Reeva Murphy</a:t>
                      </a:r>
                    </a:p>
                    <a:p>
                      <a:pPr marL="0" marR="0" algn="ctr">
                        <a:lnSpc>
                          <a:spcPct val="115000"/>
                        </a:lnSpc>
                        <a:spcBef>
                          <a:spcPts val="0"/>
                        </a:spcBef>
                        <a:spcAft>
                          <a:spcPts val="0"/>
                        </a:spcAft>
                      </a:pPr>
                      <a:r>
                        <a:rPr lang="en-US" sz="1600" dirty="0">
                          <a:effectLst/>
                        </a:rPr>
                        <a:t>Andrea </a:t>
                      </a:r>
                      <a:r>
                        <a:rPr lang="en-US" sz="1600" dirty="0" err="1">
                          <a:effectLst/>
                        </a:rPr>
                        <a:t>Racek</a:t>
                      </a:r>
                      <a:endParaRPr lang="en-US" sz="1600" dirty="0">
                        <a:effectLst/>
                      </a:endParaRPr>
                    </a:p>
                    <a:p>
                      <a:pPr marL="0" marR="0" algn="ctr">
                        <a:lnSpc>
                          <a:spcPct val="115000"/>
                        </a:lnSpc>
                        <a:spcBef>
                          <a:spcPts val="0"/>
                        </a:spcBef>
                        <a:spcAft>
                          <a:spcPts val="0"/>
                        </a:spcAft>
                      </a:pPr>
                      <a:r>
                        <a:rPr lang="en-US" sz="1600" dirty="0">
                          <a:effectLst/>
                        </a:rPr>
                        <a:t>Kate Ross</a:t>
                      </a:r>
                    </a:p>
                    <a:p>
                      <a:pPr marL="0" marR="0" algn="ctr">
                        <a:lnSpc>
                          <a:spcPct val="115000"/>
                        </a:lnSpc>
                        <a:spcBef>
                          <a:spcPts val="0"/>
                        </a:spcBef>
                        <a:spcAft>
                          <a:spcPts val="0"/>
                        </a:spcAft>
                      </a:pPr>
                      <a:r>
                        <a:rPr lang="en-US" sz="1600" dirty="0">
                          <a:effectLst/>
                        </a:rPr>
                        <a:t>Maureen Sullivan</a:t>
                      </a:r>
                    </a:p>
                    <a:p>
                      <a:pPr marL="0" marR="0" algn="ctr">
                        <a:lnSpc>
                          <a:spcPct val="115000"/>
                        </a:lnSpc>
                        <a:spcBef>
                          <a:spcPts val="0"/>
                        </a:spcBef>
                        <a:spcAft>
                          <a:spcPts val="0"/>
                        </a:spcAft>
                      </a:pPr>
                      <a:r>
                        <a:rPr lang="en-US" sz="1600" dirty="0">
                          <a:effectLst/>
                        </a:rPr>
                        <a:t>Beth </a:t>
                      </a:r>
                      <a:r>
                        <a:rPr lang="en-US" sz="1600" dirty="0" err="1">
                          <a:effectLst/>
                        </a:rPr>
                        <a:t>Truzansky</a:t>
                      </a:r>
                      <a:endParaRPr lang="en-US" sz="1600" dirty="0">
                        <a:effectLst/>
                      </a:endParaRPr>
                    </a:p>
                    <a:p>
                      <a:pPr marL="0" marR="0" algn="ctr">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702626" y="365126"/>
            <a:ext cx="3065931" cy="2171445"/>
          </a:xfrm>
          <a:prstGeom prst="roundRect">
            <a:avLst/>
          </a:prstGeom>
          <a:noFill/>
          <a:ln>
            <a:noFill/>
          </a:ln>
          <a:effectLst/>
          <a:extLst/>
        </p:spPr>
      </p:pic>
    </p:spTree>
    <p:extLst>
      <p:ext uri="{BB962C8B-B14F-4D97-AF65-F5344CB8AC3E}">
        <p14:creationId xmlns:p14="http://schemas.microsoft.com/office/powerpoint/2010/main" val="3476325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5D7FE8A-F210-423D-B923-2B6E2002A3FE}"/>
              </a:ext>
            </a:extLst>
          </p:cNvPr>
          <p:cNvPicPr>
            <a:picLocks noGrp="1" noChangeAspect="1"/>
          </p:cNvPicPr>
          <p:nvPr>
            <p:ph idx="1"/>
          </p:nvPr>
        </p:nvPicPr>
        <p:blipFill>
          <a:blip r:embed="rId2"/>
          <a:stretch>
            <a:fillRect/>
          </a:stretch>
        </p:blipFill>
        <p:spPr>
          <a:xfrm>
            <a:off x="567938" y="756585"/>
            <a:ext cx="7991217" cy="532394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620E3E7-F555-4134-8CA7-21B02D69161D}"/>
                  </a:ext>
                </a:extLst>
              </p14:cNvPr>
              <p14:cNvContentPartPr/>
              <p14:nvPr/>
            </p14:nvContentPartPr>
            <p14:xfrm>
              <a:off x="736880" y="890289"/>
              <a:ext cx="7886160" cy="1282680"/>
            </p14:xfrm>
          </p:contentPart>
        </mc:Choice>
        <mc:Fallback xmlns="">
          <p:pic>
            <p:nvPicPr>
              <p:cNvPr id="2" name="Ink 1">
                <a:extLst>
                  <a:ext uri="{FF2B5EF4-FFF2-40B4-BE49-F238E27FC236}">
                    <a16:creationId xmlns:a16="http://schemas.microsoft.com/office/drawing/2014/main" id="{D620E3E7-F555-4134-8CA7-21B02D69161D}"/>
                  </a:ext>
                </a:extLst>
              </p:cNvPr>
              <p:cNvPicPr/>
              <p:nvPr/>
            </p:nvPicPr>
            <p:blipFill>
              <a:blip r:embed="rId4"/>
              <a:stretch>
                <a:fillRect/>
              </a:stretch>
            </p:blipFill>
            <p:spPr>
              <a:xfrm>
                <a:off x="683240" y="782289"/>
                <a:ext cx="7993800" cy="1498320"/>
              </a:xfrm>
              <a:prstGeom prst="rect">
                <a:avLst/>
              </a:prstGeom>
            </p:spPr>
          </p:pic>
        </mc:Fallback>
      </mc:AlternateContent>
    </p:spTree>
    <p:extLst>
      <p:ext uri="{BB962C8B-B14F-4D97-AF65-F5344CB8AC3E}">
        <p14:creationId xmlns:p14="http://schemas.microsoft.com/office/powerpoint/2010/main" val="297886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F1882-6BA0-4165-BF1E-3CD0A903B640}"/>
              </a:ext>
            </a:extLst>
          </p:cNvPr>
          <p:cNvPicPr>
            <a:picLocks noChangeAspect="1"/>
          </p:cNvPicPr>
          <p:nvPr/>
        </p:nvPicPr>
        <p:blipFill>
          <a:blip r:embed="rId2"/>
          <a:stretch>
            <a:fillRect/>
          </a:stretch>
        </p:blipFill>
        <p:spPr>
          <a:xfrm>
            <a:off x="41774" y="854058"/>
            <a:ext cx="9144000" cy="5673378"/>
          </a:xfrm>
          <a:prstGeom prst="rect">
            <a:avLst/>
          </a:prstGeom>
        </p:spPr>
      </p:pic>
      <p:sp>
        <p:nvSpPr>
          <p:cNvPr id="2" name="Title 1">
            <a:extLst>
              <a:ext uri="{FF2B5EF4-FFF2-40B4-BE49-F238E27FC236}">
                <a16:creationId xmlns:a16="http://schemas.microsoft.com/office/drawing/2014/main" id="{CD5403A2-34DC-48EF-A2C3-055D80E8F288}"/>
              </a:ext>
            </a:extLst>
          </p:cNvPr>
          <p:cNvSpPr>
            <a:spLocks noGrp="1"/>
          </p:cNvSpPr>
          <p:nvPr>
            <p:ph type="title"/>
          </p:nvPr>
        </p:nvSpPr>
        <p:spPr>
          <a:xfrm>
            <a:off x="199590" y="136154"/>
            <a:ext cx="5029975" cy="880361"/>
          </a:xfrm>
        </p:spPr>
        <p:txBody>
          <a:bodyPr/>
          <a:lstStyle/>
          <a:p>
            <a:r>
              <a:rPr lang="en-US" dirty="0"/>
              <a:t>Master Classes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43EB6E2-4E74-4184-9C9B-9AC239FBFF51}"/>
                  </a:ext>
                </a:extLst>
              </p14:cNvPr>
              <p14:cNvContentPartPr/>
              <p14:nvPr/>
            </p14:nvContentPartPr>
            <p14:xfrm>
              <a:off x="-112720" y="4900689"/>
              <a:ext cx="9323280" cy="1899360"/>
            </p14:xfrm>
          </p:contentPart>
        </mc:Choice>
        <mc:Fallback xmlns="">
          <p:pic>
            <p:nvPicPr>
              <p:cNvPr id="5" name="Ink 4">
                <a:extLst>
                  <a:ext uri="{FF2B5EF4-FFF2-40B4-BE49-F238E27FC236}">
                    <a16:creationId xmlns:a16="http://schemas.microsoft.com/office/drawing/2014/main" id="{643EB6E2-4E74-4184-9C9B-9AC239FBFF51}"/>
                  </a:ext>
                </a:extLst>
              </p:cNvPr>
              <p:cNvPicPr/>
              <p:nvPr/>
            </p:nvPicPr>
            <p:blipFill>
              <a:blip r:embed="rId4"/>
              <a:stretch>
                <a:fillRect/>
              </a:stretch>
            </p:blipFill>
            <p:spPr>
              <a:xfrm>
                <a:off x="-166720" y="4792689"/>
                <a:ext cx="9430920" cy="2115000"/>
              </a:xfrm>
              <a:prstGeom prst="rect">
                <a:avLst/>
              </a:prstGeom>
            </p:spPr>
          </p:pic>
        </mc:Fallback>
      </mc:AlternateContent>
    </p:spTree>
    <p:extLst>
      <p:ext uri="{BB962C8B-B14F-4D97-AF65-F5344CB8AC3E}">
        <p14:creationId xmlns:p14="http://schemas.microsoft.com/office/powerpoint/2010/main" val="4219982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1" name="Straight Connector 4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Content Placeholder 3" descr="A screenshot of a cell phone&#10;&#10;Description generated with very high confidence">
            <a:extLst>
              <a:ext uri="{FF2B5EF4-FFF2-40B4-BE49-F238E27FC236}">
                <a16:creationId xmlns:a16="http://schemas.microsoft.com/office/drawing/2014/main" id="{1D49AF8E-6EDC-4E61-A6E4-E10315B71671}"/>
              </a:ext>
            </a:extLst>
          </p:cNvPr>
          <p:cNvPicPr>
            <a:picLocks noGrp="1" noChangeAspect="1"/>
          </p:cNvPicPr>
          <p:nvPr>
            <p:ph idx="1"/>
          </p:nvPr>
        </p:nvPicPr>
        <p:blipFill rotWithShape="1">
          <a:blip r:embed="rId2"/>
          <a:srcRect r="29000"/>
          <a:stretch/>
        </p:blipFill>
        <p:spPr>
          <a:xfrm>
            <a:off x="20" y="10"/>
            <a:ext cx="9143980" cy="6857990"/>
          </a:xfrm>
          <a:prstGeom prst="rect">
            <a:avLst/>
          </a:prstGeom>
        </p:spPr>
      </p:pic>
    </p:spTree>
    <p:extLst>
      <p:ext uri="{BB962C8B-B14F-4D97-AF65-F5344CB8AC3E}">
        <p14:creationId xmlns:p14="http://schemas.microsoft.com/office/powerpoint/2010/main" val="149667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1" name="Straight Connector 3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20FEF414-2151-42BA-9530-11403C3C934E}"/>
              </a:ext>
            </a:extLst>
          </p:cNvPr>
          <p:cNvPicPr/>
          <p:nvPr/>
        </p:nvPicPr>
        <p:blipFill rotWithShape="1">
          <a:blip r:embed="rId2">
            <a:extLst>
              <a:ext uri="{28A0092B-C50C-407E-A947-70E740481C1C}">
                <a14:useLocalDpi xmlns:a14="http://schemas.microsoft.com/office/drawing/2010/main" val="0"/>
              </a:ext>
            </a:extLst>
          </a:blip>
          <a:srcRect l="17046" r="31599" b="9093"/>
          <a:stretch/>
        </p:blipFill>
        <p:spPr bwMode="auto">
          <a:xfrm>
            <a:off x="20" y="-1"/>
            <a:ext cx="404620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2" name="Title 1">
            <a:extLst>
              <a:ext uri="{FF2B5EF4-FFF2-40B4-BE49-F238E27FC236}">
                <a16:creationId xmlns:a16="http://schemas.microsoft.com/office/drawing/2014/main" id="{38CD0D31-0AF2-4A66-AE77-E545D68009E2}"/>
              </a:ext>
            </a:extLst>
          </p:cNvPr>
          <p:cNvSpPr>
            <a:spLocks noGrp="1"/>
          </p:cNvSpPr>
          <p:nvPr>
            <p:ph type="title"/>
          </p:nvPr>
        </p:nvSpPr>
        <p:spPr>
          <a:xfrm>
            <a:off x="4035422" y="1678665"/>
            <a:ext cx="2915879" cy="2372168"/>
          </a:xfrm>
        </p:spPr>
        <p:txBody>
          <a:bodyPr vert="horz" lIns="91440" tIns="45720" rIns="91440" bIns="45720" rtlCol="0" anchor="b">
            <a:normAutofit/>
          </a:bodyPr>
          <a:lstStyle/>
          <a:p>
            <a:pPr algn="r"/>
            <a:r>
              <a:rPr lang="en-US" sz="5400" b="1" dirty="0"/>
              <a:t>Activity</a:t>
            </a:r>
            <a:endParaRPr lang="en-US" sz="5400" b="1"/>
          </a:p>
        </p:txBody>
      </p:sp>
      <p:sp>
        <p:nvSpPr>
          <p:cNvPr id="3" name="Content Placeholder 2">
            <a:extLst>
              <a:ext uri="{FF2B5EF4-FFF2-40B4-BE49-F238E27FC236}">
                <a16:creationId xmlns:a16="http://schemas.microsoft.com/office/drawing/2014/main" id="{E5DAAD7C-E6BD-4B1E-90CB-44AE4CC97AE5}"/>
              </a:ext>
            </a:extLst>
          </p:cNvPr>
          <p:cNvSpPr>
            <a:spLocks noGrp="1"/>
          </p:cNvSpPr>
          <p:nvPr>
            <p:ph idx="1"/>
          </p:nvPr>
        </p:nvSpPr>
        <p:spPr>
          <a:xfrm>
            <a:off x="4035422" y="4050833"/>
            <a:ext cx="2920080" cy="1096899"/>
          </a:xfrm>
        </p:spPr>
        <p:txBody>
          <a:bodyPr vert="horz" lIns="91440" tIns="45720" rIns="91440" bIns="45720" rtlCol="0" anchor="t">
            <a:normAutofit lnSpcReduction="10000"/>
          </a:bodyPr>
          <a:lstStyle/>
          <a:p>
            <a:pPr marL="0" indent="0" algn="r">
              <a:buNone/>
            </a:pPr>
            <a:r>
              <a:rPr lang="en-US" sz="2400" dirty="0">
                <a:solidFill>
                  <a:schemeClr val="tx1">
                    <a:lumMod val="50000"/>
                    <a:lumOff val="50000"/>
                  </a:schemeClr>
                </a:solidFill>
              </a:rPr>
              <a:t>Reflection questions on the principles</a:t>
            </a:r>
          </a:p>
        </p:txBody>
      </p:sp>
    </p:spTree>
    <p:extLst>
      <p:ext uri="{BB962C8B-B14F-4D97-AF65-F5344CB8AC3E}">
        <p14:creationId xmlns:p14="http://schemas.microsoft.com/office/powerpoint/2010/main" val="161013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yellow sign&#10;&#10;Description generated with high confidence">
            <a:extLst>
              <a:ext uri="{FF2B5EF4-FFF2-40B4-BE49-F238E27FC236}">
                <a16:creationId xmlns:a16="http://schemas.microsoft.com/office/drawing/2014/main" id="{DBC53764-3AD3-4CCC-ABB6-3902110D374E}"/>
              </a:ext>
            </a:extLst>
          </p:cNvPr>
          <p:cNvPicPr>
            <a:picLocks noChangeAspect="1"/>
          </p:cNvPicPr>
          <p:nvPr/>
        </p:nvPicPr>
        <p:blipFill>
          <a:blip r:embed="rId2"/>
          <a:stretch>
            <a:fillRect/>
          </a:stretch>
        </p:blipFill>
        <p:spPr>
          <a:xfrm>
            <a:off x="4752215" y="82378"/>
            <a:ext cx="2286000" cy="2000250"/>
          </a:xfrm>
          <a:prstGeom prst="rect">
            <a:avLst/>
          </a:prstGeom>
        </p:spPr>
      </p:pic>
      <p:pic>
        <p:nvPicPr>
          <p:cNvPr id="6" name="Picture 5" descr="http://nceln.fpg.unc.edu/sites/nceln.fpg.unc.edu/files/imce/images/Preschool%20Page%20Adeline%20and%20Bennett.jpg">
            <a:extLst>
              <a:ext uri="{FF2B5EF4-FFF2-40B4-BE49-F238E27FC236}">
                <a16:creationId xmlns:a16="http://schemas.microsoft.com/office/drawing/2014/main" id="{2353FDE9-D1D9-4450-863A-2F1078BB76A5}"/>
              </a:ext>
            </a:extLst>
          </p:cNvPr>
          <p:cNvPicPr/>
          <p:nvPr/>
        </p:nvPicPr>
        <p:blipFill rotWithShape="1">
          <a:blip r:embed="rId3">
            <a:extLst>
              <a:ext uri="{28A0092B-C50C-407E-A947-70E740481C1C}">
                <a14:useLocalDpi xmlns:a14="http://schemas.microsoft.com/office/drawing/2010/main" val="0"/>
              </a:ext>
            </a:extLst>
          </a:blip>
          <a:srcRect l="1415" r="28911" b="-2"/>
          <a:stretch/>
        </p:blipFill>
        <p:spPr bwMode="auto">
          <a:xfrm>
            <a:off x="508000" y="2159331"/>
            <a:ext cx="4067572" cy="3882362"/>
          </a:xfrm>
          <a:prstGeom prst="rect">
            <a:avLst/>
          </a:prstGeom>
          <a:noFill/>
        </p:spPr>
      </p:pic>
      <p:sp>
        <p:nvSpPr>
          <p:cNvPr id="2" name="Title 1">
            <a:extLst>
              <a:ext uri="{FF2B5EF4-FFF2-40B4-BE49-F238E27FC236}">
                <a16:creationId xmlns:a16="http://schemas.microsoft.com/office/drawing/2014/main" id="{6B10CB9B-D33C-4C9B-8F48-38D60D4A517A}"/>
              </a:ext>
            </a:extLst>
          </p:cNvPr>
          <p:cNvSpPr>
            <a:spLocks noGrp="1"/>
          </p:cNvSpPr>
          <p:nvPr>
            <p:ph type="title"/>
          </p:nvPr>
        </p:nvSpPr>
        <p:spPr>
          <a:xfrm>
            <a:off x="508000" y="609600"/>
            <a:ext cx="6447501" cy="1320800"/>
          </a:xfrm>
        </p:spPr>
        <p:txBody>
          <a:bodyPr anchor="t">
            <a:normAutofit/>
          </a:bodyPr>
          <a:lstStyle/>
          <a:p>
            <a:r>
              <a:rPr lang="en-US" b="1" dirty="0"/>
              <a:t>Future directions</a:t>
            </a:r>
          </a:p>
        </p:txBody>
      </p:sp>
      <p:sp>
        <p:nvSpPr>
          <p:cNvPr id="3" name="Content Placeholder 2">
            <a:extLst>
              <a:ext uri="{FF2B5EF4-FFF2-40B4-BE49-F238E27FC236}">
                <a16:creationId xmlns:a16="http://schemas.microsoft.com/office/drawing/2014/main" id="{913DB43A-3C9D-4B5A-9C87-1FEB5F5A5E6B}"/>
              </a:ext>
            </a:extLst>
          </p:cNvPr>
          <p:cNvSpPr>
            <a:spLocks noGrp="1"/>
          </p:cNvSpPr>
          <p:nvPr>
            <p:ph idx="1"/>
          </p:nvPr>
        </p:nvSpPr>
        <p:spPr>
          <a:xfrm>
            <a:off x="4752215" y="2160589"/>
            <a:ext cx="2753292" cy="3880773"/>
          </a:xfrm>
        </p:spPr>
        <p:txBody>
          <a:bodyPr>
            <a:normAutofit fontScale="92500" lnSpcReduction="10000"/>
          </a:bodyPr>
          <a:lstStyle/>
          <a:p>
            <a:pPr marL="0" indent="0">
              <a:buNone/>
            </a:pPr>
            <a:r>
              <a:rPr lang="en-US" sz="2800" b="1" dirty="0">
                <a:solidFill>
                  <a:schemeClr val="accent1"/>
                </a:solidFill>
              </a:rPr>
              <a:t>Landing pad </a:t>
            </a:r>
          </a:p>
          <a:p>
            <a:pPr marL="0" indent="0">
              <a:buNone/>
            </a:pPr>
            <a:endParaRPr lang="en-US" sz="2800" b="1" dirty="0">
              <a:solidFill>
                <a:schemeClr val="accent1"/>
              </a:solidFill>
            </a:endParaRPr>
          </a:p>
          <a:p>
            <a:pPr marL="0" indent="0">
              <a:buNone/>
            </a:pPr>
            <a:r>
              <a:rPr lang="en-US" sz="2800" b="1" dirty="0">
                <a:solidFill>
                  <a:schemeClr val="accent1"/>
                </a:solidFill>
              </a:rPr>
              <a:t>Endorsement process</a:t>
            </a:r>
          </a:p>
          <a:p>
            <a:pPr marL="0" indent="0">
              <a:buNone/>
            </a:pPr>
            <a:endParaRPr lang="en-US" sz="2800" b="1" dirty="0">
              <a:solidFill>
                <a:schemeClr val="accent1"/>
              </a:solidFill>
            </a:endParaRPr>
          </a:p>
          <a:p>
            <a:pPr marL="0" indent="0">
              <a:buNone/>
            </a:pPr>
            <a:r>
              <a:rPr lang="en-US" sz="2800" b="1" dirty="0">
                <a:solidFill>
                  <a:schemeClr val="accent1"/>
                </a:solidFill>
              </a:rPr>
              <a:t>Recognition process for programs and entities</a:t>
            </a:r>
          </a:p>
        </p:txBody>
      </p:sp>
    </p:spTree>
    <p:extLst>
      <p:ext uri="{BB962C8B-B14F-4D97-AF65-F5344CB8AC3E}">
        <p14:creationId xmlns:p14="http://schemas.microsoft.com/office/powerpoint/2010/main" val="410234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27EA722-CA53-483D-A79D-BFF01C431DB4}"/>
              </a:ext>
            </a:extLst>
          </p:cNvPr>
          <p:cNvSpPr>
            <a:spLocks noGrp="1"/>
          </p:cNvSpPr>
          <p:nvPr>
            <p:ph type="title"/>
          </p:nvPr>
        </p:nvSpPr>
        <p:spPr>
          <a:xfrm>
            <a:off x="227440" y="301706"/>
            <a:ext cx="6958569" cy="1445037"/>
          </a:xfrm>
        </p:spPr>
        <p:txBody>
          <a:bodyPr>
            <a:normAutofit/>
          </a:bodyPr>
          <a:lstStyle/>
          <a:p>
            <a:r>
              <a:rPr lang="en-US" altLang="en-US" b="1" dirty="0">
                <a:latin typeface="Calibri" panose="020F0502020204030204" pitchFamily="34" charset="0"/>
                <a:cs typeface="Calibri" panose="020F0502020204030204" pitchFamily="34" charset="0"/>
              </a:rPr>
              <a:t>How might the principles be built into the work you do together?</a:t>
            </a:r>
          </a:p>
        </p:txBody>
      </p:sp>
      <p:pic>
        <p:nvPicPr>
          <p:cNvPr id="3" name="Picture 2">
            <a:extLst>
              <a:ext uri="{FF2B5EF4-FFF2-40B4-BE49-F238E27FC236}">
                <a16:creationId xmlns:a16="http://schemas.microsoft.com/office/drawing/2014/main" id="{B0C4AF77-9C3A-4F56-9AFE-0AA7D954CF59}"/>
              </a:ext>
            </a:extLst>
          </p:cNvPr>
          <p:cNvPicPr>
            <a:picLocks noChangeAspect="1"/>
          </p:cNvPicPr>
          <p:nvPr/>
        </p:nvPicPr>
        <p:blipFill>
          <a:blip r:embed="rId4"/>
          <a:stretch>
            <a:fillRect/>
          </a:stretch>
        </p:blipFill>
        <p:spPr>
          <a:xfrm>
            <a:off x="1770249" y="2082657"/>
            <a:ext cx="6189546" cy="3844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5D85-A097-4052-9E64-EBF0E35A7E82}"/>
              </a:ext>
            </a:extLst>
          </p:cNvPr>
          <p:cNvSpPr>
            <a:spLocks noGrp="1"/>
          </p:cNvSpPr>
          <p:nvPr>
            <p:ph type="title"/>
          </p:nvPr>
        </p:nvSpPr>
        <p:spPr>
          <a:xfrm>
            <a:off x="505937" y="306347"/>
            <a:ext cx="6451375" cy="1861291"/>
          </a:xfrm>
        </p:spPr>
        <p:txBody>
          <a:bodyPr>
            <a:normAutofit fontScale="90000"/>
          </a:bodyPr>
          <a:lstStyle/>
          <a:p>
            <a:r>
              <a:rPr lang="en-US" dirty="0"/>
              <a:t>Have the principles on the table at every meeting and refer to them as decisions are discussed and made</a:t>
            </a:r>
          </a:p>
        </p:txBody>
      </p:sp>
      <p:pic>
        <p:nvPicPr>
          <p:cNvPr id="7" name="Content Placeholder 6">
            <a:extLst>
              <a:ext uri="{FF2B5EF4-FFF2-40B4-BE49-F238E27FC236}">
                <a16:creationId xmlns:a16="http://schemas.microsoft.com/office/drawing/2014/main" id="{D1C5BA84-50A6-4791-AB6B-7FFA95136B3E}"/>
              </a:ext>
            </a:extLst>
          </p:cNvPr>
          <p:cNvPicPr>
            <a:picLocks noGrp="1" noChangeAspect="1"/>
          </p:cNvPicPr>
          <p:nvPr>
            <p:ph idx="1"/>
          </p:nvPr>
        </p:nvPicPr>
        <p:blipFill>
          <a:blip r:embed="rId2"/>
          <a:stretch>
            <a:fillRect/>
          </a:stretch>
        </p:blipFill>
        <p:spPr>
          <a:xfrm>
            <a:off x="864137" y="2533822"/>
            <a:ext cx="5823003" cy="3544806"/>
          </a:xfrm>
          <a:prstGeom prst="rect">
            <a:avLst/>
          </a:prstGeom>
        </p:spPr>
      </p:pic>
    </p:spTree>
    <p:extLst>
      <p:ext uri="{BB962C8B-B14F-4D97-AF65-F5344CB8AC3E}">
        <p14:creationId xmlns:p14="http://schemas.microsoft.com/office/powerpoint/2010/main" val="2443660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CC1DAA0B-5704-4220-98ED-661A35EC971C}"/>
              </a:ext>
            </a:extLst>
          </p:cNvPr>
          <p:cNvPicPr>
            <a:picLocks noGrp="1" noChangeAspect="1"/>
          </p:cNvPicPr>
          <p:nvPr>
            <p:ph idx="1"/>
          </p:nvPr>
        </p:nvPicPr>
        <p:blipFill rotWithShape="1">
          <a:blip r:embed="rId2"/>
          <a:srcRect l="4625" r="16041"/>
          <a:stretch/>
        </p:blipFill>
        <p:spPr>
          <a:xfrm>
            <a:off x="20" y="10"/>
            <a:ext cx="9143980" cy="6857990"/>
          </a:xfrm>
          <a:prstGeom prst="rect">
            <a:avLst/>
          </a:prstGeom>
        </p:spPr>
      </p:pic>
      <p:sp>
        <p:nvSpPr>
          <p:cNvPr id="5" name="TextBox 4">
            <a:extLst>
              <a:ext uri="{FF2B5EF4-FFF2-40B4-BE49-F238E27FC236}">
                <a16:creationId xmlns:a16="http://schemas.microsoft.com/office/drawing/2014/main" id="{A6B816C9-D43C-4D68-8B41-483A2E839462}"/>
              </a:ext>
            </a:extLst>
          </p:cNvPr>
          <p:cNvSpPr txBox="1"/>
          <p:nvPr/>
        </p:nvSpPr>
        <p:spPr>
          <a:xfrm>
            <a:off x="0" y="0"/>
            <a:ext cx="4312069" cy="1200329"/>
          </a:xfrm>
          <a:prstGeom prst="rect">
            <a:avLst/>
          </a:prstGeom>
          <a:noFill/>
        </p:spPr>
        <p:txBody>
          <a:bodyPr wrap="square" rtlCol="0">
            <a:spAutoFit/>
          </a:bodyPr>
          <a:lstStyle/>
          <a:p>
            <a:r>
              <a:rPr lang="en-US" sz="2400" dirty="0"/>
              <a:t>Use the principles to develop the roadmap for the Early Childhood Action Plan (ECAP)</a:t>
            </a:r>
            <a:r>
              <a:rPr lang="en-US" dirty="0"/>
              <a:t> </a:t>
            </a:r>
          </a:p>
        </p:txBody>
      </p:sp>
    </p:spTree>
    <p:extLst>
      <p:ext uri="{BB962C8B-B14F-4D97-AF65-F5344CB8AC3E}">
        <p14:creationId xmlns:p14="http://schemas.microsoft.com/office/powerpoint/2010/main" val="1714237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Content Placeholder 3">
            <a:extLst>
              <a:ext uri="{FF2B5EF4-FFF2-40B4-BE49-F238E27FC236}">
                <a16:creationId xmlns:a16="http://schemas.microsoft.com/office/drawing/2014/main" id="{3ACB4F18-4AC8-4613-98DB-3ADDA7CBF313}"/>
              </a:ext>
            </a:extLst>
          </p:cNvPr>
          <p:cNvPicPr>
            <a:picLocks noGrp="1" noChangeAspect="1"/>
          </p:cNvPicPr>
          <p:nvPr>
            <p:ph idx="1"/>
          </p:nvPr>
        </p:nvPicPr>
        <p:blipFill rotWithShape="1">
          <a:blip r:embed="rId2"/>
          <a:srcRect/>
          <a:stretch/>
        </p:blipFill>
        <p:spPr>
          <a:xfrm>
            <a:off x="20" y="10"/>
            <a:ext cx="9143980" cy="6857990"/>
          </a:xfrm>
          <a:prstGeom prst="rect">
            <a:avLst/>
          </a:prstGeom>
        </p:spPr>
      </p:pic>
      <p:sp>
        <p:nvSpPr>
          <p:cNvPr id="5" name="TextBox 4">
            <a:extLst>
              <a:ext uri="{FF2B5EF4-FFF2-40B4-BE49-F238E27FC236}">
                <a16:creationId xmlns:a16="http://schemas.microsoft.com/office/drawing/2014/main" id="{4A8A65F5-BF5E-4311-9C6F-31605463D16E}"/>
              </a:ext>
            </a:extLst>
          </p:cNvPr>
          <p:cNvSpPr txBox="1"/>
          <p:nvPr/>
        </p:nvSpPr>
        <p:spPr>
          <a:xfrm>
            <a:off x="4400259" y="5565308"/>
            <a:ext cx="4497735" cy="1200329"/>
          </a:xfrm>
          <a:prstGeom prst="rect">
            <a:avLst/>
          </a:prstGeom>
          <a:noFill/>
        </p:spPr>
        <p:txBody>
          <a:bodyPr wrap="square" rtlCol="0">
            <a:spAutoFit/>
          </a:bodyPr>
          <a:lstStyle/>
          <a:p>
            <a:r>
              <a:rPr lang="en-US" sz="2400" dirty="0"/>
              <a:t>Charge the Building Vermont’s Future Think Tank to use the principles to inform their work</a:t>
            </a:r>
          </a:p>
        </p:txBody>
      </p:sp>
    </p:spTree>
    <p:extLst>
      <p:ext uri="{BB962C8B-B14F-4D97-AF65-F5344CB8AC3E}">
        <p14:creationId xmlns:p14="http://schemas.microsoft.com/office/powerpoint/2010/main" val="152541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1705DBA-0593-45A7-BED9-C6A199758E98}"/>
              </a:ext>
            </a:extLst>
          </p:cNvPr>
          <p:cNvPicPr>
            <a:picLocks noChangeAspect="1"/>
          </p:cNvPicPr>
          <p:nvPr/>
        </p:nvPicPr>
        <p:blipFill rotWithShape="1">
          <a:blip r:embed="rId2"/>
          <a:srcRect l="13754" r="29754"/>
          <a:stretch/>
        </p:blipFill>
        <p:spPr>
          <a:xfrm>
            <a:off x="20" y="-1"/>
            <a:ext cx="404620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itle 1">
            <a:extLst>
              <a:ext uri="{FF2B5EF4-FFF2-40B4-BE49-F238E27FC236}">
                <a16:creationId xmlns:a16="http://schemas.microsoft.com/office/drawing/2014/main" id="{533CC2E8-0D00-438A-B66B-B430C265EAF3}"/>
              </a:ext>
            </a:extLst>
          </p:cNvPr>
          <p:cNvSpPr>
            <a:spLocks noGrp="1"/>
          </p:cNvSpPr>
          <p:nvPr>
            <p:ph type="title"/>
          </p:nvPr>
        </p:nvSpPr>
        <p:spPr>
          <a:xfrm>
            <a:off x="4063510" y="1008779"/>
            <a:ext cx="3268980" cy="5271338"/>
          </a:xfrm>
        </p:spPr>
        <p:txBody>
          <a:bodyPr>
            <a:normAutofit fontScale="90000"/>
          </a:bodyPr>
          <a:lstStyle/>
          <a:p>
            <a:r>
              <a:rPr lang="en-US" dirty="0"/>
              <a:t>Incorporate the principles into RFPs, asking applicants to speak to how they will address the principles in their scope of work</a:t>
            </a:r>
            <a:br>
              <a:rPr lang="en-US" dirty="0"/>
            </a:br>
            <a:endParaRPr lang="en-US" dirty="0"/>
          </a:p>
        </p:txBody>
      </p:sp>
    </p:spTree>
    <p:extLst>
      <p:ext uri="{BB962C8B-B14F-4D97-AF65-F5344CB8AC3E}">
        <p14:creationId xmlns:p14="http://schemas.microsoft.com/office/powerpoint/2010/main" val="2175046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09" y="207469"/>
            <a:ext cx="8690642" cy="776087"/>
          </a:xfrm>
        </p:spPr>
        <p:txBody>
          <a:bodyPr>
            <a:normAutofit/>
          </a:bodyPr>
          <a:lstStyle/>
          <a:p>
            <a:r>
              <a:rPr lang="en-US" sz="4050" b="1" dirty="0">
                <a:solidFill>
                  <a:schemeClr val="tx1"/>
                </a:solidFill>
              </a:rPr>
              <a:t>Inclusion </a:t>
            </a:r>
            <a:r>
              <a:rPr lang="en-US" sz="4050" b="1" dirty="0">
                <a:solidFill>
                  <a:schemeClr val="tx1"/>
                </a:solidFill>
                <a:sym typeface="Symbol" panose="05050102010706020507" pitchFamily="18" charset="2"/>
              </a:rPr>
              <a:t> Full participation</a:t>
            </a:r>
            <a:endParaRPr lang="en-US" sz="4050" b="1" dirty="0">
              <a:solidFill>
                <a:schemeClr val="tx1"/>
              </a:solidFill>
            </a:endParaRPr>
          </a:p>
        </p:txBody>
      </p:sp>
      <p:sp>
        <p:nvSpPr>
          <p:cNvPr id="6" name="Content Placeholder 2"/>
          <p:cNvSpPr txBox="1">
            <a:spLocks/>
          </p:cNvSpPr>
          <p:nvPr/>
        </p:nvSpPr>
        <p:spPr>
          <a:xfrm>
            <a:off x="3273400" y="1060397"/>
            <a:ext cx="5559398" cy="3152219"/>
          </a:xfrm>
          <a:prstGeom prst="rect">
            <a:avLst/>
          </a:prstGeom>
          <a:solidFill>
            <a:schemeClr val="accent1">
              <a:lumMod val="75000"/>
            </a:schemeClr>
          </a:solidFill>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1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It is now widely acknowledged that culture has a profound influence on early development and learning, and that early care and education practices must reflect these influences . . . it is understood that children with disabilities and their families vary widely with respect to their racial/ethnic, economic, and linguistic backgrounds.</a:t>
            </a:r>
          </a:p>
          <a:p>
            <a:pPr marL="0" indent="0">
              <a:buFont typeface="Wingdings 3" charset="2"/>
              <a:buNone/>
            </a:pPr>
            <a:r>
              <a:rPr lang="en-US" sz="2100" dirty="0">
                <a:latin typeface="Calibri" panose="020F0502020204030204" pitchFamily="34" charset="0"/>
                <a:ea typeface="Times New Roman" panose="02020603050405020304" pitchFamily="18" charset="0"/>
                <a:cs typeface="Times New Roman" panose="02020603050405020304" pitchFamily="18" charset="0"/>
              </a:rPr>
              <a:t> </a:t>
            </a:r>
          </a:p>
          <a:p>
            <a:pPr marL="0" indent="0" algn="r">
              <a:buClr>
                <a:srgbClr val="90C226"/>
              </a:buClr>
              <a:buFont typeface="Wingdings 3" charset="2"/>
              <a:buNone/>
            </a:pPr>
            <a:r>
              <a:rPr lang="en-US" sz="2100" b="1" dirty="0">
                <a:solidFill>
                  <a:schemeClr val="bg1"/>
                </a:solidFill>
                <a:latin typeface="Calibri" panose="020F0502020204030204" pitchFamily="34" charset="0"/>
                <a:cs typeface="Times New Roman" panose="02020603050405020304" pitchFamily="18" charset="0"/>
              </a:rPr>
              <a:t>Joint position statement on inclusion, 2009</a:t>
            </a:r>
            <a:endParaRPr lang="en-US" sz="2100" b="1" dirty="0">
              <a:solidFill>
                <a:schemeClr val="bg1"/>
              </a:solidFill>
            </a:endParaRPr>
          </a:p>
          <a:p>
            <a:endParaRPr lang="en-US" sz="2100" dirty="0">
              <a:latin typeface="Calibri" panose="020F0502020204030204" pitchFamily="34" charset="0"/>
              <a:ea typeface="Times New Roman" panose="02020603050405020304" pitchFamily="18" charset="0"/>
              <a:cs typeface="Times New Roman" panose="02020603050405020304" pitchFamily="18" charset="0"/>
            </a:endParaRPr>
          </a:p>
          <a:p>
            <a:endParaRPr lang="en-US" sz="2100" dirty="0">
              <a:latin typeface="Calibri" panose="020F0502020204030204" pitchFamily="34" charset="0"/>
              <a:cs typeface="Times New Roman" panose="02020603050405020304" pitchFamily="18" charset="0"/>
            </a:endParaRPr>
          </a:p>
          <a:p>
            <a:endParaRPr lang="en-US" sz="2100" dirty="0"/>
          </a:p>
        </p:txBody>
      </p:sp>
      <p:pic>
        <p:nvPicPr>
          <p:cNvPr id="8" name="Picture 7"/>
          <p:cNvPicPr>
            <a:picLocks noChangeAspect="1"/>
          </p:cNvPicPr>
          <p:nvPr/>
        </p:nvPicPr>
        <p:blipFill>
          <a:blip r:embed="rId2"/>
          <a:stretch>
            <a:fillRect/>
          </a:stretch>
        </p:blipFill>
        <p:spPr>
          <a:xfrm>
            <a:off x="170563" y="3457869"/>
            <a:ext cx="4101759" cy="3127307"/>
          </a:xfrm>
          <a:prstGeom prst="roundRect">
            <a:avLst/>
          </a:prstGeom>
        </p:spPr>
      </p:pic>
    </p:spTree>
    <p:extLst>
      <p:ext uri="{BB962C8B-B14F-4D97-AF65-F5344CB8AC3E}">
        <p14:creationId xmlns:p14="http://schemas.microsoft.com/office/powerpoint/2010/main" val="2965887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7" name="Straight Connector 1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a:extLst>
              <a:ext uri="{FF2B5EF4-FFF2-40B4-BE49-F238E27FC236}">
                <a16:creationId xmlns:a16="http://schemas.microsoft.com/office/drawing/2014/main" id="{597F9145-A11B-4E37-B7EB-4773CA6EE726}"/>
              </a:ext>
            </a:extLst>
          </p:cNvPr>
          <p:cNvPicPr>
            <a:picLocks noChangeAspect="1"/>
          </p:cNvPicPr>
          <p:nvPr/>
        </p:nvPicPr>
        <p:blipFill rotWithShape="1">
          <a:blip r:embed="rId2"/>
          <a:srcRect b="36228"/>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cxnSp>
        <p:nvCxnSpPr>
          <p:cNvPr id="28" name="Straight Connector 2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9">
            <a:extLst>
              <a:ext uri="{FF2B5EF4-FFF2-40B4-BE49-F238E27FC236}">
                <a16:creationId xmlns:a16="http://schemas.microsoft.com/office/drawing/2014/main" id="{A588223B-B90D-4F58-AD5A-FA0994E3BF44}"/>
              </a:ext>
            </a:extLst>
          </p:cNvPr>
          <p:cNvSpPr>
            <a:spLocks noGrp="1"/>
          </p:cNvSpPr>
          <p:nvPr>
            <p:ph type="title"/>
          </p:nvPr>
        </p:nvSpPr>
        <p:spPr>
          <a:xfrm>
            <a:off x="524504" y="742660"/>
            <a:ext cx="3043288" cy="4669474"/>
          </a:xfrm>
        </p:spPr>
        <p:txBody>
          <a:bodyPr vert="horz" lIns="91440" tIns="45720" rIns="91440" bIns="45720" rtlCol="0" anchor="b">
            <a:noAutofit/>
          </a:bodyPr>
          <a:lstStyle/>
          <a:p>
            <a:pPr algn="r"/>
            <a:r>
              <a:rPr lang="en-US" dirty="0"/>
              <a:t>Endorse the principles as explicit concepts that will guide your work </a:t>
            </a:r>
          </a:p>
        </p:txBody>
      </p:sp>
    </p:spTree>
    <p:extLst>
      <p:ext uri="{BB962C8B-B14F-4D97-AF65-F5344CB8AC3E}">
        <p14:creationId xmlns:p14="http://schemas.microsoft.com/office/powerpoint/2010/main" val="3616671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CD3FD987-AE92-42E8-857E-E0BCB1DADE6C}"/>
              </a:ext>
            </a:extLst>
          </p:cNvPr>
          <p:cNvPicPr>
            <a:picLocks/>
          </p:cNvPicPr>
          <p:nvPr/>
        </p:nvPicPr>
        <p:blipFill rotWithShape="1">
          <a:blip r:embed="rId2"/>
          <a:srcRect l="8221" r="15970" b="-1"/>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0B288210-4B10-4C0F-A981-D36A6A4E0709}"/>
              </a:ext>
            </a:extLst>
          </p:cNvPr>
          <p:cNvSpPr>
            <a:spLocks noGrp="1"/>
          </p:cNvSpPr>
          <p:nvPr>
            <p:ph idx="1"/>
          </p:nvPr>
        </p:nvSpPr>
        <p:spPr>
          <a:xfrm>
            <a:off x="473446" y="1313581"/>
            <a:ext cx="2922896" cy="4727782"/>
          </a:xfrm>
        </p:spPr>
        <p:txBody>
          <a:bodyPr>
            <a:normAutofit/>
          </a:bodyPr>
          <a:lstStyle/>
          <a:p>
            <a:pPr marL="0" indent="0">
              <a:buNone/>
            </a:pPr>
            <a:r>
              <a:rPr lang="en-US" sz="2800" dirty="0">
                <a:solidFill>
                  <a:schemeClr val="accent1"/>
                </a:solidFill>
              </a:rPr>
              <a:t>How do </a:t>
            </a:r>
            <a:r>
              <a:rPr lang="en-US" sz="2800" b="1" dirty="0">
                <a:solidFill>
                  <a:schemeClr val="accent1"/>
                </a:solidFill>
              </a:rPr>
              <a:t>you</a:t>
            </a:r>
            <a:r>
              <a:rPr lang="en-US" sz="2800" dirty="0">
                <a:solidFill>
                  <a:schemeClr val="accent1"/>
                </a:solidFill>
              </a:rPr>
              <a:t> see incorporating the principles in the work of the SAC?</a:t>
            </a:r>
          </a:p>
          <a:p>
            <a:pPr marL="0" indent="0">
              <a:buNone/>
            </a:pPr>
            <a:endParaRPr lang="en-US" sz="2800" dirty="0">
              <a:solidFill>
                <a:schemeClr val="accent1"/>
              </a:solidFill>
            </a:endParaRPr>
          </a:p>
          <a:p>
            <a:pPr marL="0" indent="0">
              <a:buNone/>
            </a:pPr>
            <a:r>
              <a:rPr lang="en-US" sz="2800" dirty="0">
                <a:solidFill>
                  <a:schemeClr val="accent1"/>
                </a:solidFill>
              </a:rPr>
              <a:t>How will </a:t>
            </a:r>
            <a:r>
              <a:rPr lang="en-US" sz="2800" b="1" dirty="0">
                <a:solidFill>
                  <a:schemeClr val="accent1"/>
                </a:solidFill>
              </a:rPr>
              <a:t>you</a:t>
            </a:r>
            <a:r>
              <a:rPr lang="en-US" sz="2800" dirty="0">
                <a:solidFill>
                  <a:schemeClr val="accent1"/>
                </a:solidFill>
              </a:rPr>
              <a:t> use the principles in own professional efforts? </a:t>
            </a:r>
          </a:p>
        </p:txBody>
      </p:sp>
    </p:spTree>
    <p:extLst>
      <p:ext uri="{BB962C8B-B14F-4D97-AF65-F5344CB8AC3E}">
        <p14:creationId xmlns:p14="http://schemas.microsoft.com/office/powerpoint/2010/main" val="2608415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7" name="Straight Connector 2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3FC40450-CF84-4572-9B23-5E0FC6B319B1}"/>
              </a:ext>
            </a:extLst>
          </p:cNvPr>
          <p:cNvPicPr>
            <a:picLocks noGrp="1" noChangeAspect="1"/>
          </p:cNvPicPr>
          <p:nvPr>
            <p:ph idx="1"/>
          </p:nvPr>
        </p:nvPicPr>
        <p:blipFill>
          <a:blip r:embed="rId2"/>
          <a:stretch>
            <a:fillRect/>
          </a:stretch>
        </p:blipFill>
        <p:spPr>
          <a:xfrm>
            <a:off x="844731" y="1227683"/>
            <a:ext cx="7455945" cy="4399007"/>
          </a:xfrm>
          <a:prstGeom prst="rect">
            <a:avLst/>
          </a:prstGeom>
        </p:spPr>
      </p:pic>
    </p:spTree>
    <p:extLst>
      <p:ext uri="{BB962C8B-B14F-4D97-AF65-F5344CB8AC3E}">
        <p14:creationId xmlns:p14="http://schemas.microsoft.com/office/powerpoint/2010/main" val="4211399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65B4-C18B-4468-966C-93791432A1D8}"/>
              </a:ext>
            </a:extLst>
          </p:cNvPr>
          <p:cNvSpPr>
            <a:spLocks noGrp="1"/>
          </p:cNvSpPr>
          <p:nvPr>
            <p:ph type="title"/>
          </p:nvPr>
        </p:nvSpPr>
        <p:spPr>
          <a:xfrm>
            <a:off x="682319" y="1257880"/>
            <a:ext cx="2849957" cy="672520"/>
          </a:xfrm>
        </p:spPr>
        <p:txBody>
          <a:bodyPr>
            <a:normAutofit fontScale="90000"/>
          </a:bodyPr>
          <a:lstStyle/>
          <a:p>
            <a:r>
              <a:rPr lang="en-US" sz="4000" b="1" dirty="0"/>
              <a:t>Questions?</a:t>
            </a:r>
          </a:p>
        </p:txBody>
      </p:sp>
      <p:sp>
        <p:nvSpPr>
          <p:cNvPr id="3" name="Content Placeholder 2">
            <a:extLst>
              <a:ext uri="{FF2B5EF4-FFF2-40B4-BE49-F238E27FC236}">
                <a16:creationId xmlns:a16="http://schemas.microsoft.com/office/drawing/2014/main" id="{4EF13683-0319-4711-928E-D5939792411E}"/>
              </a:ext>
            </a:extLst>
          </p:cNvPr>
          <p:cNvSpPr>
            <a:spLocks noGrp="1"/>
          </p:cNvSpPr>
          <p:nvPr>
            <p:ph idx="1"/>
          </p:nvPr>
        </p:nvSpPr>
        <p:spPr/>
        <p:txBody>
          <a:bodyPr>
            <a:normAutofit/>
          </a:bodyPr>
          <a:lstStyle/>
          <a:p>
            <a:endParaRPr lang="en-US" sz="2400" dirty="0"/>
          </a:p>
          <a:p>
            <a:r>
              <a:rPr lang="en-US" sz="2400" b="1" dirty="0"/>
              <a:t>Camille Catlett </a:t>
            </a:r>
          </a:p>
          <a:p>
            <a:pPr marL="0" indent="0">
              <a:buNone/>
            </a:pPr>
            <a:r>
              <a:rPr lang="en-US" sz="2400" dirty="0"/>
              <a:t>	</a:t>
            </a:r>
            <a:r>
              <a:rPr lang="en-US" sz="2400" b="1" dirty="0">
                <a:hlinkClick r:id="rId2"/>
              </a:rPr>
              <a:t>camille.catlett@unc.edu</a:t>
            </a:r>
            <a:r>
              <a:rPr lang="en-US" sz="2400" b="1" dirty="0"/>
              <a:t> </a:t>
            </a:r>
          </a:p>
          <a:p>
            <a:pPr marL="0" indent="0">
              <a:buNone/>
            </a:pPr>
            <a:endParaRPr lang="en-US" sz="2400" b="1" dirty="0"/>
          </a:p>
          <a:p>
            <a:r>
              <a:rPr lang="en-US" sz="2400" b="1" dirty="0"/>
              <a:t>Kate Rogers</a:t>
            </a:r>
          </a:p>
          <a:p>
            <a:pPr marL="0" indent="0">
              <a:buNone/>
            </a:pPr>
            <a:r>
              <a:rPr lang="en-US" sz="2400" b="1" dirty="0"/>
              <a:t>	</a:t>
            </a:r>
            <a:r>
              <a:rPr lang="en-US" sz="2400" b="1" dirty="0">
                <a:hlinkClick r:id="rId3"/>
              </a:rPr>
              <a:t>Kate.Rogers@vermont.gov</a:t>
            </a:r>
            <a:endParaRPr lang="en-US" sz="2400" b="1" dirty="0"/>
          </a:p>
          <a:p>
            <a:pPr marL="0" indent="0">
              <a:buNone/>
            </a:pPr>
            <a:r>
              <a:rPr lang="en-US" sz="2400" b="1" dirty="0"/>
              <a:t> </a:t>
            </a:r>
          </a:p>
        </p:txBody>
      </p:sp>
    </p:spTree>
    <p:extLst>
      <p:ext uri="{BB962C8B-B14F-4D97-AF65-F5344CB8AC3E}">
        <p14:creationId xmlns:p14="http://schemas.microsoft.com/office/powerpoint/2010/main" val="2646443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F7BC42-1565-4A04-8033-FC9AF18C262D}"/>
              </a:ext>
            </a:extLst>
          </p:cNvPr>
          <p:cNvPicPr>
            <a:picLocks noChangeAspect="1"/>
          </p:cNvPicPr>
          <p:nvPr/>
        </p:nvPicPr>
        <p:blipFill>
          <a:blip r:embed="rId4"/>
          <a:stretch>
            <a:fillRect/>
          </a:stretch>
        </p:blipFill>
        <p:spPr>
          <a:xfrm>
            <a:off x="528638" y="1333500"/>
            <a:ext cx="8097837" cy="488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09" y="207469"/>
            <a:ext cx="8690642" cy="776087"/>
          </a:xfrm>
        </p:spPr>
        <p:txBody>
          <a:bodyPr>
            <a:normAutofit/>
          </a:bodyPr>
          <a:lstStyle/>
          <a:p>
            <a:r>
              <a:rPr lang="en-US" sz="4050" b="1" dirty="0">
                <a:solidFill>
                  <a:schemeClr val="tx1"/>
                </a:solidFill>
              </a:rPr>
              <a:t>All </a:t>
            </a:r>
            <a:r>
              <a:rPr lang="en-US" sz="4050" b="1" dirty="0">
                <a:solidFill>
                  <a:schemeClr val="tx1"/>
                </a:solidFill>
                <a:sym typeface="Symbol" panose="05050102010706020507" pitchFamily="18" charset="2"/>
              </a:rPr>
              <a:t> Each and every</a:t>
            </a:r>
            <a:endParaRPr lang="en-US" sz="4050" b="1" dirty="0">
              <a:solidFill>
                <a:schemeClr val="tx1"/>
              </a:solidFill>
            </a:endParaRPr>
          </a:p>
        </p:txBody>
      </p:sp>
      <p:pic>
        <p:nvPicPr>
          <p:cNvPr id="5" name="Picture 4">
            <a:extLst>
              <a:ext uri="{FF2B5EF4-FFF2-40B4-BE49-F238E27FC236}">
                <a16:creationId xmlns:a16="http://schemas.microsoft.com/office/drawing/2014/main" id="{D5BEA206-F16F-45A9-AE77-81FD1354274C}"/>
              </a:ext>
            </a:extLst>
          </p:cNvPr>
          <p:cNvPicPr/>
          <p:nvPr/>
        </p:nvPicPr>
        <p:blipFill rotWithShape="1">
          <a:blip r:embed="rId2">
            <a:extLst>
              <a:ext uri="{28A0092B-C50C-407E-A947-70E740481C1C}">
                <a14:useLocalDpi xmlns:a14="http://schemas.microsoft.com/office/drawing/2010/main" val="0"/>
              </a:ext>
            </a:extLst>
          </a:blip>
          <a:srcRect t="6050" b="5367"/>
          <a:stretch/>
        </p:blipFill>
        <p:spPr bwMode="auto">
          <a:xfrm>
            <a:off x="15" y="1202843"/>
            <a:ext cx="9143985" cy="5143493"/>
          </a:xfrm>
          <a:prstGeom prst="rect">
            <a:avLst/>
          </a:prstGeom>
          <a:noFill/>
        </p:spPr>
      </p:pic>
    </p:spTree>
    <p:extLst>
      <p:ext uri="{BB962C8B-B14F-4D97-AF65-F5344CB8AC3E}">
        <p14:creationId xmlns:p14="http://schemas.microsoft.com/office/powerpoint/2010/main" val="428660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2">
            <a:alphaModFix/>
          </a:blip>
          <a:srcRect t="5558" r="7" b="7"/>
          <a:stretch/>
        </p:blipFill>
        <p:spPr>
          <a:xfrm>
            <a:off x="445236" y="10"/>
            <a:ext cx="2575023" cy="1714490"/>
          </a:xfrm>
          <a:custGeom>
            <a:avLst/>
            <a:gdLst>
              <a:gd name="connsiteX0" fmla="*/ 254958 w 3433363"/>
              <a:gd name="connsiteY0" fmla="*/ 0 h 1714500"/>
              <a:gd name="connsiteX1" fmla="*/ 3433363 w 3433363"/>
              <a:gd name="connsiteY1" fmla="*/ 0 h 1714500"/>
              <a:gd name="connsiteX2" fmla="*/ 3386734 w 3433363"/>
              <a:gd name="connsiteY2" fmla="*/ 312174 h 1714500"/>
              <a:gd name="connsiteX3" fmla="*/ 3386620 w 3433363"/>
              <a:gd name="connsiteY3" fmla="*/ 312174 h 1714500"/>
              <a:gd name="connsiteX4" fmla="*/ 3177155 w 3433363"/>
              <a:gd name="connsiteY4" fmla="*/ 1714500 h 1714500"/>
              <a:gd name="connsiteX5" fmla="*/ 0 w 3433363"/>
              <a:gd name="connsiteY5"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2" name="Picture 1">
            <a:extLst>
              <a:ext uri="{FF2B5EF4-FFF2-40B4-BE49-F238E27FC236}">
                <a16:creationId xmlns:a16="http://schemas.microsoft.com/office/drawing/2014/main" id="{786D8AAD-02CD-4EF9-8419-F86516A79DC8}"/>
              </a:ext>
            </a:extLst>
          </p:cNvPr>
          <p:cNvPicPr>
            <a:picLocks noChangeAspect="1"/>
          </p:cNvPicPr>
          <p:nvPr/>
        </p:nvPicPr>
        <p:blipFill rotWithShape="1">
          <a:blip r:embed="rId3">
            <a:alphaModFix/>
            <a:extLst/>
          </a:blip>
          <a:srcRect l="19865" r="15458" b="-3"/>
          <a:stretch/>
        </p:blipFill>
        <p:spPr>
          <a:xfrm>
            <a:off x="254018" y="1714500"/>
            <a:ext cx="2574085" cy="1714500"/>
          </a:xfrm>
          <a:custGeom>
            <a:avLst/>
            <a:gdLst>
              <a:gd name="connsiteX0" fmla="*/ 254958 w 3432113"/>
              <a:gd name="connsiteY0" fmla="*/ 0 h 1714500"/>
              <a:gd name="connsiteX1" fmla="*/ 3432113 w 3432113"/>
              <a:gd name="connsiteY1" fmla="*/ 0 h 1714500"/>
              <a:gd name="connsiteX2" fmla="*/ 3176018 w 3432113"/>
              <a:gd name="connsiteY2" fmla="*/ 1714500 h 1714500"/>
              <a:gd name="connsiteX3" fmla="*/ 0 w 3432113"/>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432113" h="1714500">
                <a:moveTo>
                  <a:pt x="254958" y="0"/>
                </a:moveTo>
                <a:lnTo>
                  <a:pt x="3432113" y="0"/>
                </a:lnTo>
                <a:lnTo>
                  <a:pt x="3176018" y="1714500"/>
                </a:lnTo>
                <a:lnTo>
                  <a:pt x="0" y="1714500"/>
                </a:lnTo>
                <a:close/>
              </a:path>
            </a:pathLst>
          </a:custGeom>
        </p:spPr>
      </p:pic>
      <p:pic>
        <p:nvPicPr>
          <p:cNvPr id="6" name="Picture 5"/>
          <p:cNvPicPr>
            <a:picLocks noChangeAspect="1"/>
          </p:cNvPicPr>
          <p:nvPr/>
        </p:nvPicPr>
        <p:blipFill rotWithShape="1">
          <a:blip r:embed="rId4">
            <a:alphaModFix/>
            <a:extLst/>
          </a:blip>
          <a:srcRect t="13188" r="-1" b="-1"/>
          <a:stretch/>
        </p:blipFill>
        <p:spPr>
          <a:xfrm>
            <a:off x="62799" y="3429000"/>
            <a:ext cx="2573232" cy="1714500"/>
          </a:xfrm>
          <a:custGeom>
            <a:avLst/>
            <a:gdLst>
              <a:gd name="connsiteX0" fmla="*/ 254958 w 3430976"/>
              <a:gd name="connsiteY0" fmla="*/ 0 h 1714500"/>
              <a:gd name="connsiteX1" fmla="*/ 3430976 w 3430976"/>
              <a:gd name="connsiteY1" fmla="*/ 0 h 1714500"/>
              <a:gd name="connsiteX2" fmla="*/ 3174882 w 3430976"/>
              <a:gd name="connsiteY2" fmla="*/ 1714500 h 1714500"/>
              <a:gd name="connsiteX3" fmla="*/ 0 w 3430976"/>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430976" h="1714500">
                <a:moveTo>
                  <a:pt x="254958" y="0"/>
                </a:moveTo>
                <a:lnTo>
                  <a:pt x="3430976" y="0"/>
                </a:lnTo>
                <a:lnTo>
                  <a:pt x="3174882" y="1714500"/>
                </a:lnTo>
                <a:lnTo>
                  <a:pt x="0" y="1714500"/>
                </a:lnTo>
                <a:close/>
              </a:path>
            </a:pathLst>
          </a:custGeom>
        </p:spPr>
      </p:pic>
      <p:pic>
        <p:nvPicPr>
          <p:cNvPr id="3" name="Picture 2">
            <a:extLst>
              <a:ext uri="{FF2B5EF4-FFF2-40B4-BE49-F238E27FC236}">
                <a16:creationId xmlns:a16="http://schemas.microsoft.com/office/drawing/2014/main" id="{A5819E49-968A-4528-83AB-C94A669431B3}"/>
              </a:ext>
            </a:extLst>
          </p:cNvPr>
          <p:cNvPicPr>
            <a:picLocks noChangeAspect="1"/>
          </p:cNvPicPr>
          <p:nvPr/>
        </p:nvPicPr>
        <p:blipFill rotWithShape="1">
          <a:blip r:embed="rId5">
            <a:alphaModFix/>
            <a:extLst/>
          </a:blip>
          <a:srcRect r="-3" b="16061"/>
          <a:stretch/>
        </p:blipFill>
        <p:spPr>
          <a:xfrm>
            <a:off x="-7974" y="5127992"/>
            <a:ext cx="2453672" cy="1730008"/>
          </a:xfrm>
          <a:custGeom>
            <a:avLst/>
            <a:gdLst>
              <a:gd name="connsiteX0" fmla="*/ 96673 w 3271564"/>
              <a:gd name="connsiteY0" fmla="*/ 0 h 1730008"/>
              <a:gd name="connsiteX1" fmla="*/ 3271564 w 3271564"/>
              <a:gd name="connsiteY1" fmla="*/ 0 h 1730008"/>
              <a:gd name="connsiteX2" fmla="*/ 3013153 w 3271564"/>
              <a:gd name="connsiteY2" fmla="*/ 1730008 h 1730008"/>
              <a:gd name="connsiteX3" fmla="*/ 0 w 3271564"/>
              <a:gd name="connsiteY3" fmla="*/ 1730008 h 1730008"/>
              <a:gd name="connsiteX4" fmla="*/ 0 w 3271564"/>
              <a:gd name="connsiteY4" fmla="*/ 650088 h 173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564" h="1730008">
                <a:moveTo>
                  <a:pt x="96673" y="0"/>
                </a:moveTo>
                <a:lnTo>
                  <a:pt x="3271564" y="0"/>
                </a:lnTo>
                <a:lnTo>
                  <a:pt x="3013153" y="1730008"/>
                </a:lnTo>
                <a:lnTo>
                  <a:pt x="0" y="1730008"/>
                </a:lnTo>
                <a:lnTo>
                  <a:pt x="0" y="650088"/>
                </a:lnTo>
                <a:close/>
              </a:path>
            </a:pathLst>
          </a:custGeom>
        </p:spPr>
      </p:pic>
      <p:sp>
        <p:nvSpPr>
          <p:cNvPr id="14" name="Isosceles Triangle 30">
            <a:extLst>
              <a:ext uri="{FF2B5EF4-FFF2-40B4-BE49-F238E27FC236}">
                <a16:creationId xmlns:a16="http://schemas.microsoft.com/office/drawing/2014/main" id="{E09C6EA1-A72F-431C-A81E-14B793A2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a:extLst>
              <a:ext uri="{FF2B5EF4-FFF2-40B4-BE49-F238E27FC236}">
                <a16:creationId xmlns:a16="http://schemas.microsoft.com/office/drawing/2014/main" id="{F335CC31-F319-461D-9045-F34BF78A2F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034" y="1714500"/>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BCA152-E42A-42E3-8DE8-3C8B59DCB8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7816" y="3421959"/>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41DA940-D863-420D-A3F8-9F997C09F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712" y="5127992"/>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sosceles Triangle 30">
            <a:extLst>
              <a:ext uri="{FF2B5EF4-FFF2-40B4-BE49-F238E27FC236}">
                <a16:creationId xmlns:a16="http://schemas.microsoft.com/office/drawing/2014/main" id="{56E4DBE8-15E2-4BA3-B171-C959C9CD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Content Placeholder 10">
            <a:extLst>
              <a:ext uri="{FF2B5EF4-FFF2-40B4-BE49-F238E27FC236}">
                <a16:creationId xmlns:a16="http://schemas.microsoft.com/office/drawing/2014/main" id="{1409746E-59C3-463F-9EBB-8DCC01E09DB8}"/>
              </a:ext>
            </a:extLst>
          </p:cNvPr>
          <p:cNvSpPr>
            <a:spLocks noGrp="1"/>
          </p:cNvSpPr>
          <p:nvPr>
            <p:ph idx="1"/>
          </p:nvPr>
        </p:nvSpPr>
        <p:spPr>
          <a:xfrm>
            <a:off x="3537164" y="1821750"/>
            <a:ext cx="3836082" cy="3880773"/>
          </a:xfrm>
        </p:spPr>
        <p:txBody>
          <a:bodyPr>
            <a:normAutofit/>
          </a:bodyPr>
          <a:lstStyle/>
          <a:p>
            <a:pPr marL="0" indent="0">
              <a:buNone/>
            </a:pPr>
            <a:r>
              <a:rPr lang="en-US" sz="3600" dirty="0"/>
              <a:t>The principles were designed to align with and support Vermont’s quality frameworks</a:t>
            </a:r>
          </a:p>
        </p:txBody>
      </p:sp>
    </p:spTree>
    <p:extLst>
      <p:ext uri="{BB962C8B-B14F-4D97-AF65-F5344CB8AC3E}">
        <p14:creationId xmlns:p14="http://schemas.microsoft.com/office/powerpoint/2010/main" val="273255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841A08-9596-4BDF-BA6D-5888225DE71B}"/>
              </a:ext>
            </a:extLst>
          </p:cNvPr>
          <p:cNvSpPr txBox="1"/>
          <p:nvPr/>
        </p:nvSpPr>
        <p:spPr>
          <a:xfrm>
            <a:off x="412750" y="427038"/>
            <a:ext cx="3652838" cy="5862637"/>
          </a:xfrm>
          <a:prstGeom prst="rect">
            <a:avLst/>
          </a:prstGeom>
          <a:noFill/>
        </p:spPr>
        <p:txBody>
          <a:bodyPr>
            <a:spAutoFit/>
          </a:bodyPr>
          <a:lstStyle/>
          <a:p>
            <a:pPr eaLnBrk="1" fontAlgn="auto" hangingPunct="1">
              <a:spcBef>
                <a:spcPts val="0"/>
              </a:spcBef>
              <a:spcAft>
                <a:spcPts val="0"/>
              </a:spcAft>
              <a:defRPr/>
            </a:pPr>
            <a:r>
              <a:rPr lang="en-US" b="1" i="1" dirty="0">
                <a:solidFill>
                  <a:srgbClr val="000000"/>
                </a:solidFill>
                <a:latin typeface="Calibri" panose="020F0502020204030204" pitchFamily="34" charset="0"/>
                <a:ea typeface="Calibri" panose="020F0502020204030204" pitchFamily="34" charset="0"/>
                <a:cs typeface="Tahoma" panose="020B0604030504040204" pitchFamily="34" charset="0"/>
              </a:rPr>
              <a:t>2015</a:t>
            </a:r>
            <a:r>
              <a:rPr lang="en-US" i="1" dirty="0">
                <a:solidFill>
                  <a:srgbClr val="000000"/>
                </a:solidFill>
                <a:latin typeface="Calibri" panose="020F0502020204030204" pitchFamily="34" charset="0"/>
                <a:ea typeface="Calibri" panose="020F0502020204030204" pitchFamily="34" charset="0"/>
                <a:cs typeface="Tahoma" panose="020B0604030504040204" pitchFamily="34" charset="0"/>
              </a:rPr>
              <a:t> – </a:t>
            </a:r>
            <a:r>
              <a:rPr lang="en-US" dirty="0">
                <a:solidFill>
                  <a:srgbClr val="000000"/>
                </a:solidFill>
                <a:latin typeface="Calibri" panose="020F0502020204030204" pitchFamily="34" charset="0"/>
                <a:cs typeface="Tahoma" panose="020B0604030504040204" pitchFamily="34" charset="0"/>
              </a:rPr>
              <a:t>Federal policy statement on </a:t>
            </a:r>
            <a:r>
              <a:rPr lang="en-US" u="sng" dirty="0">
                <a:solidFill>
                  <a:srgbClr val="000000"/>
                </a:solidFill>
                <a:latin typeface="Calibri" panose="020F0502020204030204" pitchFamily="34" charset="0"/>
                <a:cs typeface="Tahoma" panose="020B0604030504040204" pitchFamily="34" charset="0"/>
              </a:rPr>
              <a:t>inclusion of children with disabilities </a:t>
            </a:r>
            <a:r>
              <a:rPr lang="en-US" dirty="0">
                <a:solidFill>
                  <a:srgbClr val="000000"/>
                </a:solidFill>
                <a:latin typeface="Calibri" panose="020F0502020204030204" pitchFamily="34" charset="0"/>
                <a:cs typeface="Tahoma" panose="020B0604030504040204" pitchFamily="34" charset="0"/>
              </a:rPr>
              <a:t>in early childhood programs</a:t>
            </a:r>
            <a:endParaRPr lang="en-US" dirty="0">
              <a:latin typeface="+mn-lt"/>
            </a:endParaRPr>
          </a:p>
          <a:p>
            <a:pPr eaLnBrk="1" fontAlgn="auto" hangingPunct="1">
              <a:spcBef>
                <a:spcPts val="0"/>
              </a:spcBef>
              <a:spcAft>
                <a:spcPts val="0"/>
              </a:spcAft>
              <a:defRPr/>
            </a:pPr>
            <a:endParaRPr lang="en-US" sz="1050" i="1" dirty="0">
              <a:solidFill>
                <a:srgbClr val="000000"/>
              </a:solidFill>
              <a:latin typeface="Calibri" panose="020F0502020204030204" pitchFamily="34" charset="0"/>
              <a:ea typeface="Calibri" panose="020F0502020204030204" pitchFamily="34" charset="0"/>
              <a:cs typeface="Tahoma" panose="020B0604030504040204" pitchFamily="34" charset="0"/>
            </a:endParaRPr>
          </a:p>
          <a:p>
            <a:pPr eaLnBrk="1" fontAlgn="auto" hangingPunct="1">
              <a:spcBef>
                <a:spcPts val="0"/>
              </a:spcBef>
              <a:spcAft>
                <a:spcPts val="0"/>
              </a:spcAft>
              <a:defRPr/>
            </a:pPr>
            <a:r>
              <a:rPr lang="en-US" b="1" i="1" dirty="0">
                <a:solidFill>
                  <a:srgbClr val="000000"/>
                </a:solidFill>
                <a:latin typeface="Calibri" panose="020F0502020204030204" pitchFamily="34" charset="0"/>
                <a:cs typeface="Tahoma" panose="020B0604030504040204" pitchFamily="34" charset="0"/>
              </a:rPr>
              <a:t>2016</a:t>
            </a:r>
            <a:r>
              <a:rPr lang="en-US" dirty="0">
                <a:solidFill>
                  <a:srgbClr val="000000"/>
                </a:solidFill>
                <a:latin typeface="Calibri" panose="020F0502020204030204" pitchFamily="34" charset="0"/>
                <a:cs typeface="Tahoma" panose="020B0604030504040204" pitchFamily="34" charset="0"/>
              </a:rPr>
              <a:t> - Federal policy Statement on </a:t>
            </a:r>
            <a:r>
              <a:rPr lang="en-US" u="sng" dirty="0">
                <a:solidFill>
                  <a:srgbClr val="000000"/>
                </a:solidFill>
                <a:latin typeface="Calibri" panose="020F0502020204030204" pitchFamily="34" charset="0"/>
                <a:cs typeface="Tahoma" panose="020B0604030504040204" pitchFamily="34" charset="0"/>
              </a:rPr>
              <a:t>Expulsion and Suspension Policies </a:t>
            </a:r>
            <a:r>
              <a:rPr lang="en-US" dirty="0">
                <a:solidFill>
                  <a:srgbClr val="000000"/>
                </a:solidFill>
                <a:latin typeface="Calibri" panose="020F0502020204030204" pitchFamily="34" charset="0"/>
                <a:cs typeface="Tahoma" panose="020B0604030504040204" pitchFamily="34" charset="0"/>
              </a:rPr>
              <a:t>in Early Childhood Settings </a:t>
            </a:r>
          </a:p>
          <a:p>
            <a:pPr eaLnBrk="1" fontAlgn="auto" hangingPunct="1">
              <a:spcBef>
                <a:spcPts val="0"/>
              </a:spcBef>
              <a:spcAft>
                <a:spcPts val="0"/>
              </a:spcAft>
              <a:defRPr/>
            </a:pPr>
            <a:endParaRPr lang="en-US" sz="1050" dirty="0">
              <a:solidFill>
                <a:srgbClr val="000000"/>
              </a:solidFill>
              <a:latin typeface="Calibri" panose="020F0502020204030204" pitchFamily="34" charset="0"/>
              <a:cs typeface="Tahoma" panose="020B0604030504040204" pitchFamily="34" charset="0"/>
            </a:endParaRPr>
          </a:p>
          <a:p>
            <a:pPr eaLnBrk="1" fontAlgn="auto" hangingPunct="1">
              <a:spcBef>
                <a:spcPts val="0"/>
              </a:spcBef>
              <a:spcAft>
                <a:spcPts val="0"/>
              </a:spcAft>
              <a:defRPr/>
            </a:pPr>
            <a:r>
              <a:rPr lang="en-US" b="1" i="1" dirty="0">
                <a:solidFill>
                  <a:srgbClr val="000000"/>
                </a:solidFill>
                <a:latin typeface="Calibri" panose="020F0502020204030204" pitchFamily="34" charset="0"/>
                <a:ea typeface="Calibri" panose="020F0502020204030204" pitchFamily="34" charset="0"/>
                <a:cs typeface="Tahoma" panose="020B0604030504040204" pitchFamily="34" charset="0"/>
              </a:rPr>
              <a:t>2016</a:t>
            </a:r>
            <a:r>
              <a:rPr lang="en-US" i="1" dirty="0">
                <a:solidFill>
                  <a:srgbClr val="000000"/>
                </a:solidFill>
                <a:latin typeface="Calibri" panose="020F0502020204030204" pitchFamily="34" charset="0"/>
                <a:ea typeface="Calibri" panose="020F0502020204030204" pitchFamily="34" charset="0"/>
                <a:cs typeface="Tahoma" panose="020B0604030504040204" pitchFamily="34" charset="0"/>
              </a:rPr>
              <a:t> – </a:t>
            </a:r>
            <a:r>
              <a:rPr lang="en-US" dirty="0">
                <a:solidFill>
                  <a:srgbClr val="000000"/>
                </a:solidFill>
                <a:latin typeface="Calibri" panose="020F0502020204030204" pitchFamily="34" charset="0"/>
                <a:ea typeface="Calibri" panose="020F0502020204030204" pitchFamily="34" charset="0"/>
                <a:cs typeface="Tahoma" panose="020B0604030504040204" pitchFamily="34" charset="0"/>
              </a:rPr>
              <a:t>Federal policy statement on supporting the development of </a:t>
            </a:r>
            <a:r>
              <a:rPr lang="en-US" u="sng" dirty="0">
                <a:solidFill>
                  <a:srgbClr val="000000"/>
                </a:solidFill>
                <a:latin typeface="Calibri" panose="020F0502020204030204" pitchFamily="34" charset="0"/>
                <a:ea typeface="Calibri" panose="020F0502020204030204" pitchFamily="34" charset="0"/>
                <a:cs typeface="Tahoma" panose="020B0604030504040204" pitchFamily="34" charset="0"/>
              </a:rPr>
              <a:t>children who are dual language learners </a:t>
            </a:r>
            <a:r>
              <a:rPr lang="en-US" dirty="0">
                <a:solidFill>
                  <a:srgbClr val="000000"/>
                </a:solidFill>
                <a:latin typeface="Calibri" panose="020F0502020204030204" pitchFamily="34" charset="0"/>
                <a:ea typeface="Calibri" panose="020F0502020204030204" pitchFamily="34" charset="0"/>
                <a:cs typeface="Tahoma" panose="020B0604030504040204" pitchFamily="34" charset="0"/>
              </a:rPr>
              <a:t>in early childhood programs</a:t>
            </a:r>
          </a:p>
          <a:p>
            <a:pPr eaLnBrk="1" fontAlgn="auto" hangingPunct="1">
              <a:spcBef>
                <a:spcPts val="0"/>
              </a:spcBef>
              <a:spcAft>
                <a:spcPts val="0"/>
              </a:spcAft>
              <a:defRPr/>
            </a:pPr>
            <a:endParaRPr lang="en-US" sz="1000" dirty="0">
              <a:solidFill>
                <a:srgbClr val="000000"/>
              </a:solidFill>
              <a:latin typeface="Calibri" panose="020F0502020204030204" pitchFamily="34" charset="0"/>
              <a:cs typeface="Tahoma" panose="020B0604030504040204" pitchFamily="34" charset="0"/>
            </a:endParaRPr>
          </a:p>
          <a:p>
            <a:pPr eaLnBrk="1" fontAlgn="auto" hangingPunct="1">
              <a:spcBef>
                <a:spcPts val="0"/>
              </a:spcBef>
              <a:spcAft>
                <a:spcPts val="0"/>
              </a:spcAft>
              <a:defRPr/>
            </a:pPr>
            <a:r>
              <a:rPr lang="en-US" b="1" i="1" dirty="0">
                <a:solidFill>
                  <a:srgbClr val="000000"/>
                </a:solidFill>
                <a:latin typeface="Calibri" panose="020F0502020204030204" pitchFamily="34" charset="0"/>
                <a:cs typeface="Tahoma" panose="020B0604030504040204" pitchFamily="34" charset="0"/>
              </a:rPr>
              <a:t>2016</a:t>
            </a:r>
            <a:r>
              <a:rPr lang="en-US" dirty="0">
                <a:solidFill>
                  <a:srgbClr val="000000"/>
                </a:solidFill>
                <a:latin typeface="Calibri" panose="020F0502020204030204" pitchFamily="34" charset="0"/>
                <a:cs typeface="Tahoma" panose="020B0604030504040204" pitchFamily="34" charset="0"/>
              </a:rPr>
              <a:t> – Federal policy statement on </a:t>
            </a:r>
            <a:r>
              <a:rPr lang="en-US" u="sng" dirty="0">
                <a:solidFill>
                  <a:srgbClr val="000000"/>
                </a:solidFill>
                <a:latin typeface="Calibri" panose="020F0502020204030204" pitchFamily="34" charset="0"/>
                <a:cs typeface="Tahoma" panose="020B0604030504040204" pitchFamily="34" charset="0"/>
              </a:rPr>
              <a:t>family engagement</a:t>
            </a:r>
          </a:p>
          <a:p>
            <a:pPr eaLnBrk="1" fontAlgn="auto" hangingPunct="1">
              <a:spcBef>
                <a:spcPts val="0"/>
              </a:spcBef>
              <a:spcAft>
                <a:spcPts val="0"/>
              </a:spcAft>
              <a:defRPr/>
            </a:pPr>
            <a:endParaRPr lang="en-US" sz="1000" dirty="0">
              <a:solidFill>
                <a:srgbClr val="000000"/>
              </a:solidFill>
              <a:latin typeface="Calibri" panose="020F0502020204030204" pitchFamily="34" charset="0"/>
              <a:cs typeface="Tahoma" panose="020B0604030504040204" pitchFamily="34" charset="0"/>
            </a:endParaRPr>
          </a:p>
          <a:p>
            <a:pPr eaLnBrk="1" fontAlgn="auto" hangingPunct="1">
              <a:spcBef>
                <a:spcPts val="0"/>
              </a:spcBef>
              <a:spcAft>
                <a:spcPts val="0"/>
              </a:spcAft>
              <a:defRPr/>
            </a:pPr>
            <a:r>
              <a:rPr lang="en-US" b="1" i="1" dirty="0">
                <a:solidFill>
                  <a:srgbClr val="000000"/>
                </a:solidFill>
                <a:latin typeface="Calibri" panose="020F0502020204030204" pitchFamily="34" charset="0"/>
                <a:cs typeface="Tahoma" panose="020B0604030504040204" pitchFamily="34" charset="0"/>
              </a:rPr>
              <a:t>2016</a:t>
            </a:r>
            <a:r>
              <a:rPr lang="en-US" dirty="0">
                <a:solidFill>
                  <a:srgbClr val="000000"/>
                </a:solidFill>
                <a:latin typeface="Calibri" panose="020F0502020204030204" pitchFamily="34" charset="0"/>
                <a:cs typeface="Tahoma" panose="020B0604030504040204" pitchFamily="34" charset="0"/>
              </a:rPr>
              <a:t> – The Individuals with Disabilities Education Act, including new regulations on </a:t>
            </a:r>
            <a:r>
              <a:rPr lang="en-US" u="sng" dirty="0">
                <a:solidFill>
                  <a:srgbClr val="000000"/>
                </a:solidFill>
                <a:latin typeface="Calibri" panose="020F0502020204030204" pitchFamily="34" charset="0"/>
                <a:cs typeface="Tahoma" panose="020B0604030504040204" pitchFamily="34" charset="0"/>
              </a:rPr>
              <a:t>promoting equity and reducing disproportionality</a:t>
            </a:r>
          </a:p>
          <a:p>
            <a:pPr eaLnBrk="1" fontAlgn="auto" hangingPunct="1">
              <a:spcBef>
                <a:spcPts val="0"/>
              </a:spcBef>
              <a:spcAft>
                <a:spcPts val="0"/>
              </a:spcAft>
              <a:defRPr/>
            </a:pPr>
            <a:endParaRPr lang="en-US" sz="1000" dirty="0">
              <a:solidFill>
                <a:srgbClr val="000000"/>
              </a:solidFill>
              <a:latin typeface="Calibri" panose="020F0502020204030204" pitchFamily="34" charset="0"/>
              <a:cs typeface="Tahoma" panose="020B0604030504040204" pitchFamily="34" charset="0"/>
            </a:endParaRPr>
          </a:p>
          <a:p>
            <a:pPr eaLnBrk="1" fontAlgn="auto" hangingPunct="1">
              <a:spcBef>
                <a:spcPts val="0"/>
              </a:spcBef>
              <a:spcAft>
                <a:spcPts val="0"/>
              </a:spcAft>
              <a:defRPr/>
            </a:pPr>
            <a:r>
              <a:rPr lang="en-US" b="1" i="1" dirty="0">
                <a:solidFill>
                  <a:srgbClr val="000000"/>
                </a:solidFill>
                <a:latin typeface="Calibri" panose="020F0502020204030204" pitchFamily="34" charset="0"/>
                <a:cs typeface="Tahoma" panose="020B0604030504040204" pitchFamily="34" charset="0"/>
              </a:rPr>
              <a:t>2016</a:t>
            </a:r>
            <a:r>
              <a:rPr lang="en-US" dirty="0">
                <a:solidFill>
                  <a:srgbClr val="000000"/>
                </a:solidFill>
                <a:latin typeface="Calibri" panose="020F0502020204030204" pitchFamily="34" charset="0"/>
                <a:cs typeface="Tahoma" panose="020B0604030504040204" pitchFamily="34" charset="0"/>
              </a:rPr>
              <a:t> – New </a:t>
            </a:r>
            <a:r>
              <a:rPr lang="en-US" u="sng" dirty="0">
                <a:solidFill>
                  <a:srgbClr val="000000"/>
                </a:solidFill>
                <a:latin typeface="Calibri" panose="020F0502020204030204" pitchFamily="34" charset="0"/>
                <a:cs typeface="Tahoma" panose="020B0604030504040204" pitchFamily="34" charset="0"/>
              </a:rPr>
              <a:t>Head Start Performance Standards</a:t>
            </a:r>
            <a:endParaRPr lang="en-US" u="sng" dirty="0">
              <a:latin typeface="+mn-lt"/>
            </a:endParaRPr>
          </a:p>
        </p:txBody>
      </p:sp>
      <p:sp>
        <p:nvSpPr>
          <p:cNvPr id="5" name="Content Placeholder 10">
            <a:extLst>
              <a:ext uri="{FF2B5EF4-FFF2-40B4-BE49-F238E27FC236}">
                <a16:creationId xmlns:a16="http://schemas.microsoft.com/office/drawing/2014/main" id="{8A7F5819-54DD-4585-85AF-8DB320BAFF4B}"/>
              </a:ext>
            </a:extLst>
          </p:cNvPr>
          <p:cNvSpPr>
            <a:spLocks noGrp="1"/>
          </p:cNvSpPr>
          <p:nvPr>
            <p:ph idx="1"/>
          </p:nvPr>
        </p:nvSpPr>
        <p:spPr>
          <a:xfrm>
            <a:off x="4186992" y="1756767"/>
            <a:ext cx="3836082" cy="3880773"/>
          </a:xfrm>
        </p:spPr>
        <p:txBody>
          <a:bodyPr>
            <a:normAutofit fontScale="92500"/>
          </a:bodyPr>
          <a:lstStyle/>
          <a:p>
            <a:pPr marL="0" indent="0">
              <a:buNone/>
            </a:pPr>
            <a:r>
              <a:rPr lang="en-US" sz="3600" dirty="0"/>
              <a:t>The principles were also designed to be aligned with and responsive to federal mandates, legislation, and frameworks</a:t>
            </a:r>
          </a:p>
        </p:txBody>
      </p:sp>
    </p:spTree>
    <p:custDataLst>
      <p:tags r:id="rId1"/>
    </p:custDataLst>
    <p:extLst>
      <p:ext uri="{BB962C8B-B14F-4D97-AF65-F5344CB8AC3E}">
        <p14:creationId xmlns:p14="http://schemas.microsoft.com/office/powerpoint/2010/main" val="58738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a:extLst>
              <a:ext uri="{FF2B5EF4-FFF2-40B4-BE49-F238E27FC236}">
                <a16:creationId xmlns:a16="http://schemas.microsoft.com/office/drawing/2014/main" id="{35F48ADA-DCC8-4A17-B7C4-E963399D7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206375"/>
            <a:ext cx="3117850" cy="77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65DEF0-D5CC-4138-A424-2969CD62DB61}"/>
              </a:ext>
            </a:extLst>
          </p:cNvPr>
          <p:cNvPicPr>
            <a:picLocks noChangeAspect="1"/>
          </p:cNvPicPr>
          <p:nvPr/>
        </p:nvPicPr>
        <p:blipFill>
          <a:blip r:embed="rId5"/>
          <a:stretch>
            <a:fillRect/>
          </a:stretch>
        </p:blipFill>
        <p:spPr>
          <a:xfrm>
            <a:off x="5946775" y="2454275"/>
            <a:ext cx="2478088" cy="114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8" name="Picture 9">
            <a:extLst>
              <a:ext uri="{FF2B5EF4-FFF2-40B4-BE49-F238E27FC236}">
                <a16:creationId xmlns:a16="http://schemas.microsoft.com/office/drawing/2014/main" id="{1604E60A-42FD-4B92-B4AD-3C84914EA0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013" y="2454275"/>
            <a:ext cx="306228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3553C26-EE11-4B3C-BBBF-F0D697C7A838}"/>
              </a:ext>
            </a:extLst>
          </p:cNvPr>
          <p:cNvPicPr>
            <a:picLocks noChangeAspect="1"/>
          </p:cNvPicPr>
          <p:nvPr/>
        </p:nvPicPr>
        <p:blipFill>
          <a:blip r:embed="rId7"/>
          <a:stretch>
            <a:fillRect/>
          </a:stretch>
        </p:blipFill>
        <p:spPr>
          <a:xfrm>
            <a:off x="3457575" y="1855788"/>
            <a:ext cx="2233613" cy="115252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3" name="Oval 2">
            <a:extLst>
              <a:ext uri="{FF2B5EF4-FFF2-40B4-BE49-F238E27FC236}">
                <a16:creationId xmlns:a16="http://schemas.microsoft.com/office/drawing/2014/main" id="{3D6437E3-85E0-4E1D-ACB6-9CD431D82495}"/>
              </a:ext>
            </a:extLst>
          </p:cNvPr>
          <p:cNvSpPr/>
          <p:nvPr/>
        </p:nvSpPr>
        <p:spPr>
          <a:xfrm>
            <a:off x="4438278" y="431716"/>
            <a:ext cx="2334736" cy="1090782"/>
          </a:xfrm>
          <a:prstGeom prst="ellipse">
            <a:avLst/>
          </a:prstGeom>
          <a:solidFill>
            <a:schemeClr val="accent3">
              <a:lumMod val="40000"/>
              <a:lumOff val="60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2233" name="TextBox 5">
            <a:extLst>
              <a:ext uri="{FF2B5EF4-FFF2-40B4-BE49-F238E27FC236}">
                <a16:creationId xmlns:a16="http://schemas.microsoft.com/office/drawing/2014/main" id="{930FB19A-5883-45F6-8418-592205AFA3DD}"/>
              </a:ext>
            </a:extLst>
          </p:cNvPr>
          <p:cNvSpPr txBox="1">
            <a:spLocks noChangeArrowheads="1"/>
          </p:cNvSpPr>
          <p:nvPr/>
        </p:nvSpPr>
        <p:spPr bwMode="auto">
          <a:xfrm>
            <a:off x="4628757" y="567163"/>
            <a:ext cx="19537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US" altLang="en-US" sz="1600" b="1" dirty="0">
                <a:solidFill>
                  <a:srgbClr val="000000"/>
                </a:solidFill>
                <a:latin typeface="Calibri" panose="020F0502020204030204" pitchFamily="34" charset="0"/>
                <a:cs typeface="Calibri" panose="020F0502020204030204" pitchFamily="34" charset="0"/>
              </a:rPr>
              <a:t>Child Care Providers</a:t>
            </a:r>
          </a:p>
          <a:p>
            <a:pPr algn="ctr" eaLnBrk="1" hangingPunct="1"/>
            <a:r>
              <a:rPr lang="en-US" altLang="en-US" sz="1600" b="1" dirty="0">
                <a:solidFill>
                  <a:srgbClr val="000000"/>
                </a:solidFill>
                <a:latin typeface="Calibri" panose="020F0502020204030204" pitchFamily="34" charset="0"/>
                <a:cs typeface="Calibri" panose="020F0502020204030204" pitchFamily="34" charset="0"/>
              </a:rPr>
              <a:t>Teachers</a:t>
            </a:r>
          </a:p>
          <a:p>
            <a:pPr algn="ctr" eaLnBrk="1" hangingPunct="1"/>
            <a:r>
              <a:rPr lang="en-US" altLang="en-US" sz="1600" b="1" dirty="0">
                <a:solidFill>
                  <a:srgbClr val="000000"/>
                </a:solidFill>
                <a:latin typeface="Calibri" panose="020F0502020204030204" pitchFamily="34" charset="0"/>
                <a:cs typeface="Calibri" panose="020F0502020204030204" pitchFamily="34" charset="0"/>
              </a:rPr>
              <a:t>Administrators</a:t>
            </a:r>
          </a:p>
        </p:txBody>
      </p:sp>
      <p:sp>
        <p:nvSpPr>
          <p:cNvPr id="7" name="Isosceles Triangle 6">
            <a:extLst>
              <a:ext uri="{FF2B5EF4-FFF2-40B4-BE49-F238E27FC236}">
                <a16:creationId xmlns:a16="http://schemas.microsoft.com/office/drawing/2014/main" id="{5E2B8101-61EC-4A10-8C8C-E03435F87BA1}"/>
              </a:ext>
            </a:extLst>
          </p:cNvPr>
          <p:cNvSpPr/>
          <p:nvPr/>
        </p:nvSpPr>
        <p:spPr>
          <a:xfrm>
            <a:off x="6324221" y="623690"/>
            <a:ext cx="2198625" cy="1362299"/>
          </a:xfrm>
          <a:prstGeom prst="triangl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bg1"/>
                </a:solidFill>
                <a:latin typeface="Calibri" panose="020F0502020204030204" pitchFamily="34" charset="0"/>
                <a:cs typeface="Calibri" panose="020F0502020204030204" pitchFamily="34" charset="0"/>
              </a:rPr>
              <a:t>Families</a:t>
            </a:r>
          </a:p>
        </p:txBody>
      </p:sp>
      <p:sp>
        <p:nvSpPr>
          <p:cNvPr id="8" name="Rectangle 7">
            <a:extLst>
              <a:ext uri="{FF2B5EF4-FFF2-40B4-BE49-F238E27FC236}">
                <a16:creationId xmlns:a16="http://schemas.microsoft.com/office/drawing/2014/main" id="{75E83B28-B0DA-4048-B3F4-0B18AD213854}"/>
              </a:ext>
            </a:extLst>
          </p:cNvPr>
          <p:cNvSpPr/>
          <p:nvPr/>
        </p:nvSpPr>
        <p:spPr>
          <a:xfrm>
            <a:off x="273285" y="1156116"/>
            <a:ext cx="2957095" cy="94465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dirty="0">
              <a:solidFill>
                <a:prstClr val="black"/>
              </a:solidFill>
              <a:latin typeface="Calibri" panose="020F0502020204030204" pitchFamily="34" charset="0"/>
              <a:cs typeface="Calibri" panose="020F0502020204030204" pitchFamily="34" charset="0"/>
            </a:endParaRPr>
          </a:p>
          <a:p>
            <a:pPr algn="ctr" eaLnBrk="1" fontAlgn="auto" hangingPunct="1">
              <a:spcBef>
                <a:spcPts val="0"/>
              </a:spcBef>
              <a:spcAft>
                <a:spcPts val="0"/>
              </a:spcAft>
              <a:defRPr/>
            </a:pPr>
            <a:r>
              <a:rPr lang="en-US" sz="2000" b="1" dirty="0">
                <a:solidFill>
                  <a:schemeClr val="bg1"/>
                </a:solidFill>
                <a:latin typeface="Calibri" panose="020F0502020204030204" pitchFamily="34" charset="0"/>
                <a:cs typeface="Calibri" panose="020F0502020204030204" pitchFamily="34" charset="0"/>
              </a:rPr>
              <a:t>Foundations, Funders,</a:t>
            </a:r>
          </a:p>
          <a:p>
            <a:pPr algn="ctr" eaLnBrk="1" fontAlgn="auto" hangingPunct="1">
              <a:spcBef>
                <a:spcPts val="0"/>
              </a:spcBef>
              <a:spcAft>
                <a:spcPts val="0"/>
              </a:spcAft>
              <a:defRPr/>
            </a:pPr>
            <a:r>
              <a:rPr lang="en-US" sz="2000" b="1" dirty="0">
                <a:solidFill>
                  <a:schemeClr val="bg1"/>
                </a:solidFill>
                <a:latin typeface="Calibri" panose="020F0502020204030204" pitchFamily="34" charset="0"/>
                <a:cs typeface="Calibri" panose="020F0502020204030204" pitchFamily="34" charset="0"/>
              </a:rPr>
              <a:t>Organizations,</a:t>
            </a:r>
          </a:p>
          <a:p>
            <a:pPr algn="ctr" eaLnBrk="1" fontAlgn="auto" hangingPunct="1">
              <a:spcBef>
                <a:spcPts val="0"/>
              </a:spcBef>
              <a:spcAft>
                <a:spcPts val="0"/>
              </a:spcAft>
              <a:defRPr/>
            </a:pPr>
            <a:r>
              <a:rPr lang="en-US" sz="2000" b="1" dirty="0">
                <a:solidFill>
                  <a:schemeClr val="bg1"/>
                </a:solidFill>
                <a:latin typeface="Calibri" panose="020F0502020204030204" pitchFamily="34" charset="0"/>
                <a:cs typeface="Calibri" panose="020F0502020204030204" pitchFamily="34" charset="0"/>
              </a:rPr>
              <a:t>Colleges &amp; Universities</a:t>
            </a:r>
          </a:p>
          <a:p>
            <a:pPr algn="ctr" eaLnBrk="1" fontAlgn="auto" hangingPunct="1">
              <a:spcBef>
                <a:spcPts val="0"/>
              </a:spcBef>
              <a:spcAft>
                <a:spcPts val="0"/>
              </a:spcAft>
              <a:defRPr/>
            </a:pPr>
            <a:endParaRPr lang="en-US" dirty="0">
              <a:solidFill>
                <a:prstClr val="white"/>
              </a:solidFill>
            </a:endParaRPr>
          </a:p>
        </p:txBody>
      </p:sp>
      <p:sp>
        <p:nvSpPr>
          <p:cNvPr id="9" name="Right Brace 8">
            <a:extLst>
              <a:ext uri="{FF2B5EF4-FFF2-40B4-BE49-F238E27FC236}">
                <a16:creationId xmlns:a16="http://schemas.microsoft.com/office/drawing/2014/main" id="{1851A1F4-9297-4474-8920-2F9FF5F7349D}"/>
              </a:ext>
            </a:extLst>
          </p:cNvPr>
          <p:cNvSpPr/>
          <p:nvPr/>
        </p:nvSpPr>
        <p:spPr>
          <a:xfrm rot="5400000">
            <a:off x="3813175" y="-490537"/>
            <a:ext cx="1423987" cy="8504238"/>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17492D27-E239-4913-8F40-333B33823982}"/>
              </a:ext>
            </a:extLst>
          </p:cNvPr>
          <p:cNvSpPr txBox="1"/>
          <p:nvPr/>
        </p:nvSpPr>
        <p:spPr>
          <a:xfrm>
            <a:off x="1322863" y="4590566"/>
            <a:ext cx="5922713" cy="1384995"/>
          </a:xfrm>
          <a:prstGeom prst="rect">
            <a:avLst/>
          </a:prstGeom>
          <a:noFill/>
        </p:spPr>
        <p:txBody>
          <a:bodyPr wrap="square" rtlCol="0">
            <a:spAutoFit/>
          </a:bodyPr>
          <a:lstStyle/>
          <a:p>
            <a:pPr algn="ctr"/>
            <a:r>
              <a:rPr lang="en-US" sz="2800" b="1" dirty="0">
                <a:solidFill>
                  <a:schemeClr val="accent2"/>
                </a:solidFill>
              </a:rPr>
              <a:t>Critical Conversation among Vermont early childhood partners</a:t>
            </a:r>
          </a:p>
          <a:p>
            <a:pPr algn="ctr"/>
            <a:r>
              <a:rPr lang="en-US" sz="2800" b="1" dirty="0"/>
              <a:t>May 2016</a:t>
            </a:r>
          </a:p>
        </p:txBody>
      </p:sp>
    </p:spTree>
    <p:custDataLst>
      <p:tags r:id="rId1"/>
    </p:custDataLst>
    <p:extLst>
      <p:ext uri="{BB962C8B-B14F-4D97-AF65-F5344CB8AC3E}">
        <p14:creationId xmlns:p14="http://schemas.microsoft.com/office/powerpoint/2010/main" val="130361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FCD6C-3B3C-41EF-A881-0343E39EAD77}"/>
              </a:ext>
            </a:extLst>
          </p:cNvPr>
          <p:cNvPicPr>
            <a:picLocks noChangeAspect="1"/>
          </p:cNvPicPr>
          <p:nvPr/>
        </p:nvPicPr>
        <p:blipFill rotWithShape="1">
          <a:blip r:embed="rId2"/>
          <a:srcRect l="53423" r="1742" b="-1"/>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951E37F-6AE5-4BAC-8334-7EC4B64BCF48}"/>
              </a:ext>
            </a:extLst>
          </p:cNvPr>
          <p:cNvSpPr>
            <a:spLocks noGrp="1"/>
          </p:cNvSpPr>
          <p:nvPr>
            <p:ph idx="1"/>
          </p:nvPr>
        </p:nvSpPr>
        <p:spPr>
          <a:xfrm>
            <a:off x="496560" y="662655"/>
            <a:ext cx="2863447" cy="5532689"/>
          </a:xfrm>
        </p:spPr>
        <p:txBody>
          <a:bodyPr>
            <a:normAutofit lnSpcReduction="10000"/>
          </a:bodyPr>
          <a:lstStyle/>
          <a:p>
            <a:pPr marL="0" indent="0">
              <a:buNone/>
            </a:pPr>
            <a:r>
              <a:rPr lang="en-US" sz="2400" i="1" dirty="0"/>
              <a:t>“[I hope] that he will discover new interests, make good friends and have positive social experiences that challenge him and help him grow, and that his intellect will be fostered in many ways and appropriate for his developmental stage.” </a:t>
            </a:r>
            <a:endParaRPr lang="en-US" sz="2400" dirty="0"/>
          </a:p>
          <a:p>
            <a:pPr marL="0" indent="0">
              <a:buNone/>
            </a:pPr>
            <a:r>
              <a:rPr lang="en-US" dirty="0"/>
              <a:t>Family member</a:t>
            </a:r>
          </a:p>
        </p:txBody>
      </p:sp>
    </p:spTree>
    <p:extLst>
      <p:ext uri="{BB962C8B-B14F-4D97-AF65-F5344CB8AC3E}">
        <p14:creationId xmlns:p14="http://schemas.microsoft.com/office/powerpoint/2010/main" val="1411272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4197" y="609600"/>
            <a:ext cx="6623115" cy="810737"/>
          </a:xfrm>
        </p:spPr>
        <p:txBody>
          <a:bodyPr/>
          <a:lstStyle/>
          <a:p>
            <a:r>
              <a:rPr lang="en-US" dirty="0"/>
              <a:t>Do you endorse the principles?</a:t>
            </a:r>
          </a:p>
        </p:txBody>
      </p:sp>
      <p:pic>
        <p:nvPicPr>
          <p:cNvPr id="4" name="Content Placeholder 3" descr="Screen Shot 2017-09-26 at 9.32.43 AM.pn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204" t="9965" r="444"/>
          <a:stretch/>
        </p:blipFill>
        <p:spPr>
          <a:xfrm>
            <a:off x="723735" y="2048182"/>
            <a:ext cx="7823095" cy="4047817"/>
          </a:xfrm>
        </p:spPr>
      </p:pic>
      <p:sp>
        <p:nvSpPr>
          <p:cNvPr id="5" name="TextBox 4"/>
          <p:cNvSpPr txBox="1"/>
          <p:nvPr/>
        </p:nvSpPr>
        <p:spPr>
          <a:xfrm>
            <a:off x="150208" y="3093305"/>
            <a:ext cx="2430662" cy="307777"/>
          </a:xfrm>
          <a:prstGeom prst="rect">
            <a:avLst/>
          </a:prstGeom>
          <a:noFill/>
        </p:spPr>
        <p:txBody>
          <a:bodyPr wrap="square" rtlCol="0">
            <a:spAutoFit/>
          </a:bodyPr>
          <a:lstStyle/>
          <a:p>
            <a:r>
              <a:rPr lang="en-US" sz="1400" dirty="0"/>
              <a:t>YES</a:t>
            </a:r>
          </a:p>
        </p:txBody>
      </p:sp>
      <p:sp>
        <p:nvSpPr>
          <p:cNvPr id="6" name="TextBox 5"/>
          <p:cNvSpPr txBox="1"/>
          <p:nvPr/>
        </p:nvSpPr>
        <p:spPr>
          <a:xfrm>
            <a:off x="150208" y="4240287"/>
            <a:ext cx="2430662" cy="307777"/>
          </a:xfrm>
          <a:prstGeom prst="rect">
            <a:avLst/>
          </a:prstGeom>
          <a:noFill/>
        </p:spPr>
        <p:txBody>
          <a:bodyPr wrap="square" rtlCol="0">
            <a:spAutoFit/>
          </a:bodyPr>
          <a:lstStyle/>
          <a:p>
            <a:r>
              <a:rPr lang="en-US" sz="1400" dirty="0"/>
              <a:t>NO</a:t>
            </a:r>
          </a:p>
        </p:txBody>
      </p:sp>
      <p:sp>
        <p:nvSpPr>
          <p:cNvPr id="7" name="TextBox 6"/>
          <p:cNvSpPr txBox="1"/>
          <p:nvPr/>
        </p:nvSpPr>
        <p:spPr>
          <a:xfrm>
            <a:off x="597170" y="1420337"/>
            <a:ext cx="7949659" cy="523220"/>
          </a:xfrm>
          <a:prstGeom prst="rect">
            <a:avLst/>
          </a:prstGeom>
          <a:noFill/>
        </p:spPr>
        <p:txBody>
          <a:bodyPr wrap="square" rtlCol="0">
            <a:spAutoFit/>
          </a:bodyPr>
          <a:lstStyle/>
          <a:p>
            <a:r>
              <a:rPr lang="en-US" sz="1400" dirty="0"/>
              <a:t>Do you endorse Vermont Guiding Principles for the Full Participation of Each and Every Young Child and Their Family?</a:t>
            </a:r>
          </a:p>
        </p:txBody>
      </p:sp>
      <p:sp>
        <p:nvSpPr>
          <p:cNvPr id="8" name="TextBox 7"/>
          <p:cNvSpPr txBox="1"/>
          <p:nvPr/>
        </p:nvSpPr>
        <p:spPr>
          <a:xfrm>
            <a:off x="7838200" y="3031750"/>
            <a:ext cx="1119745" cy="369332"/>
          </a:xfrm>
          <a:prstGeom prst="rect">
            <a:avLst/>
          </a:prstGeom>
          <a:solidFill>
            <a:schemeClr val="bg1"/>
          </a:solidFill>
        </p:spPr>
        <p:txBody>
          <a:bodyPr wrap="square" rtlCol="0">
            <a:spAutoFit/>
          </a:bodyPr>
          <a:lstStyle/>
          <a:p>
            <a:r>
              <a:rPr lang="en-US" dirty="0"/>
              <a:t>91.74%</a:t>
            </a:r>
          </a:p>
        </p:txBody>
      </p:sp>
      <p:sp>
        <p:nvSpPr>
          <p:cNvPr id="9" name="TextBox 8"/>
          <p:cNvSpPr txBox="1"/>
          <p:nvPr/>
        </p:nvSpPr>
        <p:spPr>
          <a:xfrm>
            <a:off x="1133395" y="4199638"/>
            <a:ext cx="1119745" cy="369332"/>
          </a:xfrm>
          <a:prstGeom prst="rect">
            <a:avLst/>
          </a:prstGeom>
          <a:solidFill>
            <a:schemeClr val="bg1"/>
          </a:solidFill>
        </p:spPr>
        <p:txBody>
          <a:bodyPr wrap="square" rtlCol="0">
            <a:spAutoFit/>
          </a:bodyPr>
          <a:lstStyle/>
          <a:p>
            <a:r>
              <a:rPr lang="en-US" dirty="0"/>
              <a:t>8.26%</a:t>
            </a:r>
          </a:p>
        </p:txBody>
      </p:sp>
    </p:spTree>
    <p:extLst>
      <p:ext uri="{BB962C8B-B14F-4D97-AF65-F5344CB8AC3E}">
        <p14:creationId xmlns:p14="http://schemas.microsoft.com/office/powerpoint/2010/main" val="1390498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2981</TotalTime>
  <Words>883</Words>
  <Application>Microsoft Office PowerPoint</Application>
  <PresentationFormat>On-screen Show (4:3)</PresentationFormat>
  <Paragraphs>128</Paragraphs>
  <Slides>34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Symbol</vt:lpstr>
      <vt:lpstr>Tahoma</vt:lpstr>
      <vt:lpstr>Times New Roman</vt:lpstr>
      <vt:lpstr>Trebuchet MS</vt:lpstr>
      <vt:lpstr>Wingdings 3</vt:lpstr>
      <vt:lpstr>Facet</vt:lpstr>
      <vt:lpstr>PowerPoint Presentation</vt:lpstr>
      <vt:lpstr>Work Group</vt:lpstr>
      <vt:lpstr>Inclusion  Full participation</vt:lpstr>
      <vt:lpstr>All  Each and every</vt:lpstr>
      <vt:lpstr>PowerPoint Presentation</vt:lpstr>
      <vt:lpstr>PowerPoint Presentation</vt:lpstr>
      <vt:lpstr>PowerPoint Presentation</vt:lpstr>
      <vt:lpstr>PowerPoint Presentation</vt:lpstr>
      <vt:lpstr>Do you endorse the principles?</vt:lpstr>
      <vt:lpstr>PowerPoint Presentation</vt:lpstr>
      <vt:lpstr>PowerPoint Presentation</vt:lpstr>
      <vt:lpstr>In other’s words</vt:lpstr>
      <vt:lpstr>PowerPoint Presentation</vt:lpstr>
      <vt:lpstr>PowerPoint Presentation</vt:lpstr>
      <vt:lpstr>Products to support the use of the principles</vt:lpstr>
      <vt:lpstr>PowerPoint Presentation</vt:lpstr>
      <vt:lpstr>Imagine that you serve on the Board of a Vermont foundation at a point in the near future</vt:lpstr>
      <vt:lpstr>If the Board fully embraces the principles. . .</vt:lpstr>
      <vt:lpstr>PowerPoint Presentation</vt:lpstr>
      <vt:lpstr>PowerPoint Presentation</vt:lpstr>
      <vt:lpstr>Master Classes</vt:lpstr>
      <vt:lpstr>PowerPoint Presentation</vt:lpstr>
      <vt:lpstr>Activity</vt:lpstr>
      <vt:lpstr>Future directions</vt:lpstr>
      <vt:lpstr>How might the principles be built into the work you do together?</vt:lpstr>
      <vt:lpstr>Have the principles on the table at every meeting and refer to them as decisions are discussed and made</vt:lpstr>
      <vt:lpstr>PowerPoint Presentation</vt:lpstr>
      <vt:lpstr>PowerPoint Presentation</vt:lpstr>
      <vt:lpstr>Incorporate the principles into RFPs, asking applicants to speak to how they will address the principles in their scope of work </vt:lpstr>
      <vt:lpstr>Endorse the principles as explicit concepts that will guide your work </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Guiding Principles Work Group Meeting</dc:title>
  <dc:creator>Catlett, Camille</dc:creator>
  <cp:lastModifiedBy>Camille Catlett</cp:lastModifiedBy>
  <cp:revision>150</cp:revision>
  <cp:lastPrinted>2017-01-31T19:54:35Z</cp:lastPrinted>
  <dcterms:created xsi:type="dcterms:W3CDTF">2015-10-23T04:58:19Z</dcterms:created>
  <dcterms:modified xsi:type="dcterms:W3CDTF">2018-05-21T14:05:41Z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27CE8783-704A-4ABC-B09F-BB3C864B1FBA</vt:lpwstr>
  </property>
  <property fmtid="{D5CDD505-2E9C-101B-9397-08002B2CF9AE}" pid="3" name="ArticulatePath">
    <vt:lpwstr>Guiding Principles Mini-Webinar PowerPoints and Script</vt:lpwstr>
  </property>
</Properties>
</file>