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8"/>
  </p:notesMasterIdLst>
  <p:sldIdLst>
    <p:sldId id="366" r:id="rId2"/>
    <p:sldId id="367" r:id="rId3"/>
    <p:sldId id="368" r:id="rId4"/>
    <p:sldId id="376" r:id="rId5"/>
    <p:sldId id="377" r:id="rId6"/>
    <p:sldId id="315" r:id="rId7"/>
    <p:sldId id="316" r:id="rId8"/>
    <p:sldId id="369" r:id="rId9"/>
    <p:sldId id="370" r:id="rId10"/>
    <p:sldId id="378" r:id="rId11"/>
    <p:sldId id="295" r:id="rId12"/>
    <p:sldId id="389" r:id="rId13"/>
    <p:sldId id="381" r:id="rId14"/>
    <p:sldId id="303" r:id="rId15"/>
    <p:sldId id="384" r:id="rId16"/>
    <p:sldId id="385" r:id="rId17"/>
    <p:sldId id="386" r:id="rId18"/>
    <p:sldId id="309" r:id="rId19"/>
    <p:sldId id="387" r:id="rId20"/>
    <p:sldId id="388" r:id="rId21"/>
    <p:sldId id="390" r:id="rId22"/>
    <p:sldId id="453" r:id="rId23"/>
    <p:sldId id="454" r:id="rId24"/>
    <p:sldId id="455" r:id="rId25"/>
    <p:sldId id="468" r:id="rId26"/>
    <p:sldId id="469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F8FF"/>
    <a:srgbClr val="1D8C1E"/>
    <a:srgbClr val="FF1C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079" autoAdjust="0"/>
    <p:restoredTop sz="87309" autoAdjust="0"/>
  </p:normalViewPr>
  <p:slideViewPr>
    <p:cSldViewPr snapToGrid="0">
      <p:cViewPr varScale="1">
        <p:scale>
          <a:sx n="96" d="100"/>
          <a:sy n="96" d="100"/>
        </p:scale>
        <p:origin x="480" y="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3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3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33622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hallengingbehavior.cbcs.usf.edu/Implementation/Equity/index.html" TargetMode="External"/><Relationship Id="rId7" Type="http://schemas.openxmlformats.org/officeDocument/2006/relationships/hyperlink" Target="https://www.naeyc.org/resources/blog/when-foster-child-enters-care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zerotothree.org/resources/1101-home-again-re-connecting-with-your-baby" TargetMode="External"/><Relationship Id="rId5" Type="http://schemas.openxmlformats.org/officeDocument/2006/relationships/hyperlink" Target="http://challengingbehavior.cbcs.usf.edu/docs/PEP_Defining-Disproportionate-Discipline.pdf" TargetMode="External"/><Relationship Id="rId4" Type="http://schemas.openxmlformats.org/officeDocument/2006/relationships/hyperlink" Target="http://www.pyramidmodel.org/wp-content/uploads/2016/11/expelling_expulsion.pdf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ingchannel.org/videos/pre-k-lesson-emotional-literacy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753" y="8685552"/>
            <a:ext cx="2971697" cy="456889"/>
          </a:xfrm>
          <a:prstGeom prst="rect">
            <a:avLst/>
          </a:prstGeom>
        </p:spPr>
        <p:txBody>
          <a:bodyPr lIns="89584" tIns="44792" rIns="89584" bIns="44792"/>
          <a:lstStyle/>
          <a:p>
            <a:fld id="{5277DE6F-C61D-FD47-89F8-F7D4CB9F3D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06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c86c37a6c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c86c37a6c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LEM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Identifying Feelings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https://www.teachingchannel.org/videos/pre-k-lesson-identifying-feelings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3672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61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c7ea93256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c7ea93256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CHRISTINE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Suspension and Expulsion video - Rosemarie Allen -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http://challengingbehavior.cbcs.usf.edu/Implementation/Equity/index.html</a:t>
            </a:r>
            <a:endParaRPr dirty="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4"/>
              </a:rPr>
              <a:t>http://www.pyramidmodel.org/wp-content/uploads/2016/11/expelling_expulsion.pdf</a:t>
            </a:r>
            <a:endParaRPr dirty="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5"/>
              </a:rPr>
              <a:t>http://challengingbehavior.cbcs.usf.edu/docs/PEP_Defining-Disproportionate-Discipline.pdf</a:t>
            </a:r>
            <a:endParaRPr dirty="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Miltary - Reconnecting with your baby - </a:t>
            </a:r>
            <a:r>
              <a:rPr lang="en" u="sng" dirty="0">
                <a:solidFill>
                  <a:schemeClr val="hlink"/>
                </a:solidFill>
                <a:hlinkClick r:id="rId6"/>
              </a:rPr>
              <a:t>https://www.zerotothree.org/resources/1101-home-again-re-connecting-with-your-baby</a:t>
            </a:r>
            <a:endParaRPr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NAEYC blog on foster care - </a:t>
            </a:r>
            <a:r>
              <a:rPr lang="en" u="sng" dirty="0">
                <a:solidFill>
                  <a:schemeClr val="hlink"/>
                </a:solidFill>
                <a:hlinkClick r:id="rId7"/>
              </a:rPr>
              <a:t>https://www.naeyc.org/resources/blog/when-foster-child-enters-care</a:t>
            </a:r>
            <a:endParaRPr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0823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www.srcd.org</a:t>
            </a: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onlinelibrary.wiley.com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/toc/10.1111/(ISSN)1467-8624.the-science-of-childhood-trauma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904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dba2fba6c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dba2fba6c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www.srcd.org</a:t>
            </a: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onlinelibrary.wiley.com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/toc/10.1111/(ISSN)1467-8624.the-science-of-childhood-trauma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343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eclkc.ohs.acf.hhs.gov</a:t>
            </a:r>
            <a:r>
              <a:rPr lang="en-US" dirty="0"/>
              <a:t>/video/breaking-through-understanding-stress-resilience-young-children</a:t>
            </a:r>
          </a:p>
          <a:p>
            <a:r>
              <a:rPr lang="en-US" dirty="0"/>
              <a:t>https://</a:t>
            </a:r>
            <a:r>
              <a:rPr lang="en-US" dirty="0" err="1"/>
              <a:t>eclkc.ohs.acf.hhs.gov</a:t>
            </a:r>
            <a:r>
              <a:rPr lang="en-US" dirty="0"/>
              <a:t>/sites/default/files/pdf/understanding-stress-and-resilience-in-young-</a:t>
            </a:r>
            <a:r>
              <a:rPr lang="en-US" dirty="0" err="1"/>
              <a:t>children.pdf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273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www.collaborative.org</a:t>
            </a:r>
            <a:r>
              <a:rPr lang="en-US" dirty="0"/>
              <a:t>/sites/default/files/documents/SCSC-</a:t>
            </a:r>
            <a:r>
              <a:rPr lang="en-US" dirty="0" err="1"/>
              <a:t>Toolkit_EC.pdf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www.collaborative.org</a:t>
            </a:r>
            <a:r>
              <a:rPr lang="en-US" dirty="0"/>
              <a:t>/programs/early-childhood/system-change-successful-children/</a:t>
            </a:r>
            <a:r>
              <a:rPr lang="en-US" dirty="0" err="1"/>
              <a:t>scsc</a:t>
            </a:r>
            <a:r>
              <a:rPr lang="en-US" dirty="0"/>
              <a:t>-toolkits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875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c86c37a6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3c86c37a6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Moving right along: Planning</a:t>
            </a:r>
            <a:r>
              <a:rPr lang="en-US" b="0" baseline="0" dirty="0"/>
              <a:t> transitions to prevent challenging behavior</a:t>
            </a:r>
            <a:endParaRPr lang="en-US" b="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https://eclkc.ohs.acf.hhs.gov/video/planning-transitions-prevent-challenging-behavior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1984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c86c37a6c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c86c37a6c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LEM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/>
              <a:t>http://</a:t>
            </a:r>
            <a:r>
              <a:rPr lang="en-US" b="0" dirty="0" err="1"/>
              <a:t>challengingbehavior.cbcs.usf.edu</a:t>
            </a:r>
            <a:r>
              <a:rPr lang="en-US" b="0" dirty="0"/>
              <a:t>/resources/</a:t>
            </a:r>
            <a:r>
              <a:rPr lang="en-US" b="0" dirty="0" err="1"/>
              <a:t>index.html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222332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c86c37a6c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c86c37a6c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9050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753" y="8685552"/>
            <a:ext cx="2971697" cy="456889"/>
          </a:xfrm>
          <a:prstGeom prst="rect">
            <a:avLst/>
          </a:prstGeom>
        </p:spPr>
        <p:txBody>
          <a:bodyPr lIns="89584" tIns="44792" rIns="89584" bIns="44792"/>
          <a:lstStyle/>
          <a:p>
            <a:fld id="{7F480CF2-C146-4C3F-9D27-1DAA9E2264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32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753" y="8685552"/>
            <a:ext cx="2971697" cy="456889"/>
          </a:xfrm>
          <a:prstGeom prst="rect">
            <a:avLst/>
          </a:prstGeom>
        </p:spPr>
        <p:txBody>
          <a:bodyPr lIns="89584" tIns="44792" rIns="89584" bIns="44792"/>
          <a:lstStyle/>
          <a:p>
            <a:fld id="{7F480CF2-C146-4C3F-9D27-1DAA9E2264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68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c7ea93256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c7ea93256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LEM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literacy and visuals connection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9925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Note-taker </a:t>
            </a:r>
          </a:p>
          <a:p>
            <a:r>
              <a:rPr lang="en-US" dirty="0"/>
              <a:t>Talk at your</a:t>
            </a:r>
            <a:r>
              <a:rPr lang="en-US" baseline="0" dirty="0"/>
              <a:t> table </a:t>
            </a:r>
          </a:p>
          <a:p>
            <a:r>
              <a:rPr lang="en-US" baseline="0" dirty="0"/>
              <a:t>Popcorn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972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c86c37a6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c86c37a6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b="1" dirty="0"/>
              <a:t>LEM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b="0" dirty="0"/>
              <a:t>Building Emotional Literacy</a:t>
            </a:r>
            <a:endParaRPr lang="en-US" b="0" u="sng" dirty="0">
              <a:solidFill>
                <a:srgbClr val="1155CC"/>
              </a:solidFill>
              <a:hlinkClick r:id="rId3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 dirty="0">
                <a:solidFill>
                  <a:srgbClr val="1155CC"/>
                </a:solidFill>
                <a:hlinkClick r:id="rId3"/>
              </a:rPr>
              <a:t>https://www.teachingchannel.org/videos/pre-k-lesson-emotional-literacy</a:t>
            </a:r>
            <a:endParaRPr lang="en-US" u="sng" dirty="0">
              <a:solidFill>
                <a:srgbClr val="1155CC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u="sng" dirty="0">
              <a:solidFill>
                <a:srgbClr val="1155CC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u="sng" dirty="0">
              <a:solidFill>
                <a:srgbClr val="1155CC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u="sng" dirty="0">
              <a:solidFill>
                <a:srgbClr val="1155CC"/>
              </a:solidFill>
            </a:endParaRP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How does identifying feelings provide a foundation for developing empathy?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Why does Ms. Hawkins provide students with two options for the activity?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How does using mirrors enrich this lesson?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5658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95D582-6CAE-43CC-B11F-98DC81A93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F68E9F-392E-48D7-A9E8-174225679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082BD0-85DD-4923-870E-9764185C1C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32DBD01-90E0-4A20-84C2-0A53F57277E3}" type="datetimeFigureOut">
              <a:rPr lang="en-US" smtClean="0"/>
              <a:t>7/31/2018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337591-3135-42E2-AD3B-679BBE2A6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7D9ECD-5176-4628-B8E5-FCC57036E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9DBEE-CBF5-445D-ADE5-616BECF5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7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CFF8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eadstartinclusion.org/teacher-tool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Facilitating Membership in the Classroom</a:t>
            </a:r>
          </a:p>
        </p:txBody>
      </p:sp>
      <p:pic>
        <p:nvPicPr>
          <p:cNvPr id="4" name="Content Placeholder 3" descr="Screen Shot 2017-11-09 at 4.07.56 PM.png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201" r="-54201"/>
          <a:stretch>
            <a:fillRect/>
          </a:stretch>
        </p:blipFill>
        <p:spPr>
          <a:xfrm>
            <a:off x="-2286411" y="984250"/>
            <a:ext cx="9694053" cy="3998517"/>
          </a:xfrm>
        </p:spPr>
      </p:pic>
      <p:pic>
        <p:nvPicPr>
          <p:cNvPr id="3" name="Picture 2" descr="Screen Shot 2017-11-10 at 3.17.4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339" y="961812"/>
            <a:ext cx="4147661" cy="401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80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8-07-26 at 2.10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06" y="0"/>
            <a:ext cx="4427738" cy="5143500"/>
          </a:xfrm>
          <a:prstGeom prst="rect">
            <a:avLst/>
          </a:prstGeom>
        </p:spPr>
      </p:pic>
      <p:pic>
        <p:nvPicPr>
          <p:cNvPr id="4" name="Picture 3" descr="Screen Shot 2018-07-26 at 2.12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251" y="0"/>
            <a:ext cx="397274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16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sp>
        <p:nvSpPr>
          <p:cNvPr id="318" name="Google Shape;318;p52"/>
          <p:cNvSpPr txBox="1">
            <a:spLocks noGrp="1"/>
          </p:cNvSpPr>
          <p:nvPr>
            <p:ph type="body" idx="1"/>
          </p:nvPr>
        </p:nvSpPr>
        <p:spPr>
          <a:xfrm>
            <a:off x="333374" y="1428749"/>
            <a:ext cx="8498925" cy="3140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" name="Picture 2" descr="Screen Shot 2018-07-26 at 1.50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17" y="0"/>
            <a:ext cx="4194269" cy="5143499"/>
          </a:xfrm>
          <a:prstGeom prst="rect">
            <a:avLst/>
          </a:prstGeom>
        </p:spPr>
      </p:pic>
      <p:pic>
        <p:nvPicPr>
          <p:cNvPr id="2" name="Picture 1" descr="Screen Shot 2018-07-26 at 1.51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1960">
            <a:off x="4921248" y="603141"/>
            <a:ext cx="3334774" cy="4185764"/>
          </a:xfrm>
          <a:prstGeom prst="rect">
            <a:avLst/>
          </a:prstGeom>
          <a:effectLst>
            <a:glow rad="101600">
              <a:srgbClr val="CFF8FF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lded Corner 2"/>
          <p:cNvSpPr/>
          <p:nvPr/>
        </p:nvSpPr>
        <p:spPr>
          <a:xfrm>
            <a:off x="2763520" y="1398270"/>
            <a:ext cx="3395980" cy="2983230"/>
          </a:xfrm>
          <a:prstGeom prst="foldedCorner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</a:rPr>
              <a:t>What does it mean to be literate?</a:t>
            </a:r>
          </a:p>
        </p:txBody>
      </p:sp>
    </p:spTree>
    <p:extLst>
      <p:ext uri="{BB962C8B-B14F-4D97-AF65-F5344CB8AC3E}">
        <p14:creationId xmlns:p14="http://schemas.microsoft.com/office/powerpoint/2010/main" val="1359950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8-07-26 at 4.46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77261"/>
          </a:xfrm>
          <a:prstGeom prst="rect">
            <a:avLst/>
          </a:prstGeom>
        </p:spPr>
      </p:pic>
      <p:sp>
        <p:nvSpPr>
          <p:cNvPr id="4" name="Folded Corner 3"/>
          <p:cNvSpPr/>
          <p:nvPr/>
        </p:nvSpPr>
        <p:spPr>
          <a:xfrm>
            <a:off x="0" y="0"/>
            <a:ext cx="2587625" cy="2365375"/>
          </a:xfrm>
          <a:prstGeom prst="foldedCorner">
            <a:avLst/>
          </a:prstGeom>
          <a:effectLst>
            <a:glow rad="101600">
              <a:srgbClr val="660066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888888"/>
              </a:buClr>
              <a:buSzPct val="25000"/>
            </a:pPr>
            <a:r>
              <a:rPr lang="en-US" b="1" dirty="0">
                <a:solidFill>
                  <a:srgbClr val="6A1A41"/>
                </a:solidFill>
                <a:latin typeface="Calibri"/>
                <a:ea typeface="Calibri"/>
                <a:cs typeface="Calibri"/>
                <a:sym typeface="Calibri"/>
              </a:rPr>
              <a:t>VELS Institutes 2017</a:t>
            </a:r>
          </a:p>
          <a:p>
            <a:pPr>
              <a:buClr>
                <a:srgbClr val="888888"/>
              </a:buClr>
              <a:buSzPct val="25000"/>
            </a:pPr>
            <a:r>
              <a:rPr lang="en-US" dirty="0">
                <a:solidFill>
                  <a:srgbClr val="6A1A41"/>
                </a:solidFill>
                <a:latin typeface="Calibri"/>
                <a:ea typeface="Calibri"/>
                <a:cs typeface="Calibri"/>
                <a:sym typeface="Calibri"/>
              </a:rPr>
              <a:t>1. Communication &amp; Expression</a:t>
            </a:r>
          </a:p>
          <a:p>
            <a:pPr>
              <a:buClr>
                <a:srgbClr val="888888"/>
              </a:buClr>
              <a:buSzPct val="25000"/>
            </a:pPr>
            <a:r>
              <a:rPr lang="en-US" dirty="0">
                <a:solidFill>
                  <a:srgbClr val="6A1A41"/>
                </a:solidFill>
                <a:latin typeface="Calibri"/>
                <a:ea typeface="Calibri"/>
                <a:cs typeface="Calibri"/>
                <a:sym typeface="Calibri"/>
              </a:rPr>
              <a:t>2. Learning About our World</a:t>
            </a:r>
          </a:p>
          <a:p>
            <a:pPr>
              <a:buClr>
                <a:srgbClr val="888888"/>
              </a:buClr>
              <a:buSzPct val="25000"/>
            </a:pPr>
            <a:r>
              <a:rPr lang="en-US" dirty="0">
                <a:solidFill>
                  <a:srgbClr val="6A1A41"/>
                </a:solidFill>
                <a:latin typeface="Calibri"/>
                <a:ea typeface="Calibri"/>
                <a:cs typeface="Calibri"/>
                <a:sym typeface="Calibri"/>
              </a:rPr>
              <a:t>3. Developing Self</a:t>
            </a:r>
          </a:p>
          <a:p>
            <a:pPr algn="ctr">
              <a:buClr>
                <a:srgbClr val="888888"/>
              </a:buClr>
              <a:buSzPct val="25000"/>
            </a:pPr>
            <a:endParaRPr lang="en-US" dirty="0">
              <a:solidFill>
                <a:srgbClr val="6A1A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buClr>
                <a:srgbClr val="888888"/>
              </a:buClr>
              <a:buSzPct val="25000"/>
            </a:pPr>
            <a:r>
              <a:rPr lang="en-US" b="1" dirty="0">
                <a:solidFill>
                  <a:srgbClr val="6A1A41"/>
                </a:solidFill>
                <a:latin typeface="Calibri"/>
                <a:ea typeface="Calibri"/>
                <a:cs typeface="Calibri"/>
                <a:sym typeface="Calibri"/>
              </a:rPr>
              <a:t>Developing Self – Day 1</a:t>
            </a:r>
          </a:p>
          <a:p>
            <a:pPr algn="ctr">
              <a:buClr>
                <a:srgbClr val="888888"/>
              </a:buClr>
              <a:buSzPct val="25000"/>
            </a:pPr>
            <a:r>
              <a:rPr lang="en-US" dirty="0">
                <a:solidFill>
                  <a:srgbClr val="6A1A41"/>
                </a:solidFill>
                <a:latin typeface="Calibri"/>
                <a:ea typeface="Calibri"/>
                <a:cs typeface="Calibri"/>
                <a:sym typeface="Calibri"/>
              </a:rPr>
              <a:t>Developed by:</a:t>
            </a:r>
          </a:p>
          <a:p>
            <a:pPr algn="ctr">
              <a:buClr>
                <a:srgbClr val="888888"/>
              </a:buClr>
              <a:buSzPct val="25000"/>
            </a:pPr>
            <a:r>
              <a:rPr lang="en-US" dirty="0">
                <a:solidFill>
                  <a:srgbClr val="6A1A41"/>
                </a:solidFill>
                <a:latin typeface="Calibri"/>
                <a:ea typeface="Calibri"/>
                <a:cs typeface="Calibri"/>
                <a:sym typeface="Calibri"/>
              </a:rPr>
              <a:t>Lori Erbrederis Meyer </a:t>
            </a:r>
          </a:p>
          <a:p>
            <a:pPr algn="ctr">
              <a:buClr>
                <a:srgbClr val="888888"/>
              </a:buClr>
              <a:buSzPct val="25000"/>
            </a:pPr>
            <a:r>
              <a:rPr lang="en-US" dirty="0">
                <a:solidFill>
                  <a:srgbClr val="6A1A41"/>
                </a:solidFill>
                <a:latin typeface="Calibri"/>
                <a:ea typeface="Calibri"/>
                <a:cs typeface="Calibri"/>
                <a:sym typeface="Calibri"/>
              </a:rPr>
              <a:t>Carol </a:t>
            </a:r>
            <a:r>
              <a:rPr lang="en-US" dirty="0" err="1">
                <a:solidFill>
                  <a:srgbClr val="6A1A41"/>
                </a:solidFill>
                <a:latin typeface="Calibri"/>
                <a:ea typeface="Calibri"/>
                <a:cs typeface="Calibri"/>
                <a:sym typeface="Calibri"/>
              </a:rPr>
              <a:t>McQuillen</a:t>
            </a:r>
            <a:endParaRPr lang="en-US" dirty="0">
              <a:solidFill>
                <a:srgbClr val="6A1A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718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Building Emotional Literacy </a:t>
            </a:r>
            <a:endParaRPr b="1" dirty="0"/>
          </a:p>
        </p:txBody>
      </p:sp>
      <p:pic>
        <p:nvPicPr>
          <p:cNvPr id="368" name="Google Shape;36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050" y="1157650"/>
            <a:ext cx="7072310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8-07-26 at 4.46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7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67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8-07-26 at 4.47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2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73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8-07-26 at 4.47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6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80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Identifying Feelings </a:t>
            </a:r>
            <a:endParaRPr b="1" dirty="0"/>
          </a:p>
        </p:txBody>
      </p:sp>
      <p:pic>
        <p:nvPicPr>
          <p:cNvPr id="401" name="Google Shape;40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170125"/>
            <a:ext cx="8029869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8-07-26 at 4.47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3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60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Friendship Kit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Creating a classroom Friendship Kit is a great way to promote the idea of </a:t>
            </a:r>
            <a:r>
              <a:rPr lang="en-US" sz="2200" b="1" dirty="0">
                <a:solidFill>
                  <a:srgbClr val="000000"/>
                </a:solidFill>
              </a:rPr>
              <a:t>children</a:t>
            </a:r>
            <a:r>
              <a:rPr lang="en-US" sz="2200" dirty="0">
                <a:solidFill>
                  <a:srgbClr val="000000"/>
                </a:solidFill>
              </a:rPr>
              <a:t> </a:t>
            </a:r>
            <a:r>
              <a:rPr lang="en-US" sz="2200" b="1" dirty="0">
                <a:solidFill>
                  <a:srgbClr val="000000"/>
                </a:solidFill>
              </a:rPr>
              <a:t>helping each other</a:t>
            </a:r>
            <a:r>
              <a:rPr lang="en-US" sz="2200" dirty="0">
                <a:solidFill>
                  <a:srgbClr val="000000"/>
                </a:solidFill>
              </a:rPr>
              <a:t>. The Friendship Kit is an accessible container that holds all of the necessary items for providing support to a sad or lonely classmate. When children notice a classmate is feeling sad, they can be encouraged to go to the Friendship Kit for ideas to comfort their friend. </a:t>
            </a:r>
          </a:p>
          <a:p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71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8-07-26 at 4.47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15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8-07-26 at 4.57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955" y="0"/>
            <a:ext cx="39930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65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Current Events - Social-Emotional Impact</a:t>
            </a:r>
            <a:endParaRPr b="1" dirty="0"/>
          </a:p>
        </p:txBody>
      </p:sp>
      <p:sp>
        <p:nvSpPr>
          <p:cNvPr id="330" name="Google Shape;330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0000"/>
                </a:solidFill>
              </a:rPr>
              <a:t>Childhood Trauma</a:t>
            </a:r>
            <a:endParaRPr lang="en-US" sz="2400" dirty="0">
              <a:solidFill>
                <a:srgbClr val="000000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</a:rPr>
              <a:t>Family Separation</a:t>
            </a:r>
            <a:endParaRPr lang="en" sz="2400" dirty="0">
              <a:solidFill>
                <a:srgbClr val="000000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0000"/>
                </a:solidFill>
              </a:rPr>
              <a:t>Equity and Disproportionate Suspension</a:t>
            </a:r>
            <a:endParaRPr sz="2400" dirty="0">
              <a:solidFill>
                <a:srgbClr val="000000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-US" sz="2400" dirty="0">
                <a:solidFill>
                  <a:srgbClr val="000000"/>
                </a:solidFill>
              </a:rPr>
              <a:t>Military Families</a:t>
            </a: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</a:rPr>
              <a:t>Children in </a:t>
            </a:r>
            <a:r>
              <a:rPr lang="en" sz="2400" dirty="0">
                <a:solidFill>
                  <a:srgbClr val="000000"/>
                </a:solidFill>
              </a:rPr>
              <a:t>Foster</a:t>
            </a:r>
            <a:r>
              <a:rPr lang="en-US" sz="2400" dirty="0">
                <a:solidFill>
                  <a:srgbClr val="000000"/>
                </a:solidFill>
              </a:rPr>
              <a:t> Care or Adopted</a:t>
            </a:r>
            <a:endParaRPr sz="2400" dirty="0">
              <a:solidFill>
                <a:srgbClr val="000000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696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180153-A85F-1C41-A88B-FDD9D87D4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79" y="0"/>
            <a:ext cx="81772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58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58" name="Google Shape;35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18442"/>
            <a:ext cx="8689026" cy="2403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1316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D16161-1BD8-ED4F-B99E-0B83CF291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15000" cy="3559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E0D339-09CC-8245-89FA-6941070A3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200" y="581356"/>
            <a:ext cx="4241800" cy="45621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EA00BCB0-4A97-4946-B50F-18466C31B34F}"/>
              </a:ext>
            </a:extLst>
          </p:cNvPr>
          <p:cNvCxnSpPr>
            <a:cxnSpLocks/>
          </p:cNvCxnSpPr>
          <p:nvPr/>
        </p:nvCxnSpPr>
        <p:spPr>
          <a:xfrm>
            <a:off x="3683000" y="4241800"/>
            <a:ext cx="3340100" cy="5207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203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AB9BFA-D092-334E-BA79-302648F71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43" y="0"/>
            <a:ext cx="693388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EE8FCC-79C8-B644-BF69-B8624BB5A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362" y="0"/>
            <a:ext cx="3956538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E9E0AD3-5590-FB4F-8274-C68C9A43403E}"/>
              </a:ext>
            </a:extLst>
          </p:cNvPr>
          <p:cNvSpPr txBox="1"/>
          <p:nvPr/>
        </p:nvSpPr>
        <p:spPr>
          <a:xfrm>
            <a:off x="3937000" y="3441700"/>
            <a:ext cx="1422400" cy="138499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There is also an Early Childhood Toolkit for Child Welfare Professionals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25B85A29-1B5C-7B43-8679-CA9CB749229C}"/>
              </a:ext>
            </a:extLst>
          </p:cNvPr>
          <p:cNvCxnSpPr>
            <a:cxnSpLocks/>
          </p:cNvCxnSpPr>
          <p:nvPr/>
        </p:nvCxnSpPr>
        <p:spPr>
          <a:xfrm flipH="1">
            <a:off x="1231900" y="1955800"/>
            <a:ext cx="2603500" cy="1600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172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7-11-10 at 3.22.0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914" r="-30914"/>
          <a:stretch>
            <a:fillRect/>
          </a:stretch>
        </p:blipFill>
        <p:spPr>
          <a:xfrm>
            <a:off x="-624337" y="299895"/>
            <a:ext cx="10497327" cy="4343777"/>
          </a:xfrm>
        </p:spPr>
      </p:pic>
    </p:spTree>
    <p:extLst>
      <p:ext uri="{BB962C8B-B14F-4D97-AF65-F5344CB8AC3E}">
        <p14:creationId xmlns:p14="http://schemas.microsoft.com/office/powerpoint/2010/main" val="165461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8-07-26 at 2.0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0"/>
            <a:ext cx="3955336" cy="5143500"/>
          </a:xfrm>
          <a:prstGeom prst="rect">
            <a:avLst/>
          </a:prstGeom>
        </p:spPr>
      </p:pic>
      <p:pic>
        <p:nvPicPr>
          <p:cNvPr id="4" name="Picture 3" descr="Screen Shot 2018-07-26 at 2.06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33" y="0"/>
            <a:ext cx="45043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21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Need a Webinar on Preventing Challenging Behaviors During Transitions? </a:t>
            </a:r>
            <a:endParaRPr b="1" dirty="0"/>
          </a:p>
        </p:txBody>
      </p:sp>
      <p:pic>
        <p:nvPicPr>
          <p:cNvPr id="460" name="Google Shape;46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3874" y="1597975"/>
            <a:ext cx="5729324" cy="3418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0743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49855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Resource Type: </a:t>
            </a:r>
            <a:r>
              <a:rPr lang="en" b="1" dirty="0"/>
              <a:t>Scripted Social Stor</a:t>
            </a:r>
            <a:r>
              <a:rPr lang="en-US" b="1" dirty="0"/>
              <a:t>y</a:t>
            </a:r>
            <a:endParaRPr b="1" dirty="0"/>
          </a:p>
        </p:txBody>
      </p:sp>
      <p:pic>
        <p:nvPicPr>
          <p:cNvPr id="440" name="Google Shape;44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1975" y="217625"/>
            <a:ext cx="3307649" cy="110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9475" y="1685200"/>
            <a:ext cx="3752850" cy="29146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 descr="Screen Shot 2018-07-26 at 1.33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160">
            <a:off x="4797389" y="1510701"/>
            <a:ext cx="2584152" cy="334962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Problem-Solving Steps</a:t>
            </a:r>
            <a:endParaRPr b="1" dirty="0"/>
          </a:p>
        </p:txBody>
      </p:sp>
      <p:pic>
        <p:nvPicPr>
          <p:cNvPr id="447" name="Google Shape;44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7526" y="158750"/>
            <a:ext cx="26201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125" y="2543554"/>
            <a:ext cx="3532069" cy="2599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Shot 2018-07-26 at 2.24.5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524" y="1079500"/>
            <a:ext cx="3484938" cy="2667000"/>
          </a:xfrm>
          <a:prstGeom prst="rect">
            <a:avLst/>
          </a:prstGeom>
        </p:spPr>
      </p:pic>
      <p:pic>
        <p:nvPicPr>
          <p:cNvPr id="3" name="Picture 2" descr="Screen Shot 2018-07-26 at 2.24.4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75" y="2534819"/>
            <a:ext cx="3338756" cy="26086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061970-39AB-4086-943C-61C6033D3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DD243A-BC36-443F-BE26-927F6DD42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960"/>
            <a:ext cx="9144000" cy="496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30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0E7959-BE67-49FA-AC64-A3F55F53C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560"/>
            <a:ext cx="9144000" cy="508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4179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2479</TotalTime>
  <Words>282</Words>
  <Application>Microsoft Office PowerPoint</Application>
  <PresentationFormat>On-screen Show (16:9)</PresentationFormat>
  <Paragraphs>72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Simple Light</vt:lpstr>
      <vt:lpstr>Facilitating Membership in the Classroom</vt:lpstr>
      <vt:lpstr>Friendship Kit</vt:lpstr>
      <vt:lpstr>PowerPoint Presentation</vt:lpstr>
      <vt:lpstr>PowerPoint Presentation</vt:lpstr>
      <vt:lpstr>Need a Webinar on Preventing Challenging Behaviors During Transitions? </vt:lpstr>
      <vt:lpstr>Resource Type: Scripted Social Story</vt:lpstr>
      <vt:lpstr>Problem-Solving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Emotional Literacy </vt:lpstr>
      <vt:lpstr>PowerPoint Presentation</vt:lpstr>
      <vt:lpstr>PowerPoint Presentation</vt:lpstr>
      <vt:lpstr>PowerPoint Presentation</vt:lpstr>
      <vt:lpstr>Identifying Feelings </vt:lpstr>
      <vt:lpstr>PowerPoint Presentation</vt:lpstr>
      <vt:lpstr>PowerPoint Presentation</vt:lpstr>
      <vt:lpstr>PowerPoint Presentation</vt:lpstr>
      <vt:lpstr>Current Events - Social-Emotional Impact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Catlett, Camille</dc:creator>
  <cp:lastModifiedBy>Catlett, Camille</cp:lastModifiedBy>
  <cp:revision>270</cp:revision>
  <dcterms:modified xsi:type="dcterms:W3CDTF">2018-07-31T20:13:12Z</dcterms:modified>
</cp:coreProperties>
</file>